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80" r:id="rId2"/>
    <p:sldId id="379" r:id="rId3"/>
    <p:sldId id="409" r:id="rId4"/>
    <p:sldId id="411" r:id="rId5"/>
    <p:sldId id="383" r:id="rId6"/>
    <p:sldId id="384" r:id="rId7"/>
    <p:sldId id="410" r:id="rId8"/>
    <p:sldId id="436" r:id="rId9"/>
    <p:sldId id="437" r:id="rId10"/>
    <p:sldId id="440" r:id="rId11"/>
    <p:sldId id="385" r:id="rId12"/>
    <p:sldId id="386" r:id="rId13"/>
    <p:sldId id="387" r:id="rId14"/>
    <p:sldId id="388" r:id="rId15"/>
    <p:sldId id="390" r:id="rId16"/>
    <p:sldId id="395" r:id="rId17"/>
    <p:sldId id="412" r:id="rId18"/>
    <p:sldId id="391" r:id="rId19"/>
    <p:sldId id="380" r:id="rId20"/>
    <p:sldId id="381" r:id="rId21"/>
    <p:sldId id="382" r:id="rId22"/>
    <p:sldId id="396" r:id="rId23"/>
    <p:sldId id="398" r:id="rId24"/>
    <p:sldId id="438" r:id="rId25"/>
    <p:sldId id="404" r:id="rId26"/>
    <p:sldId id="397" r:id="rId27"/>
    <p:sldId id="439" r:id="rId28"/>
    <p:sldId id="413" r:id="rId29"/>
    <p:sldId id="406" r:id="rId30"/>
    <p:sldId id="414" r:id="rId31"/>
    <p:sldId id="407" r:id="rId32"/>
    <p:sldId id="418" r:id="rId33"/>
    <p:sldId id="428" r:id="rId34"/>
    <p:sldId id="429" r:id="rId35"/>
    <p:sldId id="416" r:id="rId36"/>
    <p:sldId id="430" r:id="rId37"/>
    <p:sldId id="431" r:id="rId38"/>
    <p:sldId id="432" r:id="rId39"/>
    <p:sldId id="421" r:id="rId40"/>
    <p:sldId id="433" r:id="rId41"/>
    <p:sldId id="434" r:id="rId42"/>
    <p:sldId id="435" r:id="rId43"/>
    <p:sldId id="424" r:id="rId44"/>
    <p:sldId id="426" r:id="rId45"/>
    <p:sldId id="425" r:id="rId46"/>
    <p:sldId id="271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57E5D"/>
    <a:srgbClr val="FAF69E"/>
    <a:srgbClr val="9CE3FC"/>
    <a:srgbClr val="203556"/>
    <a:srgbClr val="5F8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110" autoAdjust="0"/>
  </p:normalViewPr>
  <p:slideViewPr>
    <p:cSldViewPr snapToGrid="0">
      <p:cViewPr varScale="1">
        <p:scale>
          <a:sx n="85" d="100"/>
          <a:sy n="85" d="100"/>
        </p:scale>
        <p:origin x="180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fld id="{59C9409E-ED0E-4D42-9DE3-B32D17D384BE}" type="datetimeFigureOut">
              <a:rPr lang="zh-CN" altLang="en-US" smtClean="0"/>
              <a:pPr/>
              <a:t>2018/4/8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fld id="{6361B527-AAC8-4855-83BC-9F4B5447884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6756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983" y="1"/>
            <a:ext cx="12249966" cy="687426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-28983" y="0"/>
            <a:ext cx="12249966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036170" y="0"/>
            <a:ext cx="3954930" cy="457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382" y="0"/>
            <a:ext cx="1523428" cy="909825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198282" y="1451698"/>
            <a:ext cx="3630706" cy="10223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400" b="1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  <a:lvl2pPr marL="457200" indent="0">
              <a:buNone/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lvl="0" algn="r">
              <a:spcBef>
                <a:spcPct val="0"/>
              </a:spcBef>
              <a:buNone/>
            </a:pPr>
            <a:r>
              <a:rPr lang="en-US" altLang="zh-CN" dirty="0"/>
              <a:t>PROPOSAL</a:t>
            </a:r>
          </a:p>
          <a:p>
            <a:pPr lvl="0" algn="r">
              <a:spcBef>
                <a:spcPct val="0"/>
              </a:spcBef>
              <a:buNone/>
            </a:pPr>
            <a:r>
              <a:rPr lang="en-US" altLang="zh-CN" dirty="0"/>
              <a:t>PRESENTATION</a:t>
            </a:r>
            <a:endParaRPr lang="zh-CN" altLang="en-US" dirty="0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198282" y="3251247"/>
            <a:ext cx="3630706" cy="65823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80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indent="0" algn="r"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proposal presentation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6593" y="4092097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019018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样式页（大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85768" y="1195290"/>
            <a:ext cx="10820464" cy="4643535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3331580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5"/>
          <p:cNvSpPr>
            <a:spLocks noGrp="1"/>
          </p:cNvSpPr>
          <p:nvPr>
            <p:ph type="pic" sz="quarter" idx="12" hasCustomPrompt="1"/>
          </p:nvPr>
        </p:nvSpPr>
        <p:spPr>
          <a:xfrm>
            <a:off x="5971712" y="1351365"/>
            <a:ext cx="5206467" cy="3904850"/>
          </a:xfrm>
        </p:spPr>
        <p:txBody>
          <a:bodyPr anchor="ctr">
            <a:normAutofit/>
          </a:bodyPr>
          <a:lstStyle>
            <a:lvl1pPr algn="ctr"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单击此处插入</a:t>
            </a:r>
            <a:endParaRPr lang="en-US" altLang="zh-CN" dirty="0"/>
          </a:p>
          <a:p>
            <a:r>
              <a:rPr lang="en-US" altLang="zh-CN" dirty="0"/>
              <a:t>4:3</a:t>
            </a:r>
            <a:r>
              <a:rPr lang="zh-CN" altLang="en-US" dirty="0"/>
              <a:t>（横向）图片</a:t>
            </a:r>
          </a:p>
        </p:txBody>
      </p:sp>
      <p:sp>
        <p:nvSpPr>
          <p:cNvPr id="18" name="Round Diagonal Corner Rectangle 9"/>
          <p:cNvSpPr/>
          <p:nvPr userDrawn="1"/>
        </p:nvSpPr>
        <p:spPr>
          <a:xfrm>
            <a:off x="931342" y="1490656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559113" y="1546006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904464" y="1590195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ound Diagonal Corner Rectangle 9"/>
          <p:cNvSpPr/>
          <p:nvPr userDrawn="1"/>
        </p:nvSpPr>
        <p:spPr>
          <a:xfrm>
            <a:off x="931342" y="2519485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559113" y="2574835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904464" y="2619024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ound Diagonal Corner Rectangle 9"/>
          <p:cNvSpPr/>
          <p:nvPr userDrawn="1"/>
        </p:nvSpPr>
        <p:spPr>
          <a:xfrm>
            <a:off x="931342" y="3553212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1559113" y="3608562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904464" y="3652751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ound Diagonal Corner Rectangle 9"/>
          <p:cNvSpPr/>
          <p:nvPr userDrawn="1"/>
        </p:nvSpPr>
        <p:spPr>
          <a:xfrm>
            <a:off x="931342" y="4590460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1559113" y="4645810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0" name="文本框 29"/>
          <p:cNvSpPr txBox="1"/>
          <p:nvPr userDrawn="1"/>
        </p:nvSpPr>
        <p:spPr>
          <a:xfrm>
            <a:off x="904464" y="4689999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7723252" y="5415535"/>
            <a:ext cx="1703387" cy="306340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图注（可选）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624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(Chart)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5"/>
          <p:cNvSpPr>
            <a:spLocks noGrp="1"/>
          </p:cNvSpPr>
          <p:nvPr>
            <p:ph type="pic" sz="quarter" idx="17" hasCustomPrompt="1"/>
          </p:nvPr>
        </p:nvSpPr>
        <p:spPr>
          <a:xfrm>
            <a:off x="801085" y="1351365"/>
            <a:ext cx="2928638" cy="3904850"/>
          </a:xfrm>
        </p:spPr>
        <p:txBody>
          <a:bodyPr anchor="ctr">
            <a:normAutofit/>
          </a:bodyPr>
          <a:lstStyle>
            <a:lvl1pPr algn="ctr"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单击此处插入</a:t>
            </a:r>
            <a:endParaRPr lang="en-US" altLang="zh-CN" dirty="0"/>
          </a:p>
          <a:p>
            <a:r>
              <a:rPr lang="en-US" altLang="zh-CN" dirty="0"/>
              <a:t>3:4</a:t>
            </a:r>
            <a:r>
              <a:rPr lang="zh-CN" altLang="en-US" dirty="0"/>
              <a:t>（纵向）图片</a:t>
            </a:r>
          </a:p>
        </p:txBody>
      </p:sp>
      <p:sp>
        <p:nvSpPr>
          <p:cNvPr id="13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413711" y="5415535"/>
            <a:ext cx="1703387" cy="306340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图注（可选）</a:t>
            </a:r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4305300" y="1817024"/>
            <a:ext cx="6515100" cy="140877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just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14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单击以键入文本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305300" y="1351365"/>
            <a:ext cx="2986008" cy="350634"/>
          </a:xfrm>
        </p:spPr>
        <p:txBody>
          <a:bodyPr vert="horz" lIns="91440" tIns="45720" rIns="91440" bIns="45720" rtlCol="0" anchor="ctr">
            <a:noAutofit/>
          </a:bodyPr>
          <a:lstStyle>
            <a:lvl1pPr algn="just"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本页为示例，图表和数据请至母版中编辑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6318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联系我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9600" y="1"/>
            <a:ext cx="3962400" cy="6874262"/>
          </a:xfrm>
          <a:custGeom>
            <a:avLst/>
            <a:gdLst>
              <a:gd name="connsiteX0" fmla="*/ 0 w 3962400"/>
              <a:gd name="connsiteY0" fmla="*/ 0 h 6874262"/>
              <a:gd name="connsiteX1" fmla="*/ 3962400 w 3962400"/>
              <a:gd name="connsiteY1" fmla="*/ 0 h 6874262"/>
              <a:gd name="connsiteX2" fmla="*/ 3962400 w 3962400"/>
              <a:gd name="connsiteY2" fmla="*/ 6874262 h 6874262"/>
              <a:gd name="connsiteX3" fmla="*/ 0 w 3962400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74262">
                <a:moveTo>
                  <a:pt x="0" y="0"/>
                </a:moveTo>
                <a:lnTo>
                  <a:pt x="3962400" y="0"/>
                </a:lnTo>
                <a:lnTo>
                  <a:pt x="3962400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4" name="矩形 3"/>
          <p:cNvSpPr/>
          <p:nvPr userDrawn="1"/>
        </p:nvSpPr>
        <p:spPr>
          <a:xfrm>
            <a:off x="8229600" y="0"/>
            <a:ext cx="3962400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9220200" y="1855330"/>
            <a:ext cx="207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081" y="167387"/>
            <a:ext cx="1523428" cy="909825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9776298" y="5003322"/>
            <a:ext cx="1284051" cy="12840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9941667" y="5317877"/>
            <a:ext cx="953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粘贴处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1707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3622" y="2367243"/>
            <a:ext cx="2194686" cy="1310714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5262282" y="0"/>
            <a:ext cx="4957482" cy="6858000"/>
          </a:xfrm>
          <a:prstGeom prst="rect">
            <a:avLst/>
          </a:prstGeom>
          <a:solidFill>
            <a:srgbClr val="2035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5778500" y="2560935"/>
            <a:ext cx="392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0" i="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Thanks</a:t>
            </a:r>
            <a:endParaRPr lang="zh-CN" altLang="en-US" sz="5400" b="0" i="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826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382" y="0"/>
            <a:ext cx="1523428" cy="90982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36170" y="0"/>
            <a:ext cx="3954930" cy="457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198282" y="1451698"/>
            <a:ext cx="3630706" cy="10223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400" b="1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  <a:lvl2pPr marL="457200" indent="0">
              <a:buNone/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lvl="0" algn="r">
              <a:spcBef>
                <a:spcPct val="0"/>
              </a:spcBef>
              <a:buNone/>
            </a:pPr>
            <a:r>
              <a:rPr lang="en-US" altLang="zh-CN" dirty="0"/>
              <a:t>PROPOSAL</a:t>
            </a:r>
          </a:p>
          <a:p>
            <a:pPr lvl="0" algn="r">
              <a:spcBef>
                <a:spcPct val="0"/>
              </a:spcBef>
              <a:buNone/>
            </a:pPr>
            <a:r>
              <a:rPr lang="en-US" altLang="zh-CN" dirty="0"/>
              <a:t>PRESENTATION</a:t>
            </a:r>
            <a:endParaRPr lang="zh-CN" altLang="en-US" dirty="0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198282" y="3251247"/>
            <a:ext cx="3630706" cy="65823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80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indent="0" algn="r"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proposal presentation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6593" y="4092097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721050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-11792" y="3080317"/>
            <a:ext cx="2639291" cy="1832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2902527" y="3076574"/>
            <a:ext cx="9289473" cy="1836000"/>
          </a:xfrm>
          <a:prstGeom prst="rect">
            <a:avLst/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6540" y="3154626"/>
            <a:ext cx="2725270" cy="1627592"/>
          </a:xfrm>
          <a:prstGeom prst="rect">
            <a:avLst/>
          </a:prstGeom>
        </p:spPr>
      </p:pic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70726" y="3362856"/>
            <a:ext cx="5974878" cy="840230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54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单击此处添加标题</a:t>
            </a:r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370726" y="4222636"/>
            <a:ext cx="4433611" cy="369332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20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单击此处添加副标题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9867209" y="4300327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382" y="0"/>
            <a:ext cx="1523428" cy="9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9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983" y="1"/>
            <a:ext cx="12249966" cy="687426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-28983" y="0"/>
            <a:ext cx="12249966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28983" y="2371725"/>
            <a:ext cx="2639291" cy="1834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2902527" y="2371725"/>
            <a:ext cx="9289473" cy="183473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1">
                  <a:alpha val="40000"/>
                </a:schemeClr>
              </a:gs>
              <a:gs pos="82000">
                <a:schemeClr val="accent1">
                  <a:lumMod val="30000"/>
                  <a:lumOff val="70000"/>
                  <a:alpha val="4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382" y="0"/>
            <a:ext cx="1523428" cy="9098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6540" y="2475297"/>
            <a:ext cx="2725270" cy="1627592"/>
          </a:xfrm>
          <a:prstGeom prst="rect">
            <a:avLst/>
          </a:prstGeom>
        </p:spPr>
      </p:pic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70726" y="2683846"/>
            <a:ext cx="5974878" cy="840230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54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单击此处添加标题</a:t>
            </a:r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370726" y="3543626"/>
            <a:ext cx="4433611" cy="369332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20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单击此处添加副标题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8343209" y="3621317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155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 userDrawn="1"/>
        </p:nvCxnSpPr>
        <p:spPr>
          <a:xfrm>
            <a:off x="1047750" y="895864"/>
            <a:ext cx="100965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04491"/>
            <a:ext cx="12192000" cy="3417863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2738717" y="0"/>
            <a:ext cx="6714567" cy="5889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108561" y="2325524"/>
            <a:ext cx="5974878" cy="1069526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zh-CN" altLang="en-US" sz="4400" b="1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zh-CN" dirty="0"/>
              <a:t>NEXT SECTION</a:t>
            </a:r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677974" y="3581258"/>
            <a:ext cx="4444050" cy="63788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60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Next section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953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3962400" cy="6874262"/>
          </a:xfrm>
          <a:custGeom>
            <a:avLst/>
            <a:gdLst>
              <a:gd name="connsiteX0" fmla="*/ 0 w 3962400"/>
              <a:gd name="connsiteY0" fmla="*/ 0 h 6874262"/>
              <a:gd name="connsiteX1" fmla="*/ 3962400 w 3962400"/>
              <a:gd name="connsiteY1" fmla="*/ 0 h 6874262"/>
              <a:gd name="connsiteX2" fmla="*/ 3962400 w 3962400"/>
              <a:gd name="connsiteY2" fmla="*/ 6874262 h 6874262"/>
              <a:gd name="connsiteX3" fmla="*/ 0 w 3962400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74262">
                <a:moveTo>
                  <a:pt x="0" y="0"/>
                </a:moveTo>
                <a:lnTo>
                  <a:pt x="3962400" y="0"/>
                </a:lnTo>
                <a:lnTo>
                  <a:pt x="3962400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17" name="矩形 16"/>
          <p:cNvSpPr/>
          <p:nvPr userDrawn="1"/>
        </p:nvSpPr>
        <p:spPr>
          <a:xfrm>
            <a:off x="1" y="0"/>
            <a:ext cx="3962400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68402" y="1791131"/>
            <a:ext cx="171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82" y="167387"/>
            <a:ext cx="1523428" cy="909825"/>
          </a:xfrm>
          <a:prstGeom prst="rect">
            <a:avLst/>
          </a:prstGeom>
        </p:spPr>
      </p:pic>
      <p:sp>
        <p:nvSpPr>
          <p:cNvPr id="39" name="Round Diagonal Corner Rectangle 9"/>
          <p:cNvSpPr/>
          <p:nvPr userDrawn="1"/>
        </p:nvSpPr>
        <p:spPr>
          <a:xfrm>
            <a:off x="4809386" y="1620567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40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4809386" y="1681812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1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5449955" y="1681811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42" name="直接连接符 41"/>
          <p:cNvCxnSpPr>
            <a:cxnSpLocks/>
          </p:cNvCxnSpPr>
          <p:nvPr userDrawn="1"/>
        </p:nvCxnSpPr>
        <p:spPr>
          <a:xfrm>
            <a:off x="5449955" y="2114297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 Diagonal Corner Rectangle 9"/>
          <p:cNvSpPr/>
          <p:nvPr userDrawn="1"/>
        </p:nvSpPr>
        <p:spPr>
          <a:xfrm>
            <a:off x="4809386" y="2373007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44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4809386" y="2434252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5449955" y="2434251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46" name="直接连接符 45"/>
          <p:cNvCxnSpPr>
            <a:cxnSpLocks/>
          </p:cNvCxnSpPr>
          <p:nvPr userDrawn="1"/>
        </p:nvCxnSpPr>
        <p:spPr>
          <a:xfrm>
            <a:off x="5449955" y="2866737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 Diagonal Corner Rectangle 9"/>
          <p:cNvSpPr/>
          <p:nvPr userDrawn="1"/>
        </p:nvSpPr>
        <p:spPr>
          <a:xfrm>
            <a:off x="4809386" y="3125447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4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4809386" y="3186692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9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5449955" y="3186691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50" name="直接连接符 49"/>
          <p:cNvCxnSpPr>
            <a:cxnSpLocks/>
          </p:cNvCxnSpPr>
          <p:nvPr userDrawn="1"/>
        </p:nvCxnSpPr>
        <p:spPr>
          <a:xfrm>
            <a:off x="5449955" y="3619177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 Diagonal Corner Rectangle 9"/>
          <p:cNvSpPr/>
          <p:nvPr userDrawn="1"/>
        </p:nvSpPr>
        <p:spPr>
          <a:xfrm>
            <a:off x="4809386" y="3902041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52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4809386" y="3963286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53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5449955" y="3963285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54" name="直接连接符 53"/>
          <p:cNvCxnSpPr>
            <a:cxnSpLocks/>
          </p:cNvCxnSpPr>
          <p:nvPr userDrawn="1"/>
        </p:nvCxnSpPr>
        <p:spPr>
          <a:xfrm>
            <a:off x="5449955" y="4395771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 Diagonal Corner Rectangle 9"/>
          <p:cNvSpPr/>
          <p:nvPr userDrawn="1"/>
        </p:nvSpPr>
        <p:spPr>
          <a:xfrm>
            <a:off x="4809386" y="4716793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72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4809386" y="4778038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73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5449955" y="4778037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74" name="直接连接符 73"/>
          <p:cNvCxnSpPr>
            <a:cxnSpLocks/>
          </p:cNvCxnSpPr>
          <p:nvPr userDrawn="1"/>
        </p:nvCxnSpPr>
        <p:spPr>
          <a:xfrm>
            <a:off x="5449955" y="5210523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 Diagonal Corner Rectangle 9"/>
          <p:cNvSpPr/>
          <p:nvPr userDrawn="1"/>
        </p:nvSpPr>
        <p:spPr>
          <a:xfrm>
            <a:off x="4809386" y="5529634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76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4809386" y="5590879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77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5449955" y="5590878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78" name="直接连接符 77"/>
          <p:cNvCxnSpPr>
            <a:cxnSpLocks/>
          </p:cNvCxnSpPr>
          <p:nvPr userDrawn="1"/>
        </p:nvCxnSpPr>
        <p:spPr>
          <a:xfrm>
            <a:off x="5449955" y="6023364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86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目录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3962400" cy="6874262"/>
          </a:xfrm>
          <a:custGeom>
            <a:avLst/>
            <a:gdLst>
              <a:gd name="connsiteX0" fmla="*/ 0 w 3962400"/>
              <a:gd name="connsiteY0" fmla="*/ 0 h 6874262"/>
              <a:gd name="connsiteX1" fmla="*/ 3962400 w 3962400"/>
              <a:gd name="connsiteY1" fmla="*/ 0 h 6874262"/>
              <a:gd name="connsiteX2" fmla="*/ 3962400 w 3962400"/>
              <a:gd name="connsiteY2" fmla="*/ 6874262 h 6874262"/>
              <a:gd name="connsiteX3" fmla="*/ 0 w 3962400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74262">
                <a:moveTo>
                  <a:pt x="0" y="0"/>
                </a:moveTo>
                <a:lnTo>
                  <a:pt x="3962400" y="0"/>
                </a:lnTo>
                <a:lnTo>
                  <a:pt x="3962400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17" name="矩形 16"/>
          <p:cNvSpPr/>
          <p:nvPr/>
        </p:nvSpPr>
        <p:spPr>
          <a:xfrm>
            <a:off x="1" y="0"/>
            <a:ext cx="3962400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68402" y="1791487"/>
            <a:ext cx="171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82" y="167387"/>
            <a:ext cx="1523428" cy="9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2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893085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样式页（段落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685768" y="1195290"/>
            <a:ext cx="10820464" cy="4634010"/>
          </a:xfrm>
        </p:spPr>
        <p:txBody>
          <a:bodyPr vert="horz" lIns="91440" tIns="45720" rIns="91440" bIns="45720" numCol="2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16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单击可输入（已分为</a:t>
            </a:r>
            <a:r>
              <a:rPr lang="en-US" altLang="zh-CN" dirty="0"/>
              <a:t>2</a:t>
            </a:r>
            <a:r>
              <a:rPr lang="zh-CN" altLang="en-US" dirty="0"/>
              <a:t>栏）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937519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4606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8" name="直接连接符 7"/>
          <p:cNvCxnSpPr>
            <a:cxnSpLocks/>
          </p:cNvCxnSpPr>
          <p:nvPr userDrawn="1"/>
        </p:nvCxnSpPr>
        <p:spPr>
          <a:xfrm>
            <a:off x="533336" y="6137820"/>
            <a:ext cx="11125328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9"/>
          <p:cNvSpPr txBox="1"/>
          <p:nvPr userDrawn="1"/>
        </p:nvSpPr>
        <p:spPr>
          <a:xfrm>
            <a:off x="9753600" y="6299277"/>
            <a:ext cx="213360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56565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www.hillstonenet.com.cn</a:t>
            </a:r>
            <a:endParaRPr lang="bg-BG" sz="1100" dirty="0">
              <a:solidFill>
                <a:srgbClr val="56565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Oval 25"/>
          <p:cNvSpPr/>
          <p:nvPr userDrawn="1"/>
        </p:nvSpPr>
        <p:spPr>
          <a:xfrm>
            <a:off x="9925636" y="6459903"/>
            <a:ext cx="56662" cy="56662"/>
          </a:xfrm>
          <a:prstGeom prst="ellipse">
            <a:avLst/>
          </a:prstGeom>
          <a:solidFill>
            <a:srgbClr val="5656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565656"/>
              </a:solidFill>
              <a:effectLst/>
              <a:uLnTx/>
              <a:uFillTx/>
              <a:latin typeface="Arial Unicode MS" panose="020B0604020202020204" pitchFamily="34" charset="-122"/>
              <a:ea typeface="+mn-ea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79126" y="85060"/>
            <a:ext cx="971107" cy="432392"/>
          </a:xfrm>
          <a:prstGeom prst="rect">
            <a:avLst/>
          </a:prstGeom>
        </p:spPr>
      </p:pic>
      <p:cxnSp>
        <p:nvCxnSpPr>
          <p:cNvPr id="18" name="直接连接符 17"/>
          <p:cNvCxnSpPr/>
          <p:nvPr userDrawn="1"/>
        </p:nvCxnSpPr>
        <p:spPr>
          <a:xfrm>
            <a:off x="698498" y="984764"/>
            <a:ext cx="100965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占位符 19"/>
          <p:cNvSpPr>
            <a:spLocks noGrp="1"/>
          </p:cNvSpPr>
          <p:nvPr>
            <p:ph type="title"/>
          </p:nvPr>
        </p:nvSpPr>
        <p:spPr>
          <a:xfrm>
            <a:off x="698497" y="361823"/>
            <a:ext cx="9809846" cy="60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Title Here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97470" y="6356187"/>
            <a:ext cx="571350" cy="248005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>
              <a:defRPr lang="zh-CN" altLang="en-US" sz="120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017" y="85409"/>
            <a:ext cx="1008099" cy="4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8" r:id="rId2"/>
    <p:sldLayoutId id="2147483657" r:id="rId3"/>
    <p:sldLayoutId id="2147483699" r:id="rId4"/>
    <p:sldLayoutId id="2147483660" r:id="rId5"/>
    <p:sldLayoutId id="2147483666" r:id="rId6"/>
    <p:sldLayoutId id="2147483696" r:id="rId7"/>
    <p:sldLayoutId id="2147483694" r:id="rId8"/>
    <p:sldLayoutId id="2147483669" r:id="rId9"/>
    <p:sldLayoutId id="2147483695" r:id="rId10"/>
    <p:sldLayoutId id="2147483673" r:id="rId11"/>
    <p:sldLayoutId id="2147483686" r:id="rId12"/>
    <p:sldLayoutId id="2147483691" r:id="rId13"/>
    <p:sldLayoutId id="2147483692" r:id="rId14"/>
  </p:sldLayoutIdLs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Tx/>
        <a:buNone/>
        <a:defRPr kumimoji="0" lang="zh-CN" altLang="en-US" sz="3600" b="0" i="0" u="none" strike="noStrike" kern="1200" cap="none" spc="0" normalizeH="0" baseline="0" smtClean="0">
          <a:ln>
            <a:noFill/>
          </a:ln>
          <a:solidFill>
            <a:srgbClr val="44546A"/>
          </a:solidFill>
          <a:effectLst/>
          <a:uLnTx/>
          <a:uFillTx/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11" Type="http://schemas.openxmlformats.org/officeDocument/2006/relationships/image" Target="../media/image61.wmf"/><Relationship Id="rId24" Type="http://schemas.openxmlformats.org/officeDocument/2006/relationships/image" Target="../media/image73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microsoft.com/office/2007/relationships/hdphoto" Target="../media/hdphoto3.wdp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4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2405854" y="2979319"/>
            <a:ext cx="8620383" cy="646331"/>
          </a:xfrm>
        </p:spPr>
        <p:txBody>
          <a:bodyPr/>
          <a:lstStyle/>
          <a:p>
            <a:pPr algn="ctr"/>
            <a:r>
              <a:rPr lang="zh-CN" altLang="en-US" sz="4000" dirty="0" smtClean="0"/>
              <a:t>大数据分析平台</a:t>
            </a:r>
            <a:endParaRPr lang="en-US" altLang="zh-CN" sz="4000" dirty="0" smtClean="0"/>
          </a:p>
        </p:txBody>
      </p:sp>
      <p:sp>
        <p:nvSpPr>
          <p:cNvPr id="3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824281" y="3652315"/>
            <a:ext cx="7262211" cy="424732"/>
          </a:xfrm>
        </p:spPr>
        <p:txBody>
          <a:bodyPr/>
          <a:lstStyle/>
          <a:p>
            <a:pPr algn="ctr"/>
            <a:r>
              <a:rPr lang="en-US" altLang="zh-CN" sz="2400" dirty="0" smtClean="0"/>
              <a:t>——</a:t>
            </a:r>
            <a:r>
              <a:rPr lang="zh-CN" altLang="en-US" sz="2400" dirty="0" smtClean="0"/>
              <a:t>友商分析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6605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大屏</a:t>
            </a:r>
            <a:r>
              <a:rPr lang="zh-CN" altLang="en-US" dirty="0" smtClean="0"/>
              <a:t>展示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投放配置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10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13" y="1237904"/>
            <a:ext cx="9302813" cy="2991814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5013540" y="3990785"/>
            <a:ext cx="2007283" cy="701777"/>
          </a:xfrm>
          <a:prstGeom prst="wedgeRoundRectCallout">
            <a:avLst>
              <a:gd name="adj1" fmla="val -37921"/>
              <a:gd name="adj2" fmla="val -69621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、大屏投放</a:t>
            </a:r>
            <a:r>
              <a:rPr lang="zh-CN" altLang="en-US" sz="1200" dirty="0"/>
              <a:t>配置</a:t>
            </a:r>
            <a:r>
              <a:rPr lang="zh-CN" altLang="en-US" sz="1200" dirty="0" smtClean="0"/>
              <a:t>界面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2908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事前感知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11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97470" y="1704623"/>
            <a:ext cx="762099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资产识别：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被动的方式识别内网服务器资产，并自动划分内网网段与外网网段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资产梳理：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识别资产的操作系统、开放的端口和服务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资产访问关系可视：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透视镜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97470" y="1108222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目的：识别检测对象，梳理业务逻辑，掌握弱点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34" y="1373915"/>
            <a:ext cx="7290263" cy="4018991"/>
          </a:xfrm>
          <a:prstGeom prst="rect">
            <a:avLst/>
          </a:prstGeom>
        </p:spPr>
      </p:pic>
      <p:sp>
        <p:nvSpPr>
          <p:cNvPr id="11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983145" y="1034614"/>
            <a:ext cx="7290263" cy="3441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透视镜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展示业务、用户组及互联网间互访关系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57777" y="2208591"/>
            <a:ext cx="620890" cy="3917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178755" y="4680857"/>
            <a:ext cx="620890" cy="3917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727210" y="3804556"/>
            <a:ext cx="685269" cy="76744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236" y="3256667"/>
            <a:ext cx="6968461" cy="2630664"/>
          </a:xfrm>
          <a:prstGeom prst="rect">
            <a:avLst/>
          </a:prstGeom>
        </p:spPr>
      </p:pic>
      <p:sp>
        <p:nvSpPr>
          <p:cNvPr id="13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4822947" y="2912509"/>
            <a:ext cx="6968461" cy="3441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展开受害业务可查看具体的威胁事件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3420437" y="5148353"/>
            <a:ext cx="2156178" cy="564453"/>
          </a:xfrm>
          <a:custGeom>
            <a:avLst/>
            <a:gdLst>
              <a:gd name="connsiteX0" fmla="*/ 0 w 2156178"/>
              <a:gd name="connsiteY0" fmla="*/ 11289 h 564453"/>
              <a:gd name="connsiteX1" fmla="*/ 857956 w 2156178"/>
              <a:gd name="connsiteY1" fmla="*/ 564444 h 564453"/>
              <a:gd name="connsiteX2" fmla="*/ 2156178 w 2156178"/>
              <a:gd name="connsiteY2" fmla="*/ 0 h 56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178" h="564453">
                <a:moveTo>
                  <a:pt x="0" y="11289"/>
                </a:moveTo>
                <a:cubicBezTo>
                  <a:pt x="249296" y="288807"/>
                  <a:pt x="498593" y="566325"/>
                  <a:pt x="857956" y="564444"/>
                </a:cubicBezTo>
                <a:cubicBezTo>
                  <a:pt x="1217319" y="562563"/>
                  <a:pt x="1686748" y="281281"/>
                  <a:pt x="2156178" y="0"/>
                </a:cubicBez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88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8" grpId="0" animBg="1"/>
      <p:bldP spid="13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事中感知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12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97469" y="1704623"/>
            <a:ext cx="93722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残余攻击识别：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通过部署在内网的探针识别边界设备没有防住的攻击，例如策略配置遗漏、边界设备未更新特征库。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风险访问：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审计外网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通过风险应用（远程登录类）接入内网服务器或发生暴力破解等情况。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7470" y="1108222"/>
            <a:ext cx="7944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目的：通过识别绕过边界网关的攻击来评估网关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区域防御体系的能力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6" y="1386954"/>
            <a:ext cx="8738458" cy="471904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30133" y="1407080"/>
            <a:ext cx="620890" cy="3917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1222898" y="1046620"/>
            <a:ext cx="8734755" cy="3441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事中感知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展示残余攻击及外部风险访问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065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事后感知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13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97469" y="1704623"/>
            <a:ext cx="937221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失陷主机检测：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定位内网可以及已失陷的服务器与终端用户，提供多维度的安全评级和处置建议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横向威胁感知：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可视化内网东西向流量的威胁情况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外连威胁感知：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高级威胁攻击监测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潜伏威胁黄金眼（溯源分析）：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可视化溯源分析工具，多维度展示内外网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的访问关系链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7470" y="1108222"/>
            <a:ext cx="710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目的：定位内网潜伏的高可疑事件，并提供可视化溯源分析工具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23" y="1368200"/>
            <a:ext cx="8040258" cy="4330833"/>
          </a:xfrm>
          <a:prstGeom prst="rect">
            <a:avLst/>
          </a:prstGeom>
        </p:spPr>
      </p:pic>
      <p:sp>
        <p:nvSpPr>
          <p:cNvPr id="9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842124" y="1032378"/>
            <a:ext cx="8040258" cy="3441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感知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定位失陷主机，以攻击链及威胁事件展示失陷原因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84031" y="2215663"/>
            <a:ext cx="4091353" cy="173337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704" y="2041614"/>
            <a:ext cx="8847666" cy="2842331"/>
          </a:xfrm>
          <a:prstGeom prst="rect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830" y="3462779"/>
            <a:ext cx="8359783" cy="3064719"/>
          </a:xfrm>
          <a:prstGeom prst="rect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1998236" y="1704623"/>
            <a:ext cx="8853134" cy="3441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知识库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阐述风险危害及原理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2925830" y="3118621"/>
            <a:ext cx="8359783" cy="3441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处置建议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联动外部资料库展示威胁详情及处置案例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323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潜伏黄金眼（溯源分析）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14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70" y="1428413"/>
            <a:ext cx="8074445" cy="43733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107" y="2106924"/>
            <a:ext cx="4886325" cy="3657600"/>
          </a:xfrm>
          <a:prstGeom prst="rect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426" y="2839700"/>
            <a:ext cx="4752975" cy="3629025"/>
          </a:xfrm>
          <a:prstGeom prst="rect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697469" y="1085615"/>
            <a:ext cx="8074445" cy="3441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定位失陷主机后，使用溯源分析工具查询威胁来源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3330107" y="1756339"/>
            <a:ext cx="4886325" cy="3441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以攻击者视角展示该主机是否对其他主机发起攻击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6395426" y="2513134"/>
            <a:ext cx="4752975" cy="3441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以受害者视角展示该主机是否受到其他主机攻击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10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360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15</a:t>
            </a:fld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86181" y="964823"/>
            <a:ext cx="10218886" cy="4815545"/>
          </a:xfrm>
        </p:spPr>
        <p:txBody>
          <a:bodyPr>
            <a:noAutofit/>
          </a:bodyPr>
          <a:lstStyle/>
          <a:p>
            <a:pPr marL="0" indent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360</a:t>
            </a:r>
            <a:r>
              <a:rPr lang="zh-CN" altLang="en-US" sz="1600" dirty="0">
                <a:solidFill>
                  <a:schemeClr val="tx1"/>
                </a:solidFill>
              </a:rPr>
              <a:t>态势感知与安全运营平台</a:t>
            </a:r>
            <a:r>
              <a:rPr lang="zh-CN" altLang="zh-CN" sz="1600" dirty="0">
                <a:solidFill>
                  <a:schemeClr val="tx1"/>
                </a:solidFill>
              </a:rPr>
              <a:t>共涉及</a:t>
            </a:r>
            <a:r>
              <a:rPr lang="en-US" altLang="zh-CN" sz="1600" dirty="0">
                <a:solidFill>
                  <a:schemeClr val="tx1"/>
                </a:solidFill>
              </a:rPr>
              <a:t>4</a:t>
            </a:r>
            <a:r>
              <a:rPr lang="zh-CN" altLang="zh-CN" sz="1600" dirty="0">
                <a:solidFill>
                  <a:schemeClr val="tx1"/>
                </a:solidFill>
              </a:rPr>
              <a:t>种硬件一种云端服务</a:t>
            </a:r>
            <a:r>
              <a:rPr lang="zh-CN" altLang="en-US" sz="1600" dirty="0">
                <a:solidFill>
                  <a:schemeClr val="tx1"/>
                </a:solidFill>
              </a:rPr>
              <a:t>：</a:t>
            </a:r>
            <a:r>
              <a:rPr lang="zh-CN" altLang="zh-CN" sz="1600" dirty="0">
                <a:solidFill>
                  <a:schemeClr val="tx1"/>
                </a:solidFill>
              </a:rPr>
              <a:t>流量传感器、日志采集探针、关联分析</a:t>
            </a:r>
            <a:r>
              <a:rPr lang="zh-CN" altLang="zh-CN" sz="1600" dirty="0" smtClean="0">
                <a:solidFill>
                  <a:schemeClr val="tx1"/>
                </a:solidFill>
              </a:rPr>
              <a:t>引擎</a:t>
            </a:r>
            <a:r>
              <a:rPr lang="zh-CN" altLang="en-US" sz="1600" dirty="0" smtClean="0">
                <a:solidFill>
                  <a:schemeClr val="tx1"/>
                </a:solidFill>
              </a:rPr>
              <a:t>、</a:t>
            </a:r>
            <a:r>
              <a:rPr lang="zh-CN" altLang="zh-CN" sz="1600" dirty="0" smtClean="0">
                <a:solidFill>
                  <a:schemeClr val="tx1"/>
                </a:solidFill>
              </a:rPr>
              <a:t>分析</a:t>
            </a:r>
            <a:r>
              <a:rPr lang="zh-CN" altLang="zh-CN" sz="1600" dirty="0">
                <a:solidFill>
                  <a:schemeClr val="tx1"/>
                </a:solidFill>
              </a:rPr>
              <a:t>平台和云端威胁情报服务</a:t>
            </a:r>
            <a:r>
              <a:rPr lang="zh-CN" altLang="en-US" sz="1600" dirty="0">
                <a:solidFill>
                  <a:schemeClr val="tx1"/>
                </a:solidFill>
              </a:rPr>
              <a:t>。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</a:rPr>
              <a:t>流量传感器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</a:rPr>
              <a:t>负责对网络流量的</a:t>
            </a:r>
            <a:r>
              <a:rPr lang="zh-CN" altLang="en-US" sz="1400" dirty="0" smtClean="0">
                <a:solidFill>
                  <a:schemeClr val="tx1"/>
                </a:solidFill>
              </a:rPr>
              <a:t>镜像数据进行</a:t>
            </a:r>
            <a:r>
              <a:rPr lang="zh-CN" altLang="en-US" sz="1400" dirty="0">
                <a:solidFill>
                  <a:schemeClr val="tx1"/>
                </a:solidFill>
              </a:rPr>
              <a:t>采集并还原，还原后的</a:t>
            </a:r>
            <a:r>
              <a:rPr lang="zh-CN" altLang="en-US" sz="1400" dirty="0" smtClean="0">
                <a:solidFill>
                  <a:schemeClr val="tx1"/>
                </a:solidFill>
              </a:rPr>
              <a:t>流量</a:t>
            </a:r>
            <a:r>
              <a:rPr lang="zh-CN" altLang="en-US" sz="1400" dirty="0">
                <a:solidFill>
                  <a:schemeClr val="tx1"/>
                </a:solidFill>
              </a:rPr>
              <a:t>日志会加密传输给分析平台。 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</a:rPr>
              <a:t>日志采集探针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tx1"/>
                </a:solidFill>
              </a:rPr>
              <a:t>负责</a:t>
            </a:r>
            <a:r>
              <a:rPr lang="zh-CN" altLang="en-US" sz="1400" dirty="0">
                <a:solidFill>
                  <a:schemeClr val="tx1"/>
                </a:solidFill>
              </a:rPr>
              <a:t>对网络内各业务应用系统、设备、服务器、终端等</a:t>
            </a:r>
            <a:r>
              <a:rPr lang="zh-CN" altLang="en-US" sz="1400" dirty="0" smtClean="0">
                <a:solidFill>
                  <a:schemeClr val="tx1"/>
                </a:solidFill>
              </a:rPr>
              <a:t>设备的日志</a:t>
            </a:r>
            <a:r>
              <a:rPr lang="zh-CN" altLang="en-US" sz="1400" dirty="0">
                <a:solidFill>
                  <a:schemeClr val="tx1"/>
                </a:solidFill>
              </a:rPr>
              <a:t>进行采集。同时日志采集器还负责对内</a:t>
            </a:r>
            <a:r>
              <a:rPr lang="zh-CN" altLang="en-US" sz="1400" dirty="0" smtClean="0">
                <a:solidFill>
                  <a:schemeClr val="tx1"/>
                </a:solidFill>
              </a:rPr>
              <a:t>网资产</a:t>
            </a:r>
            <a:r>
              <a:rPr lang="zh-CN" altLang="en-US" sz="1400" dirty="0">
                <a:solidFill>
                  <a:schemeClr val="tx1"/>
                </a:solidFill>
              </a:rPr>
              <a:t>进行扫描，收集资产数据。 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</a:rPr>
              <a:t>关联分析引擎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tx1"/>
                </a:solidFill>
              </a:rPr>
              <a:t>负责</a:t>
            </a:r>
            <a:r>
              <a:rPr lang="zh-CN" altLang="en-US" sz="1400" dirty="0">
                <a:solidFill>
                  <a:schemeClr val="tx1"/>
                </a:solidFill>
              </a:rPr>
              <a:t>对来自日志采集器的大量日志信息进行实时流解析，</a:t>
            </a:r>
            <a:r>
              <a:rPr lang="zh-CN" altLang="en-US" sz="1400" dirty="0" smtClean="0">
                <a:solidFill>
                  <a:schemeClr val="tx1"/>
                </a:solidFill>
              </a:rPr>
              <a:t>并匹配</a:t>
            </a:r>
            <a:r>
              <a:rPr lang="zh-CN" altLang="en-US" sz="1400" dirty="0">
                <a:solidFill>
                  <a:schemeClr val="tx1"/>
                </a:solidFill>
              </a:rPr>
              <a:t>关联规则，对异常行为产生关联</a:t>
            </a:r>
            <a:r>
              <a:rPr lang="zh-CN" altLang="en-US" sz="1400" dirty="0" smtClean="0">
                <a:solidFill>
                  <a:schemeClr val="tx1"/>
                </a:solidFill>
              </a:rPr>
              <a:t>告警。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</a:rPr>
              <a:t>分析平台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zh-CN" sz="1400" dirty="0" smtClean="0">
                <a:solidFill>
                  <a:schemeClr val="tx1"/>
                </a:solidFill>
              </a:rPr>
              <a:t>分析平台用于存储</a:t>
            </a:r>
            <a:r>
              <a:rPr lang="zh-CN" altLang="en-US" sz="1400" dirty="0" smtClean="0">
                <a:solidFill>
                  <a:schemeClr val="tx1"/>
                </a:solidFill>
              </a:rPr>
              <a:t>流量传感器和日志采集器提交的日志，</a:t>
            </a:r>
            <a:r>
              <a:rPr lang="zh-CN" altLang="zh-CN" sz="1400" dirty="0" smtClean="0">
                <a:solidFill>
                  <a:schemeClr val="tx1"/>
                </a:solidFill>
              </a:rPr>
              <a:t>同时提供各面向客户业务和场景的应用交互界面。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</a:rPr>
              <a:t>云端威胁情报服务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zh-CN" sz="1400" dirty="0" smtClean="0">
                <a:solidFill>
                  <a:schemeClr val="tx1"/>
                </a:solidFill>
              </a:rPr>
              <a:t>从</a:t>
            </a:r>
            <a:r>
              <a:rPr lang="en-US" altLang="zh-CN" sz="1400" dirty="0">
                <a:solidFill>
                  <a:schemeClr val="tx1"/>
                </a:solidFill>
              </a:rPr>
              <a:t>360</a:t>
            </a:r>
            <a:r>
              <a:rPr lang="zh-CN" altLang="zh-CN" sz="1400" dirty="0">
                <a:solidFill>
                  <a:schemeClr val="tx1"/>
                </a:solidFill>
              </a:rPr>
              <a:t>云端获取（在线查询、云端推送或离线拷贝</a:t>
            </a:r>
            <a:r>
              <a:rPr lang="zh-CN" altLang="zh-CN" sz="1400" dirty="0" smtClean="0">
                <a:solidFill>
                  <a:schemeClr val="tx1"/>
                </a:solidFill>
              </a:rPr>
              <a:t>）威胁情报</a:t>
            </a:r>
            <a:r>
              <a:rPr lang="zh-CN" altLang="en-US" sz="1400" dirty="0" smtClean="0">
                <a:solidFill>
                  <a:schemeClr val="tx1"/>
                </a:solidFill>
              </a:rPr>
              <a:t>。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77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产品参数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16</a:t>
            </a:fld>
            <a:endParaRPr lang="en-US" altLang="zh-CN"/>
          </a:p>
        </p:txBody>
      </p:sp>
      <p:sp>
        <p:nvSpPr>
          <p:cNvPr id="5" name="TextBox 2"/>
          <p:cNvSpPr txBox="1"/>
          <p:nvPr/>
        </p:nvSpPr>
        <p:spPr>
          <a:xfrm>
            <a:off x="463010" y="1414360"/>
            <a:ext cx="14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  <a:cs typeface="华文楷体"/>
              </a:rPr>
              <a:t>流量传感器</a:t>
            </a:r>
          </a:p>
        </p:txBody>
      </p:sp>
      <p:pic>
        <p:nvPicPr>
          <p:cNvPr id="6" name="Picture 4" descr="E:\产品图片\设备图片\新平台-1U正面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83" y="2238460"/>
            <a:ext cx="2253380" cy="2884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7" name="TextBox 9"/>
          <p:cNvSpPr txBox="1"/>
          <p:nvPr/>
        </p:nvSpPr>
        <p:spPr>
          <a:xfrm>
            <a:off x="463010" y="1828090"/>
            <a:ext cx="2070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微软雅黑" pitchFamily="34" charset="-122"/>
                <a:ea typeface="微软雅黑" pitchFamily="34" charset="-122"/>
                <a:cs typeface="华文楷体"/>
              </a:rPr>
              <a:t>NGSOC-S53</a:t>
            </a:r>
            <a:endParaRPr kumimoji="1" lang="zh-CN" altLang="en-US" sz="1600" dirty="0" smtClean="0">
              <a:latin typeface="微软雅黑" pitchFamily="34" charset="-122"/>
              <a:ea typeface="微软雅黑" pitchFamily="34" charset="-122"/>
              <a:cs typeface="华文楷体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662563"/>
              </p:ext>
            </p:extLst>
          </p:nvPr>
        </p:nvGraphicFramePr>
        <p:xfrm>
          <a:off x="3061378" y="1344022"/>
          <a:ext cx="4058433" cy="1219200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525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2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功能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接收镜像原始流量，生成流量日志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硬件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32G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内存、</a:t>
                      </a:r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1TB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存储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接口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管理口：</a:t>
                      </a:r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电，监听口：</a:t>
                      </a:r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电</a:t>
                      </a:r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+2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光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性能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4G 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（实验室性能，受网络流量构成影响）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2"/>
          <p:cNvSpPr txBox="1"/>
          <p:nvPr/>
        </p:nvSpPr>
        <p:spPr>
          <a:xfrm>
            <a:off x="463010" y="4423808"/>
            <a:ext cx="14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dirty="0" smtClean="0">
                <a:latin typeface="微软雅黑" pitchFamily="34" charset="-122"/>
                <a:ea typeface="微软雅黑" pitchFamily="34" charset="-122"/>
                <a:cs typeface="华文楷体"/>
              </a:rPr>
              <a:t>日志采集</a:t>
            </a:r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  <a:cs typeface="华文楷体"/>
              </a:rPr>
              <a:t>器</a:t>
            </a:r>
          </a:p>
        </p:txBody>
      </p:sp>
      <p:pic>
        <p:nvPicPr>
          <p:cNvPr id="10" name="Picture 4" descr="E:\产品图片\设备图片\新平台-1U正面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83" y="5247908"/>
            <a:ext cx="2253380" cy="2884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1" name="TextBox 9"/>
          <p:cNvSpPr txBox="1"/>
          <p:nvPr/>
        </p:nvSpPr>
        <p:spPr>
          <a:xfrm>
            <a:off x="463010" y="4837538"/>
            <a:ext cx="2070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微软雅黑" pitchFamily="34" charset="-122"/>
                <a:ea typeface="微软雅黑" pitchFamily="34" charset="-122"/>
                <a:cs typeface="华文楷体"/>
              </a:rPr>
              <a:t>NGSOC-P53</a:t>
            </a:r>
            <a:endParaRPr kumimoji="1" lang="zh-CN" altLang="en-US" sz="1600" dirty="0" smtClean="0">
              <a:latin typeface="微软雅黑" pitchFamily="34" charset="-122"/>
              <a:ea typeface="微软雅黑" pitchFamily="34" charset="-122"/>
              <a:cs typeface="华文楷体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965166"/>
              </p:ext>
            </p:extLst>
          </p:nvPr>
        </p:nvGraphicFramePr>
        <p:xfrm>
          <a:off x="3061378" y="4165902"/>
          <a:ext cx="4058433" cy="1412240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525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2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功能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接收来自其他设备的日志和告警</a:t>
                      </a:r>
                      <a:endParaRPr lang="en-US" altLang="zh-CN" sz="13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资产扫描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硬件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32G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内存、</a:t>
                      </a:r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4TB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存储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接口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4×1GE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电口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性能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万条</a:t>
                      </a:r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秒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2"/>
          <p:cNvSpPr txBox="1"/>
          <p:nvPr/>
        </p:nvSpPr>
        <p:spPr>
          <a:xfrm>
            <a:off x="472189" y="2855749"/>
            <a:ext cx="14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  <a:cs typeface="华文楷体"/>
              </a:rPr>
              <a:t>流量传感器</a:t>
            </a:r>
          </a:p>
        </p:txBody>
      </p:sp>
      <p:pic>
        <p:nvPicPr>
          <p:cNvPr id="14" name="Picture 4" descr="E:\产品图片\设备图片\新平台-1U正面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62" y="3679849"/>
            <a:ext cx="2253380" cy="2884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5" name="TextBox 9"/>
          <p:cNvSpPr txBox="1"/>
          <p:nvPr/>
        </p:nvSpPr>
        <p:spPr>
          <a:xfrm>
            <a:off x="472189" y="3269479"/>
            <a:ext cx="2070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微软雅黑" pitchFamily="34" charset="-122"/>
                <a:ea typeface="微软雅黑" pitchFamily="34" charset="-122"/>
                <a:cs typeface="华文楷体"/>
              </a:rPr>
              <a:t>NGSOC-S56</a:t>
            </a:r>
            <a:endParaRPr kumimoji="1" lang="zh-CN" altLang="en-US" sz="1600" dirty="0" smtClean="0">
              <a:latin typeface="微软雅黑" pitchFamily="34" charset="-122"/>
              <a:ea typeface="微软雅黑" pitchFamily="34" charset="-122"/>
              <a:cs typeface="华文楷体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89329"/>
              </p:ext>
            </p:extLst>
          </p:nvPr>
        </p:nvGraphicFramePr>
        <p:xfrm>
          <a:off x="3070557" y="2785411"/>
          <a:ext cx="4058433" cy="1214120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525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2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456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功能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接收镜像原始流量，生成流量日志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硬件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64G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内存、</a:t>
                      </a:r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1TB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存储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接口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管理口：</a:t>
                      </a:r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电，监听口：</a:t>
                      </a:r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电</a:t>
                      </a:r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+2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光（万兆）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性能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8G 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（实验室性能，受网络流量构成影响）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3"/>
          <p:cNvSpPr txBox="1"/>
          <p:nvPr/>
        </p:nvSpPr>
        <p:spPr>
          <a:xfrm>
            <a:off x="7340389" y="3841519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  <a:cs typeface="华文楷体"/>
              </a:rPr>
              <a:t>分析平台</a:t>
            </a:r>
          </a:p>
        </p:txBody>
      </p:sp>
      <p:pic>
        <p:nvPicPr>
          <p:cNvPr id="18" name="Picture 2" descr="E:\产品图片\设备图片\新平台-2U正面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r="2969"/>
          <a:stretch>
            <a:fillRect/>
          </a:stretch>
        </p:blipFill>
        <p:spPr bwMode="auto">
          <a:xfrm>
            <a:off x="8994276" y="3836810"/>
            <a:ext cx="2253380" cy="69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9" name="TextBox 11"/>
          <p:cNvSpPr txBox="1"/>
          <p:nvPr/>
        </p:nvSpPr>
        <p:spPr>
          <a:xfrm>
            <a:off x="7340389" y="4207940"/>
            <a:ext cx="2070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微软雅黑" pitchFamily="34" charset="-122"/>
                <a:ea typeface="微软雅黑" pitchFamily="34" charset="-122"/>
                <a:cs typeface="华文楷体"/>
              </a:rPr>
              <a:t>NGSOC-A58</a:t>
            </a:r>
            <a:endParaRPr kumimoji="1" lang="zh-CN" altLang="en-US" sz="1600" dirty="0" smtClean="0">
              <a:latin typeface="微软雅黑" pitchFamily="34" charset="-122"/>
              <a:ea typeface="微软雅黑" pitchFamily="34" charset="-122"/>
              <a:cs typeface="华文楷体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446435"/>
              </p:ext>
            </p:extLst>
          </p:nvPr>
        </p:nvGraphicFramePr>
        <p:xfrm>
          <a:off x="7293497" y="2146559"/>
          <a:ext cx="4058433" cy="914400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525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2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功能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实时日志解析和告警、历史数据关联分析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硬件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128G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内存、</a:t>
                      </a:r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4TB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存储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接口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4×1GE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电口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958269"/>
              </p:ext>
            </p:extLst>
          </p:nvPr>
        </p:nvGraphicFramePr>
        <p:xfrm>
          <a:off x="7340389" y="4668345"/>
          <a:ext cx="4058433" cy="914400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513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功能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数据存储、应用交互平台</a:t>
                      </a:r>
                    </a:p>
                  </a:txBody>
                  <a:tcPr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硬件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256G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内存、</a:t>
                      </a:r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48TB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存储</a:t>
                      </a:r>
                    </a:p>
                  </a:txBody>
                  <a:tcPr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接口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电口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TextBox 3"/>
          <p:cNvSpPr txBox="1"/>
          <p:nvPr/>
        </p:nvSpPr>
        <p:spPr>
          <a:xfrm>
            <a:off x="7284318" y="1312101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  <a:cs typeface="华文楷体"/>
              </a:rPr>
              <a:t>关联引擎</a:t>
            </a:r>
          </a:p>
        </p:txBody>
      </p:sp>
      <p:pic>
        <p:nvPicPr>
          <p:cNvPr id="23" name="Picture 2" descr="E:\产品图片\设备图片\新平台-2U正面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r="2969"/>
          <a:stretch>
            <a:fillRect/>
          </a:stretch>
        </p:blipFill>
        <p:spPr bwMode="auto">
          <a:xfrm>
            <a:off x="8947384" y="1325265"/>
            <a:ext cx="2253380" cy="69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4" name="TextBox 11"/>
          <p:cNvSpPr txBox="1"/>
          <p:nvPr/>
        </p:nvSpPr>
        <p:spPr>
          <a:xfrm>
            <a:off x="7284318" y="1666799"/>
            <a:ext cx="2070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微软雅黑" pitchFamily="34" charset="-122"/>
                <a:ea typeface="微软雅黑" pitchFamily="34" charset="-122"/>
                <a:cs typeface="华文楷体"/>
              </a:rPr>
              <a:t>NGSOC-C57</a:t>
            </a:r>
            <a:endParaRPr kumimoji="1" lang="zh-CN" altLang="en-US" sz="1600" dirty="0" smtClean="0">
              <a:latin typeface="微软雅黑" pitchFamily="34" charset="-122"/>
              <a:ea typeface="微软雅黑" pitchFamily="34" charset="-122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278136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部署场景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17</a:t>
            </a:fld>
            <a:endParaRPr lang="en-US" altLang="zh-CN"/>
          </a:p>
        </p:txBody>
      </p:sp>
      <p:grpSp>
        <p:nvGrpSpPr>
          <p:cNvPr id="7" name="组合 6"/>
          <p:cNvGrpSpPr/>
          <p:nvPr/>
        </p:nvGrpSpPr>
        <p:grpSpPr>
          <a:xfrm>
            <a:off x="6637232" y="1349767"/>
            <a:ext cx="4407908" cy="2172364"/>
            <a:chOff x="0" y="2626665"/>
            <a:chExt cx="5509239" cy="1773176"/>
          </a:xfrm>
        </p:grpSpPr>
        <p:sp>
          <p:nvSpPr>
            <p:cNvPr id="8" name="矩形 7"/>
            <p:cNvSpPr/>
            <p:nvPr/>
          </p:nvSpPr>
          <p:spPr>
            <a:xfrm>
              <a:off x="0" y="2774441"/>
              <a:ext cx="5509239" cy="16254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文本框 8"/>
            <p:cNvSpPr txBox="1"/>
            <p:nvPr/>
          </p:nvSpPr>
          <p:spPr>
            <a:xfrm>
              <a:off x="0" y="2626665"/>
              <a:ext cx="5509239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7578" tIns="499872" rIns="427578" bIns="113792" numCol="1" spcCol="1270" anchor="t" anchorCtr="0">
              <a:no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zh-CN" altLang="en-US" sz="1600" dirty="0" smtClean="0">
                  <a:solidFill>
                    <a:srgbClr val="002060"/>
                  </a:solidFill>
                  <a:sym typeface="+mn-ea"/>
                </a:rPr>
                <a:t>流量传感器旁路部署收集镜像流量</a:t>
              </a:r>
              <a:endParaRPr lang="en-US" altLang="zh-CN" sz="1600" dirty="0" smtClean="0">
                <a:solidFill>
                  <a:srgbClr val="002060"/>
                </a:solidFill>
                <a:sym typeface="+mn-ea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zh-CN" altLang="en-US" sz="1600" dirty="0" smtClean="0">
                  <a:solidFill>
                    <a:srgbClr val="002060"/>
                  </a:solidFill>
                  <a:sym typeface="+mn-ea"/>
                </a:rPr>
                <a:t>其余组件均独立部署</a:t>
              </a:r>
              <a:endParaRPr lang="en-US" altLang="zh-CN" sz="1600" dirty="0" smtClean="0">
                <a:solidFill>
                  <a:srgbClr val="002060"/>
                </a:solidFill>
                <a:sym typeface="+mn-ea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zh-CN" altLang="en-US" sz="1600" dirty="0" smtClean="0">
                  <a:solidFill>
                    <a:srgbClr val="002060"/>
                  </a:solidFill>
                  <a:sym typeface="+mn-ea"/>
                </a:rPr>
                <a:t>流量传感器和日志采集探针将日志传送给关联分析引擎及分析平台</a:t>
              </a:r>
              <a:endParaRPr lang="en-US" altLang="zh-CN" sz="1600" dirty="0" smtClean="0">
                <a:solidFill>
                  <a:srgbClr val="002060"/>
                </a:solidFill>
                <a:sym typeface="+mn-ea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zh-CN" altLang="en-US" sz="1600" dirty="0" smtClean="0">
                  <a:solidFill>
                    <a:srgbClr val="002060"/>
                  </a:solidFill>
                  <a:sym typeface="+mn-ea"/>
                </a:rPr>
                <a:t>分析平台联动</a:t>
              </a:r>
              <a:r>
                <a:rPr lang="en-US" altLang="zh-CN" sz="1600" dirty="0" smtClean="0">
                  <a:solidFill>
                    <a:srgbClr val="002060"/>
                  </a:solidFill>
                  <a:sym typeface="+mn-ea"/>
                </a:rPr>
                <a:t>360</a:t>
              </a:r>
              <a:r>
                <a:rPr lang="zh-CN" altLang="en-US" sz="1600" dirty="0" smtClean="0">
                  <a:solidFill>
                    <a:srgbClr val="002060"/>
                  </a:solidFill>
                  <a:sym typeface="+mn-ea"/>
                </a:rPr>
                <a:t>防火墙和</a:t>
              </a:r>
              <a:r>
                <a:rPr lang="en-US" altLang="zh-CN" sz="1600" dirty="0" smtClean="0">
                  <a:solidFill>
                    <a:srgbClr val="002060"/>
                  </a:solidFill>
                  <a:sym typeface="+mn-ea"/>
                </a:rPr>
                <a:t>360</a:t>
              </a:r>
              <a:r>
                <a:rPr lang="zh-CN" altLang="en-US" sz="1600" dirty="0">
                  <a:solidFill>
                    <a:srgbClr val="002060"/>
                  </a:solidFill>
                  <a:sym typeface="+mn-ea"/>
                </a:rPr>
                <a:t>天</a:t>
              </a:r>
              <a:r>
                <a:rPr lang="zh-CN" altLang="en-US" sz="1600" dirty="0" smtClean="0">
                  <a:solidFill>
                    <a:srgbClr val="002060"/>
                  </a:solidFill>
                  <a:sym typeface="+mn-ea"/>
                </a:rPr>
                <a:t>擎实现威胁处置</a:t>
              </a:r>
              <a:endParaRPr lang="zh-CN" altLang="en-US" sz="1600" dirty="0">
                <a:solidFill>
                  <a:srgbClr val="002060"/>
                </a:solidFill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902925" y="1354663"/>
            <a:ext cx="3856467" cy="384837"/>
            <a:chOff x="275461" y="2420201"/>
            <a:chExt cx="3856467" cy="708480"/>
          </a:xfrm>
        </p:grpSpPr>
        <p:sp>
          <p:nvSpPr>
            <p:cNvPr id="11" name="圆角矩形 10"/>
            <p:cNvSpPr/>
            <p:nvPr/>
          </p:nvSpPr>
          <p:spPr>
            <a:xfrm>
              <a:off x="275461" y="2420201"/>
              <a:ext cx="3856467" cy="708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圆角矩形 10"/>
            <p:cNvSpPr txBox="1"/>
            <p:nvPr/>
          </p:nvSpPr>
          <p:spPr>
            <a:xfrm>
              <a:off x="310046" y="2454788"/>
              <a:ext cx="3787297" cy="6393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5765" tIns="0" rIns="145765" bIns="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部署步骤</a:t>
              </a:r>
              <a:endParaRPr lang="zh-CN" altLang="en-US" sz="16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627204" y="3847436"/>
            <a:ext cx="4407908" cy="1853450"/>
            <a:chOff x="0" y="2593662"/>
            <a:chExt cx="5509239" cy="1806179"/>
          </a:xfrm>
        </p:grpSpPr>
        <p:sp>
          <p:nvSpPr>
            <p:cNvPr id="20" name="矩形 19"/>
            <p:cNvSpPr/>
            <p:nvPr/>
          </p:nvSpPr>
          <p:spPr>
            <a:xfrm>
              <a:off x="0" y="2774441"/>
              <a:ext cx="5509239" cy="16254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文本框 20"/>
            <p:cNvSpPr txBox="1"/>
            <p:nvPr/>
          </p:nvSpPr>
          <p:spPr>
            <a:xfrm>
              <a:off x="0" y="2593662"/>
              <a:ext cx="5509239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7578" tIns="499872" rIns="427578" bIns="113792" numCol="1" spcCol="1270" anchor="t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rgbClr val="002060"/>
                  </a:solidFill>
                  <a:sym typeface="+mn-ea"/>
                </a:rPr>
                <a:t>网络设备、安全设备日志</a:t>
              </a:r>
              <a:endParaRPr lang="en-US" altLang="zh-CN" sz="1600" dirty="0" smtClean="0">
                <a:solidFill>
                  <a:srgbClr val="002060"/>
                </a:solidFill>
                <a:sym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 smtClean="0">
                  <a:solidFill>
                    <a:srgbClr val="002060"/>
                  </a:solidFill>
                  <a:sym typeface="+mn-ea"/>
                </a:rPr>
                <a:t>Window</a:t>
              </a:r>
              <a:r>
                <a:rPr lang="zh-CN" altLang="en-US" sz="1600" dirty="0" smtClean="0">
                  <a:solidFill>
                    <a:srgbClr val="002060"/>
                  </a:solidFill>
                  <a:sym typeface="+mn-ea"/>
                </a:rPr>
                <a:t>、</a:t>
              </a:r>
              <a:r>
                <a:rPr lang="en-US" altLang="zh-CN" sz="1600" dirty="0" smtClean="0">
                  <a:solidFill>
                    <a:srgbClr val="002060"/>
                  </a:solidFill>
                  <a:sym typeface="+mn-ea"/>
                </a:rPr>
                <a:t>Linux</a:t>
              </a:r>
              <a:r>
                <a:rPr lang="zh-CN" altLang="en-US" sz="1600" dirty="0" smtClean="0">
                  <a:solidFill>
                    <a:srgbClr val="002060"/>
                  </a:solidFill>
                  <a:sym typeface="+mn-ea"/>
                </a:rPr>
                <a:t>系统日志</a:t>
              </a:r>
              <a:endParaRPr lang="en-US" altLang="zh-CN" sz="1600" dirty="0" smtClean="0">
                <a:solidFill>
                  <a:srgbClr val="002060"/>
                </a:solidFill>
                <a:sym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 smtClean="0">
                  <a:solidFill>
                    <a:srgbClr val="002060"/>
                  </a:solidFill>
                  <a:sym typeface="+mn-ea"/>
                </a:rPr>
                <a:t>Web</a:t>
              </a:r>
              <a:r>
                <a:rPr lang="zh-CN" altLang="en-US" sz="1600" dirty="0" smtClean="0">
                  <a:solidFill>
                    <a:srgbClr val="002060"/>
                  </a:solidFill>
                  <a:sym typeface="+mn-ea"/>
                </a:rPr>
                <a:t>服务器日志</a:t>
              </a:r>
              <a:endParaRPr lang="en-US" altLang="zh-CN" sz="1600" dirty="0" smtClean="0">
                <a:solidFill>
                  <a:srgbClr val="002060"/>
                </a:solidFill>
                <a:sym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rgbClr val="002060"/>
                  </a:solidFill>
                  <a:sym typeface="+mn-ea"/>
                </a:rPr>
                <a:t>数据库系统日志</a:t>
              </a:r>
              <a:endParaRPr lang="en-US" altLang="zh-CN" sz="1600" dirty="0" smtClean="0">
                <a:solidFill>
                  <a:srgbClr val="002060"/>
                </a:solidFill>
                <a:sym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rgbClr val="002060"/>
                  </a:solidFill>
                  <a:sym typeface="+mn-ea"/>
                </a:rPr>
                <a:t>应用软件日志</a:t>
              </a:r>
              <a:endParaRPr lang="zh-CN" altLang="en-US" sz="1600" dirty="0">
                <a:solidFill>
                  <a:srgbClr val="00206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sz="1600" dirty="0">
                <a:solidFill>
                  <a:srgbClr val="002060"/>
                </a:solidFill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927482" y="3829364"/>
            <a:ext cx="3856467" cy="384837"/>
            <a:chOff x="275461" y="2420201"/>
            <a:chExt cx="3856467" cy="708480"/>
          </a:xfrm>
        </p:grpSpPr>
        <p:sp>
          <p:nvSpPr>
            <p:cNvPr id="23" name="圆角矩形 22"/>
            <p:cNvSpPr/>
            <p:nvPr/>
          </p:nvSpPr>
          <p:spPr>
            <a:xfrm>
              <a:off x="275461" y="2420201"/>
              <a:ext cx="3856467" cy="708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圆角矩形 10"/>
            <p:cNvSpPr txBox="1"/>
            <p:nvPr/>
          </p:nvSpPr>
          <p:spPr>
            <a:xfrm>
              <a:off x="310046" y="2454788"/>
              <a:ext cx="3787297" cy="6393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5765" tIns="0" rIns="145765" bIns="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日志收集</a:t>
              </a:r>
              <a:endParaRPr lang="zh-CN" altLang="en-US" sz="16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8" name="图片 1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7470" y="1516833"/>
            <a:ext cx="5809266" cy="40549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890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</a:t>
            </a:r>
            <a:r>
              <a:rPr lang="zh-CN" altLang="en-US" dirty="0" smtClean="0"/>
              <a:t>功能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18</a:t>
            </a:fld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570640" y="1193374"/>
            <a:ext cx="100655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安全态势展示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大屏（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资产威胁视图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安全告警视图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互联网威胁视图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资产安全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资产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资产配置、拓扑管理、安全域管理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关联分析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丰富的自定义关联规则选项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溯源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跨设备找出攻击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发生源，联动互联网情报找出案情真相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威胁情报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360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云端获取可机读威胁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情报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87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en-US" altLang="zh-CN" dirty="0" smtClean="0"/>
              <a:t>Dashboard—</a:t>
            </a:r>
            <a:r>
              <a:rPr lang="zh-CN" altLang="en-US" dirty="0" smtClean="0"/>
              <a:t>资产威胁视图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19</a:t>
            </a:fld>
            <a:endParaRPr lang="en-US" altLang="zh-CN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57909" y="1148959"/>
            <a:ext cx="6152442" cy="3589866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457908" y="4738826"/>
            <a:ext cx="6152444" cy="120791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7610351" y="2243981"/>
            <a:ext cx="2479094" cy="370275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7610352" y="1148959"/>
            <a:ext cx="2479093" cy="109502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18056" y="1258188"/>
            <a:ext cx="6000344" cy="3443632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254502" y="1354858"/>
            <a:ext cx="1637798" cy="889122"/>
          </a:xfrm>
          <a:prstGeom prst="wedgeRoundRectCallout">
            <a:avLst>
              <a:gd name="adj1" fmla="val 37587"/>
              <a:gd name="adj2" fmla="val 7465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、手工绘制拓扑图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、导入背景图片</a:t>
            </a:r>
            <a:endParaRPr lang="en-US" altLang="zh-CN" sz="1200" dirty="0" smtClean="0"/>
          </a:p>
          <a:p>
            <a:r>
              <a:rPr lang="en-US" altLang="zh-CN" sz="1200" dirty="0"/>
              <a:t>3</a:t>
            </a:r>
            <a:r>
              <a:rPr lang="zh-CN" altLang="en-US" sz="1200" dirty="0" smtClean="0"/>
              <a:t>、将资产拖至相应位置</a:t>
            </a:r>
            <a:endParaRPr lang="zh-CN" altLang="en-US" sz="1200" dirty="0"/>
          </a:p>
        </p:txBody>
      </p:sp>
      <p:sp>
        <p:nvSpPr>
          <p:cNvPr id="11" name="矩形 10"/>
          <p:cNvSpPr/>
          <p:nvPr/>
        </p:nvSpPr>
        <p:spPr>
          <a:xfrm>
            <a:off x="7619700" y="1207387"/>
            <a:ext cx="2382256" cy="4696699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10089445" y="1012946"/>
            <a:ext cx="1637798" cy="889122"/>
          </a:xfrm>
          <a:prstGeom prst="wedgeRoundRectCallout">
            <a:avLst>
              <a:gd name="adj1" fmla="val -38922"/>
              <a:gd name="adj2" fmla="val 7592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、全局、各安全域风险状况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、需配置安全域</a:t>
            </a:r>
            <a:endParaRPr lang="zh-CN" altLang="en-US" sz="1200" dirty="0"/>
          </a:p>
        </p:txBody>
      </p:sp>
      <p:sp>
        <p:nvSpPr>
          <p:cNvPr id="13" name="矩形 12"/>
          <p:cNvSpPr/>
          <p:nvPr/>
        </p:nvSpPr>
        <p:spPr>
          <a:xfrm>
            <a:off x="1489834" y="4786487"/>
            <a:ext cx="6000344" cy="1095022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237268" y="3973687"/>
            <a:ext cx="1637798" cy="566232"/>
          </a:xfrm>
          <a:prstGeom prst="wedgeRoundRectCallout">
            <a:avLst>
              <a:gd name="adj1" fmla="val 37587"/>
              <a:gd name="adj2" fmla="val 7465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、威胁事件统计分类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294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zh-CN" altLang="en-US" dirty="0" smtClean="0"/>
              <a:t>深信服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</a:t>
            </a:fld>
            <a:endParaRPr lang="en-US" altLang="zh-CN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85768" y="1195290"/>
            <a:ext cx="10106410" cy="4815545"/>
          </a:xfrm>
        </p:spPr>
        <p:txBody>
          <a:bodyPr>
            <a:normAutofit/>
          </a:bodyPr>
          <a:lstStyle/>
          <a:p>
            <a:pPr marL="0" indent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dirty="0" smtClean="0">
                <a:solidFill>
                  <a:schemeClr val="tx1"/>
                </a:solidFill>
              </a:rPr>
              <a:t>深信服安全感知平台共由两个模块组成：安全感知平台</a:t>
            </a:r>
            <a:r>
              <a:rPr lang="en-US" altLang="zh-CN" sz="1600" dirty="0" smtClean="0">
                <a:solidFill>
                  <a:schemeClr val="tx1"/>
                </a:solidFill>
              </a:rPr>
              <a:t>SIS</a:t>
            </a:r>
            <a:r>
              <a:rPr lang="zh-CN" altLang="en-US" sz="1600" dirty="0" smtClean="0">
                <a:solidFill>
                  <a:schemeClr val="tx1"/>
                </a:solidFill>
              </a:rPr>
              <a:t>、潜伏威胁探针</a:t>
            </a:r>
            <a:r>
              <a:rPr lang="en-US" altLang="zh-CN" sz="1600" dirty="0" smtClean="0">
                <a:solidFill>
                  <a:schemeClr val="tx1"/>
                </a:solidFill>
              </a:rPr>
              <a:t>STA</a:t>
            </a:r>
            <a:r>
              <a:rPr lang="zh-CN" altLang="en-US" sz="1600" dirty="0" smtClean="0">
                <a:solidFill>
                  <a:schemeClr val="tx1"/>
                </a:solidFill>
              </a:rPr>
              <a:t>。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</a:rPr>
              <a:t>安全感知平台</a:t>
            </a:r>
            <a:r>
              <a:rPr lang="en-US" altLang="zh-CN" sz="1600" dirty="0" smtClean="0">
                <a:solidFill>
                  <a:schemeClr val="tx1"/>
                </a:solidFill>
              </a:rPr>
              <a:t>SIS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zh-CN" sz="1400" dirty="0">
                <a:solidFill>
                  <a:schemeClr val="tx1"/>
                </a:solidFill>
              </a:rPr>
              <a:t>用于分析探针上传过来的流量数据，基于大数据、机器学习对数据进行汇总分析处理。通过安全总览，大屏等方式，使得全网安全可视</a:t>
            </a:r>
            <a:r>
              <a:rPr lang="zh-CN" altLang="zh-CN" sz="1400" dirty="0" smtClean="0">
                <a:solidFill>
                  <a:schemeClr val="tx1"/>
                </a:solidFill>
              </a:rPr>
              <a:t>。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</a:rPr>
              <a:t>潜伏威胁探针</a:t>
            </a:r>
            <a:r>
              <a:rPr lang="en-US" altLang="zh-CN" sz="1600" dirty="0" smtClean="0">
                <a:solidFill>
                  <a:schemeClr val="tx1"/>
                </a:solidFill>
              </a:rPr>
              <a:t>STA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zh-CN" sz="1400" dirty="0" smtClean="0">
                <a:solidFill>
                  <a:schemeClr val="tx1"/>
                </a:solidFill>
              </a:rPr>
              <a:t>数据收集设备，用于收集交换机镜像的流量，收集的流量主要包括用户区域</a:t>
            </a:r>
            <a:r>
              <a:rPr lang="en-US" altLang="zh-CN" sz="1400" dirty="0" smtClean="0">
                <a:solidFill>
                  <a:schemeClr val="tx1"/>
                </a:solidFill>
              </a:rPr>
              <a:t>--&gt;</a:t>
            </a:r>
            <a:r>
              <a:rPr lang="zh-CN" altLang="zh-CN" sz="1400" dirty="0" smtClean="0">
                <a:solidFill>
                  <a:schemeClr val="tx1"/>
                </a:solidFill>
              </a:rPr>
              <a:t>互联网区域、业务区域</a:t>
            </a:r>
            <a:r>
              <a:rPr lang="en-US" altLang="zh-CN" sz="1400" dirty="0" smtClean="0">
                <a:solidFill>
                  <a:schemeClr val="tx1"/>
                </a:solidFill>
              </a:rPr>
              <a:t> --&gt;</a:t>
            </a:r>
            <a:r>
              <a:rPr lang="zh-CN" altLang="zh-CN" sz="1400" dirty="0" smtClean="0">
                <a:solidFill>
                  <a:schemeClr val="tx1"/>
                </a:solidFill>
              </a:rPr>
              <a:t>互联网区域、用户区域</a:t>
            </a:r>
            <a:r>
              <a:rPr lang="en-US" altLang="zh-CN" sz="1400" dirty="0" smtClean="0">
                <a:solidFill>
                  <a:schemeClr val="tx1"/>
                </a:solidFill>
              </a:rPr>
              <a:t> --&gt;</a:t>
            </a:r>
            <a:r>
              <a:rPr lang="zh-CN" altLang="zh-CN" sz="1400" dirty="0" smtClean="0">
                <a:solidFill>
                  <a:schemeClr val="tx1"/>
                </a:solidFill>
              </a:rPr>
              <a:t>业务区域、用户区域</a:t>
            </a:r>
            <a:r>
              <a:rPr lang="en-US" altLang="zh-CN" sz="1400" dirty="0" smtClean="0">
                <a:solidFill>
                  <a:schemeClr val="tx1"/>
                </a:solidFill>
              </a:rPr>
              <a:t>--&gt;</a:t>
            </a:r>
            <a:r>
              <a:rPr lang="zh-CN" altLang="zh-CN" sz="1400" dirty="0" smtClean="0">
                <a:solidFill>
                  <a:schemeClr val="tx1"/>
                </a:solidFill>
              </a:rPr>
              <a:t>用户区域、业务区域</a:t>
            </a:r>
            <a:r>
              <a:rPr lang="en-US" altLang="zh-CN" sz="1400" dirty="0" smtClean="0">
                <a:solidFill>
                  <a:schemeClr val="tx1"/>
                </a:solidFill>
              </a:rPr>
              <a:t>--&gt;</a:t>
            </a:r>
            <a:r>
              <a:rPr lang="zh-CN" altLang="zh-CN" sz="1400" dirty="0" smtClean="0">
                <a:solidFill>
                  <a:schemeClr val="tx1"/>
                </a:solidFill>
              </a:rPr>
              <a:t>业务区域，之间的访问流量</a:t>
            </a:r>
            <a:r>
              <a:rPr lang="zh-CN" altLang="en-US" sz="1400" dirty="0" smtClean="0">
                <a:solidFill>
                  <a:schemeClr val="tx1"/>
                </a:solidFill>
              </a:rPr>
              <a:t>。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97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en-US" altLang="zh-CN" dirty="0"/>
              <a:t>Dashboard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安全告警视图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20</a:t>
            </a:fld>
            <a:endParaRPr lang="en-US" altLang="zh-CN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53" y="1113372"/>
            <a:ext cx="8631537" cy="48552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51404" y="1517832"/>
            <a:ext cx="4182818" cy="1767235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9995132" y="1247420"/>
            <a:ext cx="1637798" cy="889122"/>
          </a:xfrm>
          <a:prstGeom prst="wedgeRoundRectCallout">
            <a:avLst>
              <a:gd name="adj1" fmla="val -40991"/>
              <a:gd name="adj2" fmla="val 70844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、每月告警处置统计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、包含待处置、已处置等告警状况</a:t>
            </a:r>
            <a:endParaRPr lang="zh-CN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1478560" y="3374854"/>
            <a:ext cx="8455662" cy="247279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10065552" y="3701073"/>
            <a:ext cx="1745447" cy="956652"/>
          </a:xfrm>
          <a:prstGeom prst="wedgeRoundRectCallout">
            <a:avLst>
              <a:gd name="adj1" fmla="val -40991"/>
              <a:gd name="adj2" fmla="val 70844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、点开具体的威胁事件可展示威胁处理进展及管理员信息</a:t>
            </a:r>
            <a:endParaRPr lang="zh-CN" altLang="en-US" sz="1200" dirty="0"/>
          </a:p>
        </p:txBody>
      </p:sp>
      <p:sp>
        <p:nvSpPr>
          <p:cNvPr id="11" name="矩形 10"/>
          <p:cNvSpPr/>
          <p:nvPr/>
        </p:nvSpPr>
        <p:spPr>
          <a:xfrm>
            <a:off x="1543050" y="4472598"/>
            <a:ext cx="3333750" cy="18512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4945502" y="4276725"/>
            <a:ext cx="531373" cy="286316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3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63227" y="1241177"/>
            <a:ext cx="8777396" cy="45613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en-US" altLang="zh-CN" dirty="0"/>
              <a:t>Dashboard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互联网威胁视图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21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1611556" y="1507954"/>
            <a:ext cx="5105333" cy="235919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38330" y="1241177"/>
            <a:ext cx="1573226" cy="677934"/>
          </a:xfrm>
          <a:prstGeom prst="wedgeRoundRectCallout">
            <a:avLst>
              <a:gd name="adj1" fmla="val 37587"/>
              <a:gd name="adj2" fmla="val 7465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、外连</a:t>
            </a:r>
            <a:r>
              <a:rPr lang="en-US" altLang="zh-CN" sz="1200" dirty="0" smtClean="0"/>
              <a:t>IP</a:t>
            </a:r>
            <a:r>
              <a:rPr lang="zh-CN" altLang="en-US" sz="1200" dirty="0" smtClean="0"/>
              <a:t>地理分布及外连国家</a:t>
            </a:r>
            <a:r>
              <a:rPr lang="en-US" altLang="zh-CN" sz="1200" dirty="0" smtClean="0"/>
              <a:t>TOP10</a:t>
            </a:r>
            <a:r>
              <a:rPr lang="zh-CN" altLang="en-US" sz="1200" dirty="0" smtClean="0"/>
              <a:t>统计</a:t>
            </a:r>
            <a:endParaRPr lang="zh-CN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6811078" y="1580144"/>
            <a:ext cx="3484389" cy="948567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10388952" y="616310"/>
            <a:ext cx="1692617" cy="1357913"/>
          </a:xfrm>
          <a:prstGeom prst="wedgeRoundRectCallout">
            <a:avLst>
              <a:gd name="adj1" fmla="val -44993"/>
              <a:gd name="adj2" fmla="val 70844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、外连事件归类统计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、白色字体代表外部域名、</a:t>
            </a:r>
            <a:r>
              <a:rPr lang="en-US" altLang="zh-CN" sz="1200" dirty="0" smtClean="0"/>
              <a:t>IP</a:t>
            </a:r>
            <a:r>
              <a:rPr lang="zh-CN" altLang="en-US" sz="1200" dirty="0" smtClean="0"/>
              <a:t>数量</a:t>
            </a:r>
            <a:endParaRPr lang="en-US" altLang="zh-CN" sz="1200" dirty="0" smtClean="0"/>
          </a:p>
          <a:p>
            <a:r>
              <a:rPr lang="en-US" altLang="zh-CN" sz="1200" dirty="0" smtClean="0"/>
              <a:t>3</a:t>
            </a:r>
            <a:r>
              <a:rPr lang="zh-CN" altLang="en-US" sz="1200" dirty="0" smtClean="0"/>
              <a:t>、蓝色字体代表告警数量</a:t>
            </a:r>
            <a:endParaRPr lang="zh-CN" altLang="en-US" sz="1200" dirty="0"/>
          </a:p>
        </p:txBody>
      </p:sp>
      <p:sp>
        <p:nvSpPr>
          <p:cNvPr id="11" name="矩形 10"/>
          <p:cNvSpPr/>
          <p:nvPr/>
        </p:nvSpPr>
        <p:spPr>
          <a:xfrm>
            <a:off x="1568445" y="3934660"/>
            <a:ext cx="5151193" cy="122408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38330" y="4715174"/>
            <a:ext cx="1573226" cy="784878"/>
          </a:xfrm>
          <a:prstGeom prst="wedgeRoundRectCallout">
            <a:avLst>
              <a:gd name="adj1" fmla="val 41946"/>
              <a:gd name="adj2" fmla="val -80459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天内出口流量变化趋势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、数据源为出口设备</a:t>
            </a:r>
            <a:r>
              <a:rPr lang="en-US" altLang="zh-CN" sz="1200" dirty="0" err="1" smtClean="0"/>
              <a:t>Netflow</a:t>
            </a:r>
            <a:r>
              <a:rPr lang="zh-CN" altLang="en-US" sz="1200" dirty="0" smtClean="0"/>
              <a:t>流量</a:t>
            </a:r>
            <a:endParaRPr lang="zh-CN" altLang="en-US" sz="1200" dirty="0"/>
          </a:p>
        </p:txBody>
      </p:sp>
      <p:sp>
        <p:nvSpPr>
          <p:cNvPr id="13" name="矩形 12"/>
          <p:cNvSpPr/>
          <p:nvPr/>
        </p:nvSpPr>
        <p:spPr>
          <a:xfrm>
            <a:off x="1563227" y="5251874"/>
            <a:ext cx="5151193" cy="43455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3010130" y="5985280"/>
            <a:ext cx="1573226" cy="784878"/>
          </a:xfrm>
          <a:prstGeom prst="wedgeRoundRectCallout">
            <a:avLst>
              <a:gd name="adj1" fmla="val -47660"/>
              <a:gd name="adj2" fmla="val -6832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TOP10</a:t>
            </a:r>
            <a:r>
              <a:rPr lang="zh-CN" altLang="en-US" sz="1200" dirty="0"/>
              <a:t>外</a:t>
            </a:r>
            <a:r>
              <a:rPr lang="zh-CN" altLang="en-US" sz="1200" dirty="0" smtClean="0"/>
              <a:t>连接口及</a:t>
            </a:r>
            <a:r>
              <a:rPr lang="zh-CN" altLang="en-US" sz="1200" dirty="0"/>
              <a:t>安全域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0905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en-US" altLang="zh-CN" dirty="0"/>
              <a:t>Dashboard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资产安全监控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22</a:t>
            </a:fld>
            <a:endParaRPr lang="en-US" altLang="zh-CN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353" y="1154899"/>
            <a:ext cx="8496072" cy="47790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48788" y="1555579"/>
            <a:ext cx="4110145" cy="428324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45156" y="1241176"/>
            <a:ext cx="1635898" cy="1330574"/>
          </a:xfrm>
          <a:prstGeom prst="wedgeRoundRectCallout">
            <a:avLst>
              <a:gd name="adj1" fmla="val 37587"/>
              <a:gd name="adj2" fmla="val 7465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、以安全域划分各区域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、将各资产关联至安全域</a:t>
            </a:r>
            <a:endParaRPr lang="en-US" altLang="zh-CN" sz="1200" dirty="0" smtClean="0"/>
          </a:p>
          <a:p>
            <a:r>
              <a:rPr lang="en-US" altLang="zh-CN" sz="1200" dirty="0" smtClean="0"/>
              <a:t>3</a:t>
            </a:r>
            <a:r>
              <a:rPr lang="zh-CN" altLang="en-US" sz="1200" dirty="0" smtClean="0"/>
              <a:t>、各安全域风险概览</a:t>
            </a:r>
            <a:endParaRPr lang="zh-CN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5943106" y="1555579"/>
            <a:ext cx="4090601" cy="173054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10137425" y="899865"/>
            <a:ext cx="1682043" cy="1030535"/>
          </a:xfrm>
          <a:prstGeom prst="wedgeRoundRectCallout">
            <a:avLst>
              <a:gd name="adj1" fmla="val -40382"/>
              <a:gd name="adj2" fmla="val 70411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、各类威胁事件在各安全域分布情况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5609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zh-CN" altLang="en-US" dirty="0" smtClean="0"/>
              <a:t>资产管理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23</a:t>
            </a:fld>
            <a:endParaRPr lang="en-US" altLang="zh-CN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15997" y="1493099"/>
            <a:ext cx="8204275" cy="1127054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2550489" y="1993126"/>
            <a:ext cx="7836206" cy="3879102"/>
          </a:xfrm>
          <a:prstGeom prst="rect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1015997" y="1159094"/>
            <a:ext cx="8126989" cy="3441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手动添加内网资产</a:t>
            </a:r>
            <a:endParaRPr lang="zh-CN" altLang="en-US" sz="1200" dirty="0"/>
          </a:p>
        </p:txBody>
      </p:sp>
      <p:sp>
        <p:nvSpPr>
          <p:cNvPr id="8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2550490" y="1648968"/>
            <a:ext cx="7836206" cy="3441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网络设备、主机、服务、数据库、存储设备、中间件、安全设备及其它等八个分类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043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安全域管理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24</a:t>
            </a:fld>
            <a:endParaRPr lang="en-US" altLang="zh-CN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697470" y="1472969"/>
            <a:ext cx="9100518" cy="1762584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3001236" y="2512496"/>
            <a:ext cx="7550658" cy="35953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35102" y="4436482"/>
            <a:ext cx="7467187" cy="100476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697470" y="1128811"/>
            <a:ext cx="9100518" cy="3441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手动添加安全域</a:t>
            </a:r>
            <a:endParaRPr lang="zh-CN" altLang="en-US" sz="1200" dirty="0"/>
          </a:p>
        </p:txBody>
      </p:sp>
      <p:sp>
        <p:nvSpPr>
          <p:cNvPr id="9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3001236" y="2173752"/>
            <a:ext cx="7550658" cy="3441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/>
              <a:t>关联资产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9187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zh-CN" altLang="en-US" dirty="0" smtClean="0"/>
              <a:t>关联规则管理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25</a:t>
            </a:fld>
            <a:endParaRPr lang="en-US" altLang="zh-CN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13459" y="1608444"/>
            <a:ext cx="8556622" cy="3223202"/>
          </a:xfrm>
          <a:prstGeom prst="rect">
            <a:avLst/>
          </a:prstGeom>
        </p:spPr>
      </p:pic>
      <p:sp>
        <p:nvSpPr>
          <p:cNvPr id="5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1013460" y="1267589"/>
            <a:ext cx="8556622" cy="3408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/>
              <a:t>预定义及自定义关联</a:t>
            </a:r>
            <a:r>
              <a:rPr lang="zh-CN" altLang="en-US" sz="1200" dirty="0"/>
              <a:t>规则，</a:t>
            </a:r>
            <a:r>
              <a:rPr lang="zh-CN" altLang="zh-CN" sz="1200" dirty="0"/>
              <a:t>系统</a:t>
            </a:r>
            <a:r>
              <a:rPr lang="zh-CN" altLang="zh-CN" sz="1200" dirty="0" smtClean="0"/>
              <a:t>会</a:t>
            </a:r>
            <a:r>
              <a:rPr lang="zh-CN" altLang="en-US" sz="1200" dirty="0" smtClean="0"/>
              <a:t>根据关联</a:t>
            </a:r>
            <a:r>
              <a:rPr lang="zh-CN" altLang="zh-CN" sz="1200" dirty="0" smtClean="0"/>
              <a:t>规则</a:t>
            </a:r>
            <a:r>
              <a:rPr lang="zh-CN" altLang="zh-CN" sz="1200" dirty="0"/>
              <a:t>判断网络中的所有日志</a:t>
            </a:r>
            <a:endParaRPr lang="en-US" altLang="zh-CN" sz="1200" dirty="0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2771175" y="2579977"/>
            <a:ext cx="8330608" cy="2436953"/>
          </a:xfrm>
          <a:prstGeom prst="rect">
            <a:avLst/>
          </a:prstGeom>
        </p:spPr>
      </p:pic>
      <p:sp>
        <p:nvSpPr>
          <p:cNvPr id="7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2771175" y="2239122"/>
            <a:ext cx="8330608" cy="3408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/>
              <a:t>自定义关联规则，可自定义逻辑表达式、地址、端口、发生次数等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29561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zh-CN" altLang="en-US" dirty="0" smtClean="0"/>
              <a:t>告警与处置</a:t>
            </a:r>
            <a:r>
              <a:rPr lang="zh-CN" altLang="en-US" dirty="0" smtClean="0"/>
              <a:t>中心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26</a:t>
            </a:fld>
            <a:endParaRPr lang="en-US" altLang="zh-CN"/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710797" y="1358001"/>
            <a:ext cx="8114689" cy="446046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951117" y="2366695"/>
            <a:ext cx="2089033" cy="30008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待</a:t>
            </a:r>
            <a:r>
              <a:rPr lang="zh-CN" altLang="zh-CN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确认</a:t>
            </a:r>
            <a:endParaRPr lang="en-US" altLang="zh-CN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dirty="0"/>
              <a:t>已确认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dirty="0"/>
              <a:t>误报</a:t>
            </a:r>
            <a:endParaRPr lang="en-US" altLang="zh-CN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dirty="0"/>
              <a:t>已</a:t>
            </a:r>
            <a:r>
              <a:rPr lang="zh-CN" altLang="zh-CN" dirty="0" smtClean="0"/>
              <a:t>接受</a:t>
            </a:r>
            <a:r>
              <a:rPr lang="zh-CN" altLang="en-US" dirty="0" smtClean="0"/>
              <a:t>（忽略）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dirty="0"/>
              <a:t>待下发</a:t>
            </a:r>
            <a:endParaRPr lang="en-US" altLang="zh-CN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dirty="0"/>
              <a:t>已接收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dirty="0"/>
              <a:t>已</a:t>
            </a:r>
            <a:r>
              <a:rPr lang="zh-CN" altLang="zh-CN" dirty="0" smtClean="0"/>
              <a:t>处置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698497" y="1013843"/>
            <a:ext cx="8126989" cy="3441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类似于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iCenter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威胁视图中心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41709" y="2852992"/>
            <a:ext cx="827491" cy="209031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7848600" y="3650961"/>
            <a:ext cx="875286" cy="4122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2566631" y="2024894"/>
            <a:ext cx="8350156" cy="3998157"/>
          </a:xfrm>
          <a:prstGeom prst="rect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2566631" y="1691137"/>
            <a:ext cx="8350156" cy="3441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选择通知管理员与处置动作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084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威胁溯源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27</a:t>
            </a:fld>
            <a:endParaRPr lang="en-US" altLang="zh-CN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697470" y="1230949"/>
            <a:ext cx="6855924" cy="4389718"/>
          </a:xfrm>
          <a:prstGeom prst="rect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697470" y="1058869"/>
            <a:ext cx="6855924" cy="3441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跨设备追查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事件起源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773" y="2348088"/>
            <a:ext cx="7438121" cy="3551767"/>
          </a:xfrm>
          <a:prstGeom prst="rect">
            <a:avLst/>
          </a:prstGeom>
        </p:spPr>
      </p:pic>
      <p:sp>
        <p:nvSpPr>
          <p:cNvPr id="8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4219772" y="2003930"/>
            <a:ext cx="7438121" cy="3441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互联网情报中心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79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云端威胁情报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28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878" y="2021036"/>
            <a:ext cx="7179448" cy="2563250"/>
          </a:xfrm>
          <a:prstGeom prst="rect">
            <a:avLst/>
          </a:prstGeom>
        </p:spPr>
      </p:pic>
      <p:grpSp>
        <p:nvGrpSpPr>
          <p:cNvPr id="24" name="Group 269"/>
          <p:cNvGrpSpPr/>
          <p:nvPr/>
        </p:nvGrpSpPr>
        <p:grpSpPr>
          <a:xfrm>
            <a:off x="2067838" y="4800805"/>
            <a:ext cx="1618833" cy="1031853"/>
            <a:chOff x="394719" y="8800974"/>
            <a:chExt cx="5279557" cy="3145179"/>
          </a:xfrm>
        </p:grpSpPr>
        <p:sp>
          <p:nvSpPr>
            <p:cNvPr id="25" name="Shape 267"/>
            <p:cNvSpPr/>
            <p:nvPr/>
          </p:nvSpPr>
          <p:spPr>
            <a:xfrm>
              <a:off x="394719" y="9236165"/>
              <a:ext cx="5006074" cy="2405835"/>
            </a:xfrm>
            <a:prstGeom prst="roundRect">
              <a:avLst>
                <a:gd name="adj" fmla="val 11654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2000"/>
            </a:p>
          </p:txBody>
        </p:sp>
        <p:sp>
          <p:nvSpPr>
            <p:cNvPr id="26" name="Shape 268"/>
            <p:cNvSpPr/>
            <p:nvPr/>
          </p:nvSpPr>
          <p:spPr>
            <a:xfrm>
              <a:off x="832436" y="8800974"/>
              <a:ext cx="4841840" cy="3145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312420">
                <a:lnSpc>
                  <a:spcPct val="120000"/>
                </a:lnSpc>
                <a:buClr>
                  <a:srgbClr val="FFC000"/>
                </a:buClr>
                <a:buSzPct val="100000"/>
                <a:defRPr sz="1800"/>
              </a:pPr>
              <a:r>
                <a:rPr lang="zh-CN" altLang="en-US" sz="1000" b="1" spc="25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主防库</a:t>
              </a:r>
              <a:endParaRPr lang="en-US" altLang="zh-CN" sz="1000" b="1" i="1" spc="25" dirty="0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endParaRPr>
            </a:p>
            <a:p>
              <a:pPr marL="86995" indent="-86995" defTabSz="312420">
                <a:lnSpc>
                  <a:spcPct val="110000"/>
                </a:lnSpc>
                <a:buClr>
                  <a:srgbClr val="FFFFFF"/>
                </a:buClr>
                <a:buSzPct val="100000"/>
                <a:buFont typeface="Arial"/>
                <a:buChar char="•"/>
                <a:defRPr sz="1800"/>
              </a:pPr>
              <a:r>
                <a:rPr lang="zh-CN" altLang="en-US" sz="1000" spc="25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覆盖</a:t>
              </a:r>
              <a:r>
                <a:rPr lang="en-US" altLang="zh-CN" sz="1000" b="1" spc="25" dirty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5</a:t>
              </a:r>
              <a:r>
                <a:rPr lang="zh-CN" altLang="en-US" sz="1000" b="1" spc="25" dirty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亿</a:t>
              </a:r>
              <a:r>
                <a:rPr lang="zh-CN" altLang="en-US" sz="1000" spc="25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客户端</a:t>
              </a:r>
            </a:p>
            <a:p>
              <a:pPr marL="86995" indent="-86995" defTabSz="312420">
                <a:lnSpc>
                  <a:spcPct val="110000"/>
                </a:lnSpc>
                <a:buClr>
                  <a:srgbClr val="FFFFFF"/>
                </a:buClr>
                <a:buSzPct val="100000"/>
                <a:buFont typeface="Arial"/>
                <a:buChar char="•"/>
                <a:defRPr sz="1800"/>
              </a:pPr>
              <a:r>
                <a:rPr lang="zh-CN" altLang="en-US" sz="1000" spc="25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总日志</a:t>
              </a:r>
              <a:r>
                <a:rPr lang="zh-CN" altLang="en-US" sz="1000" spc="25" dirty="0" smtClean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数</a:t>
              </a:r>
              <a:r>
                <a:rPr lang="en-US" altLang="zh-CN" sz="1000" b="1" spc="25" dirty="0" smtClean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189000</a:t>
              </a:r>
              <a:r>
                <a:rPr lang="zh-CN" altLang="en-US" sz="1000" b="1" spc="25" dirty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亿</a:t>
              </a:r>
              <a:r>
                <a:rPr lang="zh-CN" altLang="en-US" sz="1000" spc="25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条</a:t>
              </a:r>
            </a:p>
            <a:p>
              <a:pPr marL="86995" indent="-86995" defTabSz="312420">
                <a:lnSpc>
                  <a:spcPct val="110000"/>
                </a:lnSpc>
                <a:buClr>
                  <a:srgbClr val="FFFFFF"/>
                </a:buClr>
                <a:buSzPct val="100000"/>
                <a:buFont typeface="Arial"/>
                <a:buChar char="•"/>
                <a:defRPr sz="1800"/>
              </a:pPr>
              <a:r>
                <a:rPr lang="zh-CN" altLang="en-US" sz="1000" spc="25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每天</a:t>
              </a:r>
              <a:r>
                <a:rPr lang="zh-CN" altLang="en-US" sz="1000" spc="25" dirty="0" smtClean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新增</a:t>
              </a:r>
              <a:r>
                <a:rPr lang="en-US" altLang="zh-CN" sz="1000" b="1" spc="25" dirty="0" smtClean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380</a:t>
              </a:r>
              <a:r>
                <a:rPr lang="zh-CN" altLang="en-US" sz="1000" b="1" spc="25" dirty="0" smtClean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亿</a:t>
              </a:r>
              <a:endParaRPr lang="zh-CN" altLang="en-US" sz="1000" b="1" spc="25" dirty="0">
                <a:solidFill>
                  <a:srgbClr val="FFC000"/>
                </a:solidFill>
                <a:latin typeface="微软雅黑"/>
                <a:ea typeface="微软雅黑"/>
                <a:cs typeface="微软雅黑"/>
                <a:sym typeface="微软雅黑"/>
              </a:endParaRPr>
            </a:p>
          </p:txBody>
        </p:sp>
      </p:grpSp>
      <p:grpSp>
        <p:nvGrpSpPr>
          <p:cNvPr id="27" name="Group 269"/>
          <p:cNvGrpSpPr/>
          <p:nvPr/>
        </p:nvGrpSpPr>
        <p:grpSpPr>
          <a:xfrm>
            <a:off x="729415" y="2932372"/>
            <a:ext cx="1618833" cy="1031853"/>
            <a:chOff x="0" y="-419124"/>
            <a:chExt cx="5279557" cy="3145179"/>
          </a:xfrm>
        </p:grpSpPr>
        <p:sp>
          <p:nvSpPr>
            <p:cNvPr id="28" name="Shape 267"/>
            <p:cNvSpPr/>
            <p:nvPr/>
          </p:nvSpPr>
          <p:spPr>
            <a:xfrm>
              <a:off x="0" y="16067"/>
              <a:ext cx="5006075" cy="2405835"/>
            </a:xfrm>
            <a:prstGeom prst="roundRect">
              <a:avLst>
                <a:gd name="adj" fmla="val 11654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2000"/>
            </a:p>
          </p:txBody>
        </p:sp>
        <p:sp>
          <p:nvSpPr>
            <p:cNvPr id="29" name="Shape 268"/>
            <p:cNvSpPr/>
            <p:nvPr/>
          </p:nvSpPr>
          <p:spPr>
            <a:xfrm>
              <a:off x="437718" y="-419124"/>
              <a:ext cx="4841839" cy="3145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312420">
                <a:lnSpc>
                  <a:spcPct val="110000"/>
                </a:lnSpc>
                <a:defRPr sz="1800"/>
              </a:pPr>
              <a:r>
                <a:rPr lang="zh-CN" altLang="en-US" sz="1000" b="1" spc="25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全球独有的样本库</a:t>
              </a:r>
            </a:p>
            <a:p>
              <a:pPr marL="86995" indent="-86995" defTabSz="312420">
                <a:lnSpc>
                  <a:spcPct val="110000"/>
                </a:lnSpc>
                <a:buClr>
                  <a:srgbClr val="FFFFFF"/>
                </a:buClr>
                <a:buSzPct val="100000"/>
                <a:buFont typeface="Arial"/>
                <a:buChar char="•"/>
                <a:defRPr sz="1800"/>
              </a:pPr>
              <a:r>
                <a:rPr lang="zh-CN" altLang="en-US" sz="1000" spc="25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总样本</a:t>
              </a:r>
              <a:r>
                <a:rPr lang="en-US" altLang="zh-CN" sz="1000" b="1" spc="25" dirty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95</a:t>
              </a:r>
              <a:r>
                <a:rPr lang="zh-CN" altLang="en-US" sz="1000" b="1" spc="25" dirty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亿</a:t>
              </a:r>
            </a:p>
            <a:p>
              <a:pPr marL="86995" indent="-86995" defTabSz="312420">
                <a:lnSpc>
                  <a:spcPct val="110000"/>
                </a:lnSpc>
                <a:buClr>
                  <a:srgbClr val="FFFFFF"/>
                </a:buClr>
                <a:buSzPct val="100000"/>
                <a:buFont typeface="Arial"/>
                <a:buChar char="•"/>
                <a:defRPr sz="1800"/>
              </a:pPr>
              <a:r>
                <a:rPr lang="zh-CN" altLang="en-US" sz="1000" spc="25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每天新增</a:t>
              </a:r>
              <a:r>
                <a:rPr lang="en-US" altLang="zh-CN" sz="1000" b="1" spc="25" dirty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900</a:t>
              </a:r>
              <a:r>
                <a:rPr lang="zh-CN" altLang="en-US" sz="1000" b="1" spc="25" dirty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万</a:t>
              </a:r>
            </a:p>
          </p:txBody>
        </p:sp>
      </p:grpSp>
      <p:grpSp>
        <p:nvGrpSpPr>
          <p:cNvPr id="30" name="Group 269"/>
          <p:cNvGrpSpPr/>
          <p:nvPr/>
        </p:nvGrpSpPr>
        <p:grpSpPr>
          <a:xfrm>
            <a:off x="6071690" y="4828741"/>
            <a:ext cx="1618833" cy="1031853"/>
            <a:chOff x="1" y="-419124"/>
            <a:chExt cx="5279556" cy="3145179"/>
          </a:xfrm>
        </p:grpSpPr>
        <p:sp>
          <p:nvSpPr>
            <p:cNvPr id="31" name="Shape 267"/>
            <p:cNvSpPr/>
            <p:nvPr/>
          </p:nvSpPr>
          <p:spPr>
            <a:xfrm>
              <a:off x="1" y="16067"/>
              <a:ext cx="5006073" cy="2405835"/>
            </a:xfrm>
            <a:prstGeom prst="roundRect">
              <a:avLst>
                <a:gd name="adj" fmla="val 11654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2000"/>
            </a:p>
          </p:txBody>
        </p:sp>
        <p:sp>
          <p:nvSpPr>
            <p:cNvPr id="32" name="Shape 268"/>
            <p:cNvSpPr/>
            <p:nvPr/>
          </p:nvSpPr>
          <p:spPr>
            <a:xfrm>
              <a:off x="437718" y="-419124"/>
              <a:ext cx="4841839" cy="3145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312420">
                <a:lnSpc>
                  <a:spcPct val="110000"/>
                </a:lnSpc>
                <a:defRPr sz="1800"/>
              </a:pPr>
              <a:r>
                <a:rPr lang="zh-CN" altLang="en-US" sz="1000" b="1" spc="25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最大的存活网址库</a:t>
              </a:r>
            </a:p>
            <a:p>
              <a:pPr marL="86995" indent="-86995" defTabSz="312420">
                <a:lnSpc>
                  <a:spcPct val="110000"/>
                </a:lnSpc>
                <a:buClr>
                  <a:srgbClr val="FFFFFF"/>
                </a:buClr>
                <a:buSzPct val="100000"/>
                <a:buFont typeface="Arial"/>
                <a:buChar char="•"/>
                <a:defRPr sz="1800"/>
              </a:pPr>
              <a:r>
                <a:rPr lang="zh-CN" altLang="en-US" sz="800" spc="25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每天查询</a:t>
              </a:r>
              <a:r>
                <a:rPr lang="en-US" altLang="zh-CN" sz="800" b="1" spc="25" dirty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300</a:t>
              </a:r>
              <a:r>
                <a:rPr lang="zh-CN" altLang="en-US" sz="800" b="1" spc="25" dirty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亿条</a:t>
              </a:r>
            </a:p>
            <a:p>
              <a:pPr marL="86995" indent="-86995" defTabSz="312420">
                <a:lnSpc>
                  <a:spcPct val="110000"/>
                </a:lnSpc>
                <a:buClr>
                  <a:srgbClr val="FFFFFF"/>
                </a:buClr>
                <a:buSzPct val="100000"/>
                <a:buFont typeface="Arial"/>
                <a:buChar char="•"/>
                <a:defRPr sz="1800"/>
              </a:pPr>
              <a:r>
                <a:rPr lang="zh-CN" altLang="en-US" sz="800" spc="25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每天处理</a:t>
              </a:r>
              <a:r>
                <a:rPr lang="en-US" altLang="zh-CN" sz="800" b="1" spc="25" dirty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100</a:t>
              </a:r>
              <a:r>
                <a:rPr lang="zh-CN" altLang="en-US" sz="800" b="1" spc="25" dirty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亿条</a:t>
              </a:r>
            </a:p>
            <a:p>
              <a:pPr marL="86995" indent="-86995" defTabSz="312420">
                <a:lnSpc>
                  <a:spcPct val="110000"/>
                </a:lnSpc>
                <a:buClr>
                  <a:srgbClr val="FFFFFF"/>
                </a:buClr>
                <a:buSzPct val="100000"/>
                <a:buFont typeface="Arial"/>
                <a:buChar char="•"/>
                <a:defRPr sz="1800"/>
              </a:pPr>
              <a:r>
                <a:rPr lang="zh-CN" altLang="en-US" sz="800" spc="25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每天拦截用户访问钓鱼数 超过</a:t>
              </a:r>
              <a:r>
                <a:rPr lang="en-US" altLang="zh-CN" sz="800" b="1" spc="25" dirty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1.4</a:t>
              </a:r>
              <a:r>
                <a:rPr lang="zh-CN" altLang="en-US" sz="800" b="1" spc="25" dirty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亿</a:t>
              </a:r>
              <a:r>
                <a:rPr lang="en-US" altLang="zh-CN" sz="800" b="1" spc="25" dirty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URL</a:t>
              </a:r>
              <a:endParaRPr lang="zh-CN" altLang="en-US" sz="800" spc="25" dirty="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endParaRPr>
            </a:p>
          </p:txBody>
        </p:sp>
      </p:grpSp>
      <p:grpSp>
        <p:nvGrpSpPr>
          <p:cNvPr id="33" name="Group 269"/>
          <p:cNvGrpSpPr/>
          <p:nvPr/>
        </p:nvGrpSpPr>
        <p:grpSpPr>
          <a:xfrm>
            <a:off x="8032349" y="4828740"/>
            <a:ext cx="1618833" cy="1031853"/>
            <a:chOff x="1" y="-419124"/>
            <a:chExt cx="5279556" cy="3145179"/>
          </a:xfrm>
        </p:grpSpPr>
        <p:sp>
          <p:nvSpPr>
            <p:cNvPr id="34" name="Shape 267"/>
            <p:cNvSpPr/>
            <p:nvPr/>
          </p:nvSpPr>
          <p:spPr>
            <a:xfrm>
              <a:off x="1" y="16067"/>
              <a:ext cx="5006074" cy="2405835"/>
            </a:xfrm>
            <a:prstGeom prst="roundRect">
              <a:avLst>
                <a:gd name="adj" fmla="val 11654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2000"/>
            </a:p>
          </p:txBody>
        </p:sp>
        <p:sp>
          <p:nvSpPr>
            <p:cNvPr id="35" name="Shape 268"/>
            <p:cNvSpPr/>
            <p:nvPr/>
          </p:nvSpPr>
          <p:spPr>
            <a:xfrm>
              <a:off x="437718" y="-419124"/>
              <a:ext cx="4841839" cy="3145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312420">
                <a:lnSpc>
                  <a:spcPct val="110000"/>
                </a:lnSpc>
                <a:defRPr sz="1800"/>
              </a:pPr>
              <a:r>
                <a:rPr lang="zh-CN" altLang="en-US" sz="1000" b="1" spc="25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最大中文漏洞库</a:t>
              </a:r>
            </a:p>
            <a:p>
              <a:pPr marL="86995" indent="-86995" defTabSz="312420">
                <a:lnSpc>
                  <a:spcPct val="110000"/>
                </a:lnSpc>
                <a:buClr>
                  <a:srgbClr val="FFFFFF"/>
                </a:buClr>
                <a:buSzPct val="100000"/>
                <a:buFont typeface="Arial"/>
                <a:buChar char="•"/>
                <a:defRPr sz="1800"/>
              </a:pPr>
              <a:r>
                <a:rPr lang="zh-CN" altLang="en-US" sz="1000" spc="25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总漏洞数超过</a:t>
              </a:r>
              <a:r>
                <a:rPr lang="en-US" altLang="zh-CN" sz="1000" b="1" spc="25" dirty="0" smtClean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47</a:t>
              </a:r>
              <a:r>
                <a:rPr lang="zh-CN" altLang="en-US" sz="1000" b="1" spc="25" dirty="0" smtClean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万</a:t>
              </a:r>
              <a:endParaRPr lang="zh-CN" altLang="en-US" sz="1000" b="1" spc="25" dirty="0">
                <a:solidFill>
                  <a:srgbClr val="FFC000"/>
                </a:solidFill>
                <a:latin typeface="微软雅黑"/>
                <a:ea typeface="微软雅黑"/>
                <a:cs typeface="微软雅黑"/>
                <a:sym typeface="微软雅黑"/>
              </a:endParaRPr>
            </a:p>
            <a:p>
              <a:pPr marL="86995" indent="-86995" defTabSz="312420">
                <a:lnSpc>
                  <a:spcPct val="110000"/>
                </a:lnSpc>
                <a:buClr>
                  <a:srgbClr val="FFFFFF"/>
                </a:buClr>
                <a:buSzPct val="100000"/>
                <a:buFont typeface="Arial"/>
                <a:buChar char="•"/>
                <a:defRPr sz="1800"/>
              </a:pPr>
              <a:r>
                <a:rPr lang="zh-CN" altLang="en-US" sz="1000" spc="25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每天新增可</a:t>
              </a:r>
              <a:r>
                <a:rPr lang="zh-CN" altLang="en-US" sz="1000" spc="25" dirty="0" smtClean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达</a:t>
              </a:r>
              <a:r>
                <a:rPr lang="en-US" altLang="zh-CN" sz="1000" b="1" spc="25" dirty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4</a:t>
              </a:r>
              <a:r>
                <a:rPr lang="en-US" altLang="zh-CN" sz="1000" b="1" spc="25" dirty="0" smtClean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00</a:t>
              </a:r>
              <a:r>
                <a:rPr lang="zh-CN" altLang="en-US" sz="1000" b="1" spc="25" dirty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个</a:t>
              </a:r>
            </a:p>
          </p:txBody>
        </p:sp>
      </p:grpSp>
      <p:grpSp>
        <p:nvGrpSpPr>
          <p:cNvPr id="36" name="Group 269"/>
          <p:cNvGrpSpPr/>
          <p:nvPr/>
        </p:nvGrpSpPr>
        <p:grpSpPr>
          <a:xfrm>
            <a:off x="9660794" y="2924724"/>
            <a:ext cx="1534977" cy="1149467"/>
            <a:chOff x="1" y="-419124"/>
            <a:chExt cx="5006074" cy="3145179"/>
          </a:xfrm>
        </p:grpSpPr>
        <p:sp>
          <p:nvSpPr>
            <p:cNvPr id="37" name="Shape 267"/>
            <p:cNvSpPr/>
            <p:nvPr/>
          </p:nvSpPr>
          <p:spPr>
            <a:xfrm>
              <a:off x="1" y="16067"/>
              <a:ext cx="5006074" cy="2069192"/>
            </a:xfrm>
            <a:prstGeom prst="roundRect">
              <a:avLst>
                <a:gd name="adj" fmla="val 11654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>
                <a:defRPr sz="3200">
                  <a:solidFill>
                    <a:srgbClr val="FFFFFF"/>
                  </a:solidFill>
                </a:defRPr>
              </a:pPr>
              <a:endParaRPr sz="2000"/>
            </a:p>
          </p:txBody>
        </p:sp>
        <p:sp>
          <p:nvSpPr>
            <p:cNvPr id="38" name="Shape 268"/>
            <p:cNvSpPr/>
            <p:nvPr/>
          </p:nvSpPr>
          <p:spPr>
            <a:xfrm>
              <a:off x="114650" y="-419124"/>
              <a:ext cx="4841840" cy="3145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312420">
                <a:lnSpc>
                  <a:spcPct val="110000"/>
                </a:lnSpc>
                <a:defRPr sz="1800"/>
              </a:pPr>
              <a:r>
                <a:rPr lang="zh-CN" altLang="en-US" sz="1000" b="1" spc="25" dirty="0" smtClean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其他第三方数据源</a:t>
              </a:r>
              <a:endParaRPr lang="en-US" altLang="zh-CN" sz="1000" b="1" spc="25" dirty="0" smtClean="0">
                <a:solidFill>
                  <a:srgbClr val="FFC000"/>
                </a:solidFill>
                <a:latin typeface="微软雅黑"/>
                <a:ea typeface="微软雅黑"/>
                <a:cs typeface="微软雅黑"/>
                <a:sym typeface="微软雅黑"/>
              </a:endParaRPr>
            </a:p>
            <a:p>
              <a:pPr algn="ctr" defTabSz="312420">
                <a:lnSpc>
                  <a:spcPct val="110000"/>
                </a:lnSpc>
                <a:defRPr sz="1800"/>
              </a:pPr>
              <a:r>
                <a:rPr lang="en-US" altLang="zh-CN" sz="1000" b="1" spc="25" dirty="0" smtClean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100+</a:t>
              </a:r>
              <a:endParaRPr lang="zh-CN" altLang="en-US" sz="1000" b="1" spc="25" dirty="0">
                <a:solidFill>
                  <a:srgbClr val="FFC000"/>
                </a:solidFill>
                <a:latin typeface="微软雅黑"/>
                <a:ea typeface="微软雅黑"/>
                <a:cs typeface="微软雅黑"/>
                <a:sym typeface="微软雅黑"/>
              </a:endParaRPr>
            </a:p>
          </p:txBody>
        </p:sp>
      </p:grpSp>
      <p:grpSp>
        <p:nvGrpSpPr>
          <p:cNvPr id="39" name="Group 269"/>
          <p:cNvGrpSpPr/>
          <p:nvPr/>
        </p:nvGrpSpPr>
        <p:grpSpPr>
          <a:xfrm>
            <a:off x="4071091" y="4672076"/>
            <a:ext cx="1965445" cy="1289309"/>
            <a:chOff x="590257" y="7215333"/>
            <a:chExt cx="5238935" cy="3145179"/>
          </a:xfrm>
        </p:grpSpPr>
        <p:sp>
          <p:nvSpPr>
            <p:cNvPr id="40" name="Shape 267"/>
            <p:cNvSpPr/>
            <p:nvPr/>
          </p:nvSpPr>
          <p:spPr>
            <a:xfrm>
              <a:off x="590257" y="7906904"/>
              <a:ext cx="4203135" cy="1925425"/>
            </a:xfrm>
            <a:prstGeom prst="roundRect">
              <a:avLst>
                <a:gd name="adj" fmla="val 11654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2000"/>
            </a:p>
          </p:txBody>
        </p:sp>
        <p:sp>
          <p:nvSpPr>
            <p:cNvPr id="41" name="Shape 268"/>
            <p:cNvSpPr/>
            <p:nvPr/>
          </p:nvSpPr>
          <p:spPr>
            <a:xfrm>
              <a:off x="987353" y="7215333"/>
              <a:ext cx="4841839" cy="3145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312420">
                <a:lnSpc>
                  <a:spcPct val="120000"/>
                </a:lnSpc>
                <a:buClr>
                  <a:srgbClr val="FFC000"/>
                </a:buClr>
                <a:buSzPct val="100000"/>
                <a:defRPr sz="1800"/>
              </a:pPr>
              <a:r>
                <a:rPr lang="zh-CN" altLang="en-US" sz="1000" b="1" spc="25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互联网域名信息库</a:t>
              </a:r>
              <a:endParaRPr lang="en-US" altLang="zh-CN" sz="1000" b="1" spc="25" dirty="0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endParaRPr>
            </a:p>
            <a:p>
              <a:pPr marL="86995" indent="-86995" defTabSz="312420">
                <a:lnSpc>
                  <a:spcPct val="120000"/>
                </a:lnSpc>
                <a:buClr>
                  <a:srgbClr val="FFC000"/>
                </a:buClr>
                <a:buSzPct val="100000"/>
                <a:buFont typeface="Arial"/>
                <a:buChar char="•"/>
                <a:defRPr sz="1800"/>
              </a:pPr>
              <a:r>
                <a:rPr lang="en-US" sz="1000" b="1" spc="25" dirty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9</a:t>
              </a:r>
              <a:r>
                <a:rPr lang="en-US" sz="1000" b="1" spc="25" dirty="0" smtClean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0</a:t>
              </a:r>
              <a:r>
                <a:rPr sz="1000" b="1" spc="25" dirty="0" smtClean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亿</a:t>
              </a:r>
              <a:r>
                <a:rPr sz="1000" spc="25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DNS解析记录</a:t>
              </a:r>
            </a:p>
            <a:p>
              <a:pPr marL="86995" indent="-86995" defTabSz="312420">
                <a:lnSpc>
                  <a:spcPct val="120000"/>
                </a:lnSpc>
                <a:buClr>
                  <a:srgbClr val="FFFFFF"/>
                </a:buClr>
                <a:buSzPct val="100000"/>
                <a:buFont typeface="Arial"/>
                <a:buChar char="•"/>
                <a:defRPr sz="1800"/>
              </a:pPr>
              <a:r>
                <a:rPr lang="en-US" sz="1000" b="1" spc="25" dirty="0" smtClean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13</a:t>
              </a:r>
              <a:r>
                <a:rPr lang="zh-CN" altLang="en-US" sz="1000" b="1" spc="25" dirty="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年</a:t>
              </a:r>
              <a:r>
                <a:rPr lang="en-US" altLang="zh-CN" sz="1000" b="1" spc="25" dirty="0" err="1" smtClean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whois</a:t>
              </a:r>
              <a:r>
                <a:rPr lang="zh-CN" altLang="en-US" sz="1000" b="1" spc="25" dirty="0" smtClean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信息</a:t>
              </a:r>
              <a:endParaRPr sz="1000" b="1" spc="25" dirty="0">
                <a:solidFill>
                  <a:srgbClr val="FFC000"/>
                </a:solidFill>
                <a:latin typeface="微软雅黑"/>
                <a:ea typeface="微软雅黑"/>
                <a:cs typeface="微软雅黑"/>
                <a:sym typeface="微软雅黑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983145" y="1244463"/>
            <a:ext cx="98651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 </a:t>
            </a:r>
            <a:r>
              <a:rPr lang="en-US" altLang="zh-CN" dirty="0"/>
              <a:t>360 </a:t>
            </a:r>
            <a:r>
              <a:rPr lang="zh-CN" altLang="en-US" dirty="0"/>
              <a:t>互联网威胁情报中心的 </a:t>
            </a:r>
            <a:r>
              <a:rPr lang="en-US" altLang="zh-CN" dirty="0"/>
              <a:t>APT </a:t>
            </a:r>
            <a:r>
              <a:rPr lang="zh-CN" altLang="en-US" dirty="0"/>
              <a:t>跟踪和研究成果推送到用户本地设备，使用户能及时发现隐藏在客户网络中的攻击事件。 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355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en-US" altLang="zh-CN" dirty="0" smtClean="0"/>
              <a:t>H3C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29</a:t>
            </a:fld>
            <a:endParaRPr lang="en-US" altLang="zh-CN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86181" y="1055135"/>
            <a:ext cx="10218886" cy="4815545"/>
          </a:xfrm>
        </p:spPr>
        <p:txBody>
          <a:bodyPr>
            <a:noAutofit/>
          </a:bodyPr>
          <a:lstStyle/>
          <a:p>
            <a:pPr marL="0" indent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H3C</a:t>
            </a:r>
            <a:r>
              <a:rPr lang="zh-CN" altLang="en-US" sz="1600" dirty="0" smtClean="0">
                <a:solidFill>
                  <a:schemeClr val="tx1"/>
                </a:solidFill>
              </a:rPr>
              <a:t>态势感知系统由</a:t>
            </a:r>
            <a:r>
              <a:rPr lang="en-US" altLang="zh-CN" sz="1600" dirty="0" smtClean="0">
                <a:solidFill>
                  <a:schemeClr val="tx1"/>
                </a:solidFill>
              </a:rPr>
              <a:t>3</a:t>
            </a:r>
            <a:r>
              <a:rPr lang="zh-CN" altLang="en-US" sz="1600" dirty="0" smtClean="0">
                <a:solidFill>
                  <a:schemeClr val="tx1"/>
                </a:solidFill>
              </a:rPr>
              <a:t>款硬件、</a:t>
            </a:r>
            <a:r>
              <a:rPr lang="en-US" altLang="zh-CN" sz="1600" dirty="0" smtClean="0">
                <a:solidFill>
                  <a:schemeClr val="tx1"/>
                </a:solidFill>
              </a:rPr>
              <a:t>1</a:t>
            </a:r>
            <a:r>
              <a:rPr lang="zh-CN" altLang="en-US" sz="1600" dirty="0" smtClean="0">
                <a:solidFill>
                  <a:schemeClr val="tx1"/>
                </a:solidFill>
              </a:rPr>
              <a:t>款</a:t>
            </a:r>
            <a:r>
              <a:rPr lang="en-US" altLang="zh-CN" sz="1600" dirty="0" smtClean="0">
                <a:solidFill>
                  <a:schemeClr val="tx1"/>
                </a:solidFill>
              </a:rPr>
              <a:t>Agent</a:t>
            </a:r>
            <a:r>
              <a:rPr lang="zh-CN" altLang="en-US" sz="1600" dirty="0" smtClean="0">
                <a:solidFill>
                  <a:schemeClr val="tx1"/>
                </a:solidFill>
              </a:rPr>
              <a:t>组成：日志采集</a:t>
            </a:r>
            <a:r>
              <a:rPr lang="en-US" altLang="zh-CN" sz="1600" dirty="0" smtClean="0">
                <a:solidFill>
                  <a:schemeClr val="tx1"/>
                </a:solidFill>
              </a:rPr>
              <a:t>Agent</a:t>
            </a:r>
            <a:r>
              <a:rPr lang="zh-CN" altLang="en-US" sz="1600" dirty="0" smtClean="0">
                <a:solidFill>
                  <a:schemeClr val="tx1"/>
                </a:solidFill>
              </a:rPr>
              <a:t>、流量探针、分布式日志</a:t>
            </a:r>
            <a:r>
              <a:rPr lang="zh-CN" altLang="en-US" sz="1600" dirty="0">
                <a:solidFill>
                  <a:schemeClr val="tx1"/>
                </a:solidFill>
              </a:rPr>
              <a:t>采集器、态势感知分析平台。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</a:rPr>
              <a:t>日志采集</a:t>
            </a:r>
            <a:r>
              <a:rPr lang="en-US" altLang="zh-CN" sz="1600" dirty="0" smtClean="0">
                <a:solidFill>
                  <a:schemeClr val="tx1"/>
                </a:solidFill>
              </a:rPr>
              <a:t>Agent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tx1"/>
                </a:solidFill>
              </a:rPr>
              <a:t>负责采集主机和服务器的系统日志、资产性能日志等。 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</a:rPr>
              <a:t>流量探针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tx1"/>
                </a:solidFill>
              </a:rPr>
              <a:t>通过流量探针采集内网流量加以分析后上传至分析平台。 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</a:rPr>
              <a:t>分布式日志采集器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tx1"/>
                </a:solidFill>
              </a:rPr>
              <a:t>收集日志采集</a:t>
            </a:r>
            <a:r>
              <a:rPr lang="en-US" altLang="zh-CN" sz="1400" dirty="0" smtClean="0">
                <a:solidFill>
                  <a:schemeClr val="tx1"/>
                </a:solidFill>
              </a:rPr>
              <a:t>Agent</a:t>
            </a:r>
            <a:r>
              <a:rPr lang="zh-CN" altLang="en-US" sz="1400" dirty="0" smtClean="0">
                <a:solidFill>
                  <a:schemeClr val="tx1"/>
                </a:solidFill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</a:rPr>
              <a:t>FW</a:t>
            </a:r>
            <a:r>
              <a:rPr lang="zh-CN" altLang="en-US" sz="1400" dirty="0" smtClean="0">
                <a:solidFill>
                  <a:schemeClr val="tx1"/>
                </a:solidFill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</a:rPr>
              <a:t>IPS</a:t>
            </a:r>
            <a:r>
              <a:rPr lang="zh-CN" altLang="en-US" sz="1400" dirty="0" smtClean="0">
                <a:solidFill>
                  <a:schemeClr val="tx1"/>
                </a:solidFill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</a:rPr>
              <a:t>AC</a:t>
            </a:r>
            <a:r>
              <a:rPr lang="zh-CN" altLang="en-US" sz="1400" dirty="0" smtClean="0">
                <a:solidFill>
                  <a:schemeClr val="tx1"/>
                </a:solidFill>
              </a:rPr>
              <a:t>等安全设备上传的日志。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</a:rPr>
              <a:t>态势感知分析平台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tx1"/>
                </a:solidFill>
              </a:rPr>
              <a:t>通过分布式日志采集器上传的日志分析网络安全事件</a:t>
            </a:r>
            <a:r>
              <a:rPr lang="zh-CN" altLang="zh-CN" sz="1400" dirty="0" smtClean="0">
                <a:solidFill>
                  <a:schemeClr val="tx1"/>
                </a:solidFill>
              </a:rPr>
              <a:t>。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86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产品参数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046546"/>
              </p:ext>
            </p:extLst>
          </p:nvPr>
        </p:nvGraphicFramePr>
        <p:xfrm>
          <a:off x="485864" y="1148217"/>
          <a:ext cx="6742923" cy="3916101"/>
        </p:xfrm>
        <a:graphic>
          <a:graphicData uri="http://schemas.openxmlformats.org/drawingml/2006/table">
            <a:tbl>
              <a:tblPr firstRow="1" firstCol="1" bandRow="1"/>
              <a:tblGrid>
                <a:gridCol w="1014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5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5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22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9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2067" marR="62067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探针</a:t>
                      </a:r>
                      <a:endParaRPr lang="zh-CN" altLang="zh-CN" sz="1200" b="1" kern="0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"/>
                      </a:endParaRPr>
                    </a:p>
                  </a:txBody>
                  <a:tcPr marL="62067" marR="62067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200" b="1" kern="0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"/>
                      </a:endParaRPr>
                    </a:p>
                  </a:txBody>
                  <a:tcPr marL="62067" marR="62067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2067" marR="62067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2067" marR="62067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190711"/>
                  </a:ext>
                </a:extLst>
              </a:tr>
              <a:tr h="5125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型号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2067" marR="62067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AF-STA-100</a:t>
                      </a:r>
                      <a:endParaRPr lang="zh-CN" altLang="zh-CN" sz="1200" b="1" kern="0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"/>
                      </a:endParaRPr>
                    </a:p>
                  </a:txBody>
                  <a:tcPr marL="62067" marR="62067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AF-STA-200</a:t>
                      </a:r>
                      <a:endParaRPr lang="zh-CN" altLang="zh-CN" sz="1200" b="1" kern="0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"/>
                      </a:endParaRPr>
                    </a:p>
                  </a:txBody>
                  <a:tcPr marL="62067" marR="62067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AF-STA-300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2067" marR="62067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AF-STA-400</a:t>
                      </a:r>
                      <a:endParaRPr lang="zh-CN" sz="12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2067" marR="62067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对应</a:t>
                      </a:r>
                      <a:r>
                        <a:rPr lang="en-US" altLang="zh-CN" sz="1200" b="1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AF</a:t>
                      </a:r>
                      <a:r>
                        <a:rPr lang="zh-CN" altLang="en-US" sz="1200" b="1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型号</a:t>
                      </a:r>
                      <a:endParaRPr lang="zh-CN" sz="1200" b="1" kern="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"/>
                      </a:endParaRPr>
                    </a:p>
                  </a:txBody>
                  <a:tcPr marL="62067" marR="62067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AF-1520</a:t>
                      </a:r>
                      <a:endParaRPr lang="en-US" sz="1100" b="0" i="0" u="none" strike="noStrike" kern="12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AF-3020</a:t>
                      </a:r>
                      <a:endParaRPr lang="en-US" sz="1100" b="0" i="0" u="none" strike="noStrike" kern="12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kern="12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AF-7060</a:t>
                      </a:r>
                      <a:endParaRPr lang="zh-CN" sz="1100" b="0" i="0" u="none" strike="noStrike" kern="12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2067" marR="62067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kern="12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AF-9020</a:t>
                      </a:r>
                      <a:endParaRPr lang="zh-CN" sz="1100" b="0" i="0" u="none" strike="noStrike" kern="12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2067" marR="62067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8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200" b="1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适用带宽</a:t>
                      </a:r>
                      <a:endParaRPr lang="zh-CN" sz="1200" b="1" kern="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"/>
                      </a:endParaRPr>
                    </a:p>
                  </a:txBody>
                  <a:tcPr marL="62067" marR="62067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应用层吞吐≤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应用层吞吐≤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2.5</a:t>
                      </a:r>
                      <a:r>
                        <a:rPr 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应用层吞吐≤</a:t>
                      </a: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endParaRPr lang="zh-CN" sz="1100" kern="1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2067" marR="62067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应用层吞吐≤</a:t>
                      </a: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endParaRPr lang="zh-CN" sz="1100" kern="1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2067" marR="62067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0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200" b="1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千兆口</a:t>
                      </a:r>
                      <a:endParaRPr lang="zh-CN" sz="1200" b="1" kern="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"/>
                      </a:endParaRPr>
                    </a:p>
                  </a:txBody>
                  <a:tcPr marL="62067" marR="62067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（电口）</a:t>
                      </a:r>
                    </a:p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（光口）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（电口）</a:t>
                      </a:r>
                    </a:p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（光口）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（电口）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（光口）</a:t>
                      </a:r>
                      <a:endParaRPr lang="zh-CN" sz="1100" kern="1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2067" marR="62067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（电口）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（光口）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（管理口）</a:t>
                      </a:r>
                      <a:endParaRPr lang="zh-CN" sz="1100" kern="1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2067" marR="62067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32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200" b="1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万兆口</a:t>
                      </a:r>
                      <a:endParaRPr lang="zh-CN" sz="1200" b="1" kern="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"/>
                      </a:endParaRPr>
                    </a:p>
                  </a:txBody>
                  <a:tcPr marL="62067" marR="62067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100" kern="1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（光口）</a:t>
                      </a:r>
                      <a:endParaRPr lang="zh-CN" sz="1100" kern="1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2067" marR="62067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en-US" sz="1100" kern="1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（光口）</a:t>
                      </a:r>
                      <a:endParaRPr lang="zh-CN" sz="1100" kern="1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2067" marR="62067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39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200" b="1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扩展槽</a:t>
                      </a:r>
                      <a:endParaRPr lang="zh-CN" sz="1200" b="1" kern="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"/>
                      </a:endParaRPr>
                    </a:p>
                  </a:txBody>
                  <a:tcPr marL="62067" marR="62067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扩展槽支持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电，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光，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电，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光，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光，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光模块，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万兆，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万兆。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扩展槽支持</a:t>
                      </a: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电，</a:t>
                      </a: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光，</a:t>
                      </a: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电，</a:t>
                      </a: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光，</a:t>
                      </a: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</a:t>
                      </a: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光，</a:t>
                      </a: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万兆，</a:t>
                      </a: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万兆模块。 </a:t>
                      </a:r>
                      <a:endParaRPr lang="zh-CN" sz="1100" kern="1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2067" marR="62067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扩展槽支持</a:t>
                      </a: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电，</a:t>
                      </a: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光，</a:t>
                      </a: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电，</a:t>
                      </a: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光，</a:t>
                      </a: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</a:t>
                      </a: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光，</a:t>
                      </a: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万兆，</a:t>
                      </a:r>
                      <a:r>
                        <a:rPr lang="en-US" altLang="zh-CN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kern="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万兆模块。 </a:t>
                      </a:r>
                      <a:endParaRPr lang="zh-CN" sz="1100" kern="1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2067" marR="62067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181109"/>
              </p:ext>
            </p:extLst>
          </p:nvPr>
        </p:nvGraphicFramePr>
        <p:xfrm>
          <a:off x="7307809" y="1148217"/>
          <a:ext cx="3845225" cy="4860671"/>
        </p:xfrm>
        <a:graphic>
          <a:graphicData uri="http://schemas.openxmlformats.org/drawingml/2006/table">
            <a:tbl>
              <a:tblPr firstRow="1" firstCol="1" bandRow="1"/>
              <a:tblGrid>
                <a:gridCol w="1014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5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1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2067" marR="62067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安全感知平台</a:t>
                      </a:r>
                      <a:endParaRPr lang="zh-CN" altLang="zh-CN" sz="1200" b="1" kern="0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"/>
                      </a:endParaRPr>
                    </a:p>
                  </a:txBody>
                  <a:tcPr marL="62067" marR="62067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200" b="1" kern="0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"/>
                      </a:endParaRPr>
                    </a:p>
                  </a:txBody>
                  <a:tcPr marL="62067" marR="62067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190711"/>
                  </a:ext>
                </a:extLst>
              </a:tr>
              <a:tr h="4891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型号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2067" marR="62067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SIS-1000</a:t>
                      </a:r>
                      <a:endParaRPr lang="zh-CN" altLang="zh-CN" sz="1200" b="1" kern="0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"/>
                      </a:endParaRPr>
                    </a:p>
                  </a:txBody>
                  <a:tcPr marL="62067" marR="62067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SIS-2000</a:t>
                      </a:r>
                      <a:endParaRPr lang="zh-CN" altLang="zh-CN" sz="1200" b="1" kern="0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"/>
                      </a:endParaRPr>
                    </a:p>
                  </a:txBody>
                  <a:tcPr marL="62067" marR="62067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0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支持探针数</a:t>
                      </a:r>
                      <a:endParaRPr lang="zh-CN" sz="1200" b="1" kern="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"/>
                      </a:endParaRPr>
                    </a:p>
                  </a:txBody>
                  <a:tcPr marL="62067" marR="62067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kern="12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小于</a:t>
                      </a:r>
                      <a:r>
                        <a:rPr lang="en-US" altLang="zh-CN" sz="1100" b="0" i="0" u="none" strike="noStrike" kern="12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</a:t>
                      </a:r>
                      <a:r>
                        <a:rPr lang="en-US" sz="1100" b="0" i="0" u="none" strike="noStrike" kern="12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</a:t>
                      </a:r>
                      <a:r>
                        <a:rPr lang="zh-CN" altLang="en-US" sz="1100" b="0" i="0" u="none" strike="noStrike" kern="12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流量</a:t>
                      </a:r>
                      <a:endParaRPr lang="en-US" sz="1100" b="0" i="0" u="none" strike="noStrike" kern="12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kern="12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大于</a:t>
                      </a:r>
                      <a:r>
                        <a:rPr lang="en-US" altLang="zh-CN" sz="1100" b="0" i="0" u="none" strike="noStrike" kern="12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</a:t>
                      </a:r>
                      <a:r>
                        <a:rPr lang="en-US" sz="1100" b="0" i="0" u="none" strike="noStrike" kern="12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</a:t>
                      </a:r>
                      <a:r>
                        <a:rPr lang="zh-CN" altLang="en-US" sz="1100" b="0" i="0" u="none" strike="noStrike" kern="12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流量</a:t>
                      </a:r>
                      <a:endParaRPr lang="en-US" sz="1100" b="0" i="0" u="none" strike="noStrike" kern="12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8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b="1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CPU</a:t>
                      </a:r>
                      <a:r>
                        <a:rPr lang="zh-CN" altLang="en-US" sz="1200" b="1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型号</a:t>
                      </a:r>
                      <a:endParaRPr lang="zh-CN" sz="1200" b="1" kern="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"/>
                      </a:endParaRPr>
                    </a:p>
                  </a:txBody>
                  <a:tcPr marL="62067" marR="62067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E3-1230 V3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E5-2660 V3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9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b="1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CPU</a:t>
                      </a:r>
                      <a:r>
                        <a:rPr lang="zh-CN" altLang="en-US" sz="1200" b="1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个数</a:t>
                      </a:r>
                      <a:endParaRPr lang="zh-CN" sz="1200" b="1" kern="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"/>
                      </a:endParaRPr>
                    </a:p>
                  </a:txBody>
                  <a:tcPr marL="62067" marR="62067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26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b="1" kern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CPU</a:t>
                      </a:r>
                      <a:r>
                        <a:rPr lang="zh-CN" altLang="en-US" sz="1200" b="1" kern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性能</a:t>
                      </a:r>
                      <a:endParaRPr lang="zh-CN" sz="1200" b="1" kern="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"/>
                      </a:endParaRPr>
                    </a:p>
                  </a:txBody>
                  <a:tcPr marL="62067" marR="62067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4C8T 3.3GHZ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10C20T 2.6GHZ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3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200" b="1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标配内存</a:t>
                      </a:r>
                      <a:endParaRPr lang="zh-CN" sz="1200" b="1" kern="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"/>
                      </a:endParaRPr>
                    </a:p>
                  </a:txBody>
                  <a:tcPr marL="62067" marR="62067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32G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256G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8417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200" b="1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硬盘</a:t>
                      </a:r>
                      <a:endParaRPr lang="zh-CN" sz="1200" b="1" kern="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"/>
                      </a:endParaRPr>
                    </a:p>
                  </a:txBody>
                  <a:tcPr marL="62067" marR="62067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4*4T 7.2K SATA</a:t>
                      </a:r>
                    </a:p>
                    <a:p>
                      <a:pPr algn="ctr" fontAlgn="ctr"/>
                      <a:r>
                        <a:rPr lang="zh-CN" alt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盘位全部占用，共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12*4T 7.2K SATA</a:t>
                      </a:r>
                    </a:p>
                    <a:p>
                      <a:pPr algn="ctr" fontAlgn="ctr"/>
                      <a:r>
                        <a:rPr lang="zh-CN" alt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盘位全部占用，共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</a:t>
                      </a:r>
                      <a:r>
                        <a:rPr 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72637"/>
                  </a:ext>
                </a:extLst>
              </a:tr>
              <a:tr h="67273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b="1" kern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RAID</a:t>
                      </a:r>
                      <a:endParaRPr lang="zh-CN" sz="1200" b="1" kern="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"/>
                      </a:endParaRPr>
                    </a:p>
                  </a:txBody>
                  <a:tcPr marL="62067" marR="62067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RAID 50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68A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667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55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部署场景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30</a:t>
            </a:fld>
            <a:endParaRPr lang="en-US" altLang="zh-CN"/>
          </a:p>
        </p:txBody>
      </p:sp>
      <p:sp>
        <p:nvSpPr>
          <p:cNvPr id="6" name="标题 7"/>
          <p:cNvSpPr txBox="1"/>
          <p:nvPr/>
        </p:nvSpPr>
        <p:spPr>
          <a:xfrm>
            <a:off x="-5133604" y="967597"/>
            <a:ext cx="19871472" cy="1484201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0000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r>
              <a:rPr lang="zh-CN" altLang="en-US" kern="0" dirty="0" smtClean="0"/>
              <a:t>安全事件分析典型部署方案</a:t>
            </a:r>
            <a:endParaRPr lang="zh-CN" altLang="en-US" kern="0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4069108" y="2358273"/>
            <a:ext cx="0" cy="14933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206702" y="2358274"/>
            <a:ext cx="0" cy="14933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55631" y="2907401"/>
            <a:ext cx="123396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732742" y="2960879"/>
            <a:ext cx="123396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399767" y="1522456"/>
            <a:ext cx="3807162" cy="839429"/>
          </a:xfrm>
          <a:prstGeom prst="roundRect">
            <a:avLst/>
          </a:prstGeom>
          <a:solidFill>
            <a:schemeClr val="bg1">
              <a:lumMod val="95000"/>
              <a:alpha val="49000"/>
            </a:schemeClr>
          </a:solidFill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072601" y="3828289"/>
            <a:ext cx="2396445" cy="1786994"/>
          </a:xfrm>
          <a:prstGeom prst="roundRect">
            <a:avLst/>
          </a:prstGeom>
          <a:solidFill>
            <a:schemeClr val="bg1">
              <a:lumMod val="95000"/>
              <a:alpha val="49000"/>
            </a:schemeClr>
          </a:solidFill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095373" y="4189322"/>
            <a:ext cx="400770" cy="289812"/>
            <a:chOff x="6294671" y="3441838"/>
            <a:chExt cx="400770" cy="289812"/>
          </a:xfrm>
        </p:grpSpPr>
        <p:sp>
          <p:nvSpPr>
            <p:cNvPr id="14" name="AutoShape 16"/>
            <p:cNvSpPr>
              <a:spLocks noChangeAspect="1" noChangeArrowheads="1" noTextEdit="1"/>
            </p:cNvSpPr>
            <p:nvPr/>
          </p:nvSpPr>
          <p:spPr bwMode="auto">
            <a:xfrm>
              <a:off x="6313276" y="3453851"/>
              <a:ext cx="364565" cy="26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7"/>
            <p:cNvSpPr/>
            <p:nvPr/>
          </p:nvSpPr>
          <p:spPr bwMode="auto">
            <a:xfrm>
              <a:off x="6312271" y="3556962"/>
              <a:ext cx="365571" cy="174688"/>
            </a:xfrm>
            <a:custGeom>
              <a:avLst/>
              <a:gdLst>
                <a:gd name="T0" fmla="*/ 454 w 454"/>
                <a:gd name="T1" fmla="*/ 1 h 218"/>
                <a:gd name="T2" fmla="*/ 454 w 454"/>
                <a:gd name="T3" fmla="*/ 74 h 218"/>
                <a:gd name="T4" fmla="*/ 388 w 454"/>
                <a:gd name="T5" fmla="*/ 166 h 218"/>
                <a:gd name="T6" fmla="*/ 67 w 454"/>
                <a:gd name="T7" fmla="*/ 166 h 218"/>
                <a:gd name="T8" fmla="*/ 0 w 454"/>
                <a:gd name="T9" fmla="*/ 73 h 218"/>
                <a:gd name="T10" fmla="*/ 0 w 454"/>
                <a:gd name="T11" fmla="*/ 0 h 218"/>
                <a:gd name="T12" fmla="*/ 67 w 454"/>
                <a:gd name="T13" fmla="*/ 93 h 218"/>
                <a:gd name="T14" fmla="*/ 388 w 454"/>
                <a:gd name="T15" fmla="*/ 93 h 218"/>
                <a:gd name="T16" fmla="*/ 454 w 454"/>
                <a:gd name="T17" fmla="*/ 1 h 218"/>
                <a:gd name="T18" fmla="*/ 454 w 454"/>
                <a:gd name="T19" fmla="*/ 1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54"/>
                <a:gd name="T31" fmla="*/ 0 h 218"/>
                <a:gd name="T32" fmla="*/ 454 w 454"/>
                <a:gd name="T33" fmla="*/ 218 h 2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54" h="218">
                  <a:moveTo>
                    <a:pt x="454" y="1"/>
                  </a:moveTo>
                  <a:cubicBezTo>
                    <a:pt x="454" y="26"/>
                    <a:pt x="454" y="50"/>
                    <a:pt x="454" y="74"/>
                  </a:cubicBezTo>
                  <a:cubicBezTo>
                    <a:pt x="454" y="108"/>
                    <a:pt x="432" y="141"/>
                    <a:pt x="388" y="166"/>
                  </a:cubicBezTo>
                  <a:cubicBezTo>
                    <a:pt x="300" y="218"/>
                    <a:pt x="156" y="218"/>
                    <a:pt x="67" y="166"/>
                  </a:cubicBezTo>
                  <a:cubicBezTo>
                    <a:pt x="23" y="141"/>
                    <a:pt x="0" y="107"/>
                    <a:pt x="0" y="73"/>
                  </a:cubicBezTo>
                  <a:cubicBezTo>
                    <a:pt x="0" y="49"/>
                    <a:pt x="0" y="24"/>
                    <a:pt x="0" y="0"/>
                  </a:cubicBezTo>
                  <a:cubicBezTo>
                    <a:pt x="0" y="34"/>
                    <a:pt x="23" y="68"/>
                    <a:pt x="67" y="93"/>
                  </a:cubicBezTo>
                  <a:cubicBezTo>
                    <a:pt x="156" y="145"/>
                    <a:pt x="300" y="145"/>
                    <a:pt x="388" y="93"/>
                  </a:cubicBezTo>
                  <a:cubicBezTo>
                    <a:pt x="432" y="68"/>
                    <a:pt x="454" y="35"/>
                    <a:pt x="454" y="1"/>
                  </a:cubicBezTo>
                  <a:cubicBezTo>
                    <a:pt x="454" y="1"/>
                    <a:pt x="454" y="1"/>
                    <a:pt x="454" y="1"/>
                  </a:cubicBezTo>
                  <a:close/>
                </a:path>
              </a:pathLst>
            </a:custGeom>
            <a:solidFill>
              <a:srgbClr val="3A4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8"/>
            <p:cNvSpPr/>
            <p:nvPr/>
          </p:nvSpPr>
          <p:spPr bwMode="auto">
            <a:xfrm>
              <a:off x="6294671" y="3441838"/>
              <a:ext cx="400770" cy="231749"/>
            </a:xfrm>
            <a:custGeom>
              <a:avLst/>
              <a:gdLst>
                <a:gd name="T0" fmla="*/ 409 w 498"/>
                <a:gd name="T1" fmla="*/ 52 h 289"/>
                <a:gd name="T2" fmla="*/ 410 w 498"/>
                <a:gd name="T3" fmla="*/ 237 h 289"/>
                <a:gd name="T4" fmla="*/ 89 w 498"/>
                <a:gd name="T5" fmla="*/ 237 h 289"/>
                <a:gd name="T6" fmla="*/ 88 w 498"/>
                <a:gd name="T7" fmla="*/ 52 h 289"/>
                <a:gd name="T8" fmla="*/ 409 w 498"/>
                <a:gd name="T9" fmla="*/ 52 h 289"/>
                <a:gd name="T10" fmla="*/ 409 w 498"/>
                <a:gd name="T11" fmla="*/ 52 h 2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98"/>
                <a:gd name="T19" fmla="*/ 0 h 289"/>
                <a:gd name="T20" fmla="*/ 498 w 498"/>
                <a:gd name="T21" fmla="*/ 289 h 28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98" h="289">
                  <a:moveTo>
                    <a:pt x="409" y="52"/>
                  </a:moveTo>
                  <a:cubicBezTo>
                    <a:pt x="498" y="103"/>
                    <a:pt x="498" y="186"/>
                    <a:pt x="410" y="237"/>
                  </a:cubicBezTo>
                  <a:cubicBezTo>
                    <a:pt x="322" y="289"/>
                    <a:pt x="178" y="289"/>
                    <a:pt x="89" y="237"/>
                  </a:cubicBezTo>
                  <a:cubicBezTo>
                    <a:pt x="1" y="186"/>
                    <a:pt x="0" y="103"/>
                    <a:pt x="88" y="52"/>
                  </a:cubicBezTo>
                  <a:cubicBezTo>
                    <a:pt x="177" y="1"/>
                    <a:pt x="320" y="0"/>
                    <a:pt x="409" y="52"/>
                  </a:cubicBezTo>
                  <a:cubicBezTo>
                    <a:pt x="409" y="52"/>
                    <a:pt x="409" y="52"/>
                    <a:pt x="409" y="52"/>
                  </a:cubicBezTo>
                  <a:close/>
                </a:path>
              </a:pathLst>
            </a:custGeom>
            <a:solidFill>
              <a:srgbClr val="6F8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9"/>
            <p:cNvSpPr/>
            <p:nvPr/>
          </p:nvSpPr>
          <p:spPr bwMode="auto">
            <a:xfrm>
              <a:off x="6459605" y="3501903"/>
              <a:ext cx="78444" cy="5005"/>
            </a:xfrm>
            <a:custGeom>
              <a:avLst/>
              <a:gdLst>
                <a:gd name="T0" fmla="*/ 97 w 97"/>
                <a:gd name="T1" fmla="*/ 0 h 6"/>
                <a:gd name="T2" fmla="*/ 97 w 97"/>
                <a:gd name="T3" fmla="*/ 6 h 6"/>
                <a:gd name="T4" fmla="*/ 0 w 97"/>
                <a:gd name="T5" fmla="*/ 6 h 6"/>
                <a:gd name="T6" fmla="*/ 0 w 97"/>
                <a:gd name="T7" fmla="*/ 0 h 6"/>
                <a:gd name="T8" fmla="*/ 97 w 97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6"/>
                <a:gd name="T17" fmla="*/ 97 w 9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6">
                  <a:moveTo>
                    <a:pt x="97" y="0"/>
                  </a:moveTo>
                  <a:cubicBezTo>
                    <a:pt x="97" y="6"/>
                    <a:pt x="97" y="6"/>
                    <a:pt x="97" y="6"/>
                  </a:cubicBezTo>
                  <a:cubicBezTo>
                    <a:pt x="82" y="6"/>
                    <a:pt x="15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82" y="0"/>
                    <a:pt x="97" y="0"/>
                  </a:cubicBezTo>
                </a:path>
              </a:pathLst>
            </a:custGeom>
            <a:solidFill>
              <a:srgbClr val="910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0"/>
            <p:cNvSpPr/>
            <p:nvPr/>
          </p:nvSpPr>
          <p:spPr bwMode="auto">
            <a:xfrm>
              <a:off x="6464634" y="3560966"/>
              <a:ext cx="503" cy="6006"/>
            </a:xfrm>
            <a:custGeom>
              <a:avLst/>
              <a:gdLst>
                <a:gd name="T0" fmla="*/ 0 w 1"/>
                <a:gd name="T1" fmla="*/ 0 h 7"/>
                <a:gd name="T2" fmla="*/ 0 w 1"/>
                <a:gd name="T3" fmla="*/ 7 h 7"/>
                <a:gd name="T4" fmla="*/ 0 w 1"/>
                <a:gd name="T5" fmla="*/ 6 h 7"/>
                <a:gd name="T6" fmla="*/ 0 w 1"/>
                <a:gd name="T7" fmla="*/ 0 h 7"/>
                <a:gd name="T8" fmla="*/ 0 w 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7"/>
                <a:gd name="T17" fmla="*/ 1 w 1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A67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1"/>
            <p:cNvSpPr/>
            <p:nvPr/>
          </p:nvSpPr>
          <p:spPr bwMode="auto">
            <a:xfrm>
              <a:off x="6554141" y="3536440"/>
              <a:ext cx="94033" cy="54559"/>
            </a:xfrm>
            <a:custGeom>
              <a:avLst/>
              <a:gdLst>
                <a:gd name="T0" fmla="*/ 92 w 187"/>
                <a:gd name="T1" fmla="*/ 0 h 109"/>
                <a:gd name="T2" fmla="*/ 65 w 187"/>
                <a:gd name="T3" fmla="*/ 16 h 109"/>
                <a:gd name="T4" fmla="*/ 108 w 187"/>
                <a:gd name="T5" fmla="*/ 40 h 109"/>
                <a:gd name="T6" fmla="*/ 0 w 187"/>
                <a:gd name="T7" fmla="*/ 40 h 109"/>
                <a:gd name="T8" fmla="*/ 0 w 187"/>
                <a:gd name="T9" fmla="*/ 67 h 109"/>
                <a:gd name="T10" fmla="*/ 108 w 187"/>
                <a:gd name="T11" fmla="*/ 67 h 109"/>
                <a:gd name="T12" fmla="*/ 65 w 187"/>
                <a:gd name="T13" fmla="*/ 91 h 109"/>
                <a:gd name="T14" fmla="*/ 94 w 187"/>
                <a:gd name="T15" fmla="*/ 109 h 109"/>
                <a:gd name="T16" fmla="*/ 187 w 187"/>
                <a:gd name="T17" fmla="*/ 54 h 109"/>
                <a:gd name="T18" fmla="*/ 92 w 187"/>
                <a:gd name="T19" fmla="*/ 0 h 109"/>
                <a:gd name="T20" fmla="*/ 92 w 187"/>
                <a:gd name="T21" fmla="*/ 0 h 1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7"/>
                <a:gd name="T34" fmla="*/ 0 h 109"/>
                <a:gd name="T35" fmla="*/ 187 w 187"/>
                <a:gd name="T36" fmla="*/ 109 h 1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7" h="109">
                  <a:moveTo>
                    <a:pt x="92" y="0"/>
                  </a:moveTo>
                  <a:lnTo>
                    <a:pt x="65" y="16"/>
                  </a:lnTo>
                  <a:lnTo>
                    <a:pt x="108" y="40"/>
                  </a:lnTo>
                  <a:lnTo>
                    <a:pt x="0" y="40"/>
                  </a:lnTo>
                  <a:lnTo>
                    <a:pt x="0" y="67"/>
                  </a:lnTo>
                  <a:lnTo>
                    <a:pt x="108" y="67"/>
                  </a:lnTo>
                  <a:lnTo>
                    <a:pt x="65" y="91"/>
                  </a:lnTo>
                  <a:lnTo>
                    <a:pt x="94" y="109"/>
                  </a:lnTo>
                  <a:lnTo>
                    <a:pt x="187" y="5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"/>
            <p:cNvSpPr/>
            <p:nvPr/>
          </p:nvSpPr>
          <p:spPr bwMode="auto">
            <a:xfrm>
              <a:off x="6554141" y="3531434"/>
              <a:ext cx="94033" cy="54559"/>
            </a:xfrm>
            <a:custGeom>
              <a:avLst/>
              <a:gdLst>
                <a:gd name="T0" fmla="*/ 92 w 187"/>
                <a:gd name="T1" fmla="*/ 0 h 109"/>
                <a:gd name="T2" fmla="*/ 65 w 187"/>
                <a:gd name="T3" fmla="*/ 16 h 109"/>
                <a:gd name="T4" fmla="*/ 108 w 187"/>
                <a:gd name="T5" fmla="*/ 42 h 109"/>
                <a:gd name="T6" fmla="*/ 0 w 187"/>
                <a:gd name="T7" fmla="*/ 42 h 109"/>
                <a:gd name="T8" fmla="*/ 0 w 187"/>
                <a:gd name="T9" fmla="*/ 67 h 109"/>
                <a:gd name="T10" fmla="*/ 108 w 187"/>
                <a:gd name="T11" fmla="*/ 67 h 109"/>
                <a:gd name="T12" fmla="*/ 65 w 187"/>
                <a:gd name="T13" fmla="*/ 93 h 109"/>
                <a:gd name="T14" fmla="*/ 94 w 187"/>
                <a:gd name="T15" fmla="*/ 109 h 109"/>
                <a:gd name="T16" fmla="*/ 187 w 187"/>
                <a:gd name="T17" fmla="*/ 55 h 109"/>
                <a:gd name="T18" fmla="*/ 92 w 187"/>
                <a:gd name="T19" fmla="*/ 0 h 109"/>
                <a:gd name="T20" fmla="*/ 92 w 187"/>
                <a:gd name="T21" fmla="*/ 0 h 1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7"/>
                <a:gd name="T34" fmla="*/ 0 h 109"/>
                <a:gd name="T35" fmla="*/ 187 w 187"/>
                <a:gd name="T36" fmla="*/ 109 h 1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7" h="109">
                  <a:moveTo>
                    <a:pt x="92" y="0"/>
                  </a:moveTo>
                  <a:lnTo>
                    <a:pt x="65" y="16"/>
                  </a:lnTo>
                  <a:lnTo>
                    <a:pt x="108" y="42"/>
                  </a:lnTo>
                  <a:lnTo>
                    <a:pt x="0" y="42"/>
                  </a:lnTo>
                  <a:lnTo>
                    <a:pt x="0" y="67"/>
                  </a:lnTo>
                  <a:lnTo>
                    <a:pt x="108" y="67"/>
                  </a:lnTo>
                  <a:lnTo>
                    <a:pt x="65" y="93"/>
                  </a:lnTo>
                  <a:lnTo>
                    <a:pt x="94" y="109"/>
                  </a:lnTo>
                  <a:lnTo>
                    <a:pt x="187" y="5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3"/>
            <p:cNvSpPr>
              <a:spLocks noEditPoints="1"/>
            </p:cNvSpPr>
            <p:nvPr/>
          </p:nvSpPr>
          <p:spPr bwMode="auto">
            <a:xfrm>
              <a:off x="6443514" y="3492893"/>
              <a:ext cx="110627" cy="132142"/>
            </a:xfrm>
            <a:custGeom>
              <a:avLst/>
              <a:gdLst>
                <a:gd name="T0" fmla="*/ 136 w 137"/>
                <a:gd name="T1" fmla="*/ 0 h 165"/>
                <a:gd name="T2" fmla="*/ 127 w 137"/>
                <a:gd name="T3" fmla="*/ 0 h 165"/>
                <a:gd name="T4" fmla="*/ 0 w 137"/>
                <a:gd name="T5" fmla="*/ 0 h 165"/>
                <a:gd name="T6" fmla="*/ 0 w 137"/>
                <a:gd name="T7" fmla="*/ 76 h 165"/>
                <a:gd name="T8" fmla="*/ 1 w 137"/>
                <a:gd name="T9" fmla="*/ 88 h 165"/>
                <a:gd name="T10" fmla="*/ 1 w 137"/>
                <a:gd name="T11" fmla="*/ 165 h 165"/>
                <a:gd name="T12" fmla="*/ 137 w 137"/>
                <a:gd name="T13" fmla="*/ 165 h 165"/>
                <a:gd name="T14" fmla="*/ 136 w 137"/>
                <a:gd name="T15" fmla="*/ 0 h 165"/>
                <a:gd name="T16" fmla="*/ 20 w 137"/>
                <a:gd name="T17" fmla="*/ 153 h 165"/>
                <a:gd name="T18" fmla="*/ 20 w 137"/>
                <a:gd name="T19" fmla="*/ 11 h 165"/>
                <a:gd name="T20" fmla="*/ 117 w 137"/>
                <a:gd name="T21" fmla="*/ 11 h 165"/>
                <a:gd name="T22" fmla="*/ 118 w 137"/>
                <a:gd name="T23" fmla="*/ 153 h 165"/>
                <a:gd name="T24" fmla="*/ 20 w 137"/>
                <a:gd name="T25" fmla="*/ 153 h 1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37"/>
                <a:gd name="T40" fmla="*/ 0 h 165"/>
                <a:gd name="T41" fmla="*/ 137 w 137"/>
                <a:gd name="T42" fmla="*/ 165 h 16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37" h="165">
                  <a:moveTo>
                    <a:pt x="136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137" y="165"/>
                    <a:pt x="137" y="165"/>
                    <a:pt x="137" y="165"/>
                  </a:cubicBezTo>
                  <a:lnTo>
                    <a:pt x="136" y="0"/>
                  </a:lnTo>
                  <a:close/>
                  <a:moveTo>
                    <a:pt x="20" y="153"/>
                  </a:moveTo>
                  <a:cubicBezTo>
                    <a:pt x="20" y="143"/>
                    <a:pt x="20" y="21"/>
                    <a:pt x="20" y="11"/>
                  </a:cubicBezTo>
                  <a:cubicBezTo>
                    <a:pt x="35" y="11"/>
                    <a:pt x="102" y="11"/>
                    <a:pt x="117" y="11"/>
                  </a:cubicBezTo>
                  <a:cubicBezTo>
                    <a:pt x="117" y="21"/>
                    <a:pt x="118" y="143"/>
                    <a:pt x="118" y="153"/>
                  </a:cubicBezTo>
                  <a:cubicBezTo>
                    <a:pt x="103" y="153"/>
                    <a:pt x="35" y="153"/>
                    <a:pt x="20" y="153"/>
                  </a:cubicBezTo>
                  <a:close/>
                </a:path>
              </a:pathLst>
            </a:custGeom>
            <a:solidFill>
              <a:srgbClr val="E72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6349481" y="3536440"/>
              <a:ext cx="95038" cy="53558"/>
            </a:xfrm>
            <a:custGeom>
              <a:avLst/>
              <a:gdLst>
                <a:gd name="T0" fmla="*/ 109 w 189"/>
                <a:gd name="T1" fmla="*/ 0 h 107"/>
                <a:gd name="T2" fmla="*/ 82 w 189"/>
                <a:gd name="T3" fmla="*/ 16 h 107"/>
                <a:gd name="T4" fmla="*/ 125 w 189"/>
                <a:gd name="T5" fmla="*/ 40 h 107"/>
                <a:gd name="T6" fmla="*/ 0 w 189"/>
                <a:gd name="T7" fmla="*/ 40 h 107"/>
                <a:gd name="T8" fmla="*/ 0 w 189"/>
                <a:gd name="T9" fmla="*/ 67 h 107"/>
                <a:gd name="T10" fmla="*/ 125 w 189"/>
                <a:gd name="T11" fmla="*/ 67 h 107"/>
                <a:gd name="T12" fmla="*/ 82 w 189"/>
                <a:gd name="T13" fmla="*/ 91 h 107"/>
                <a:gd name="T14" fmla="*/ 110 w 189"/>
                <a:gd name="T15" fmla="*/ 107 h 107"/>
                <a:gd name="T16" fmla="*/ 189 w 189"/>
                <a:gd name="T17" fmla="*/ 62 h 107"/>
                <a:gd name="T18" fmla="*/ 187 w 189"/>
                <a:gd name="T19" fmla="*/ 45 h 107"/>
                <a:gd name="T20" fmla="*/ 109 w 189"/>
                <a:gd name="T21" fmla="*/ 0 h 107"/>
                <a:gd name="T22" fmla="*/ 109 w 189"/>
                <a:gd name="T23" fmla="*/ 0 h 10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9"/>
                <a:gd name="T37" fmla="*/ 0 h 107"/>
                <a:gd name="T38" fmla="*/ 189 w 189"/>
                <a:gd name="T39" fmla="*/ 107 h 10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9" h="107">
                  <a:moveTo>
                    <a:pt x="109" y="0"/>
                  </a:moveTo>
                  <a:lnTo>
                    <a:pt x="82" y="16"/>
                  </a:lnTo>
                  <a:lnTo>
                    <a:pt x="125" y="40"/>
                  </a:lnTo>
                  <a:lnTo>
                    <a:pt x="0" y="40"/>
                  </a:lnTo>
                  <a:lnTo>
                    <a:pt x="0" y="67"/>
                  </a:lnTo>
                  <a:lnTo>
                    <a:pt x="125" y="67"/>
                  </a:lnTo>
                  <a:lnTo>
                    <a:pt x="82" y="91"/>
                  </a:lnTo>
                  <a:lnTo>
                    <a:pt x="110" y="107"/>
                  </a:lnTo>
                  <a:lnTo>
                    <a:pt x="189" y="62"/>
                  </a:lnTo>
                  <a:lnTo>
                    <a:pt x="187" y="45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6349481" y="3531434"/>
              <a:ext cx="95038" cy="54559"/>
            </a:xfrm>
            <a:custGeom>
              <a:avLst/>
              <a:gdLst>
                <a:gd name="T0" fmla="*/ 109 w 189"/>
                <a:gd name="T1" fmla="*/ 0 h 109"/>
                <a:gd name="T2" fmla="*/ 82 w 189"/>
                <a:gd name="T3" fmla="*/ 16 h 109"/>
                <a:gd name="T4" fmla="*/ 125 w 189"/>
                <a:gd name="T5" fmla="*/ 42 h 109"/>
                <a:gd name="T6" fmla="*/ 0 w 189"/>
                <a:gd name="T7" fmla="*/ 42 h 109"/>
                <a:gd name="T8" fmla="*/ 0 w 189"/>
                <a:gd name="T9" fmla="*/ 67 h 109"/>
                <a:gd name="T10" fmla="*/ 125 w 189"/>
                <a:gd name="T11" fmla="*/ 67 h 109"/>
                <a:gd name="T12" fmla="*/ 82 w 189"/>
                <a:gd name="T13" fmla="*/ 93 h 109"/>
                <a:gd name="T14" fmla="*/ 110 w 189"/>
                <a:gd name="T15" fmla="*/ 109 h 109"/>
                <a:gd name="T16" fmla="*/ 189 w 189"/>
                <a:gd name="T17" fmla="*/ 64 h 109"/>
                <a:gd name="T18" fmla="*/ 187 w 189"/>
                <a:gd name="T19" fmla="*/ 45 h 109"/>
                <a:gd name="T20" fmla="*/ 109 w 189"/>
                <a:gd name="T21" fmla="*/ 0 h 109"/>
                <a:gd name="T22" fmla="*/ 109 w 189"/>
                <a:gd name="T23" fmla="*/ 0 h 1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9"/>
                <a:gd name="T37" fmla="*/ 0 h 109"/>
                <a:gd name="T38" fmla="*/ 189 w 189"/>
                <a:gd name="T39" fmla="*/ 109 h 10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9" h="109">
                  <a:moveTo>
                    <a:pt x="109" y="0"/>
                  </a:moveTo>
                  <a:lnTo>
                    <a:pt x="82" y="16"/>
                  </a:lnTo>
                  <a:lnTo>
                    <a:pt x="125" y="42"/>
                  </a:lnTo>
                  <a:lnTo>
                    <a:pt x="0" y="42"/>
                  </a:lnTo>
                  <a:lnTo>
                    <a:pt x="0" y="67"/>
                  </a:lnTo>
                  <a:lnTo>
                    <a:pt x="125" y="67"/>
                  </a:lnTo>
                  <a:lnTo>
                    <a:pt x="82" y="93"/>
                  </a:lnTo>
                  <a:lnTo>
                    <a:pt x="110" y="109"/>
                  </a:lnTo>
                  <a:lnTo>
                    <a:pt x="189" y="64"/>
                  </a:lnTo>
                  <a:lnTo>
                    <a:pt x="187" y="45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6518438" y="3520923"/>
              <a:ext cx="12068" cy="24026"/>
            </a:xfrm>
            <a:custGeom>
              <a:avLst/>
              <a:gdLst>
                <a:gd name="T0" fmla="*/ 7 w 24"/>
                <a:gd name="T1" fmla="*/ 20 h 48"/>
                <a:gd name="T2" fmla="*/ 0 w 24"/>
                <a:gd name="T3" fmla="*/ 12 h 48"/>
                <a:gd name="T4" fmla="*/ 15 w 24"/>
                <a:gd name="T5" fmla="*/ 0 h 48"/>
                <a:gd name="T6" fmla="*/ 24 w 24"/>
                <a:gd name="T7" fmla="*/ 0 h 48"/>
                <a:gd name="T8" fmla="*/ 24 w 24"/>
                <a:gd name="T9" fmla="*/ 48 h 48"/>
                <a:gd name="T10" fmla="*/ 13 w 24"/>
                <a:gd name="T11" fmla="*/ 48 h 48"/>
                <a:gd name="T12" fmla="*/ 13 w 24"/>
                <a:gd name="T13" fmla="*/ 13 h 48"/>
                <a:gd name="T14" fmla="*/ 7 w 24"/>
                <a:gd name="T15" fmla="*/ 20 h 48"/>
                <a:gd name="T16" fmla="*/ 7 w 24"/>
                <a:gd name="T17" fmla="*/ 20 h 48"/>
                <a:gd name="T18" fmla="*/ 7 w 24"/>
                <a:gd name="T19" fmla="*/ 20 h 48"/>
                <a:gd name="T20" fmla="*/ 7 w 24"/>
                <a:gd name="T21" fmla="*/ 2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8"/>
                <a:gd name="T35" fmla="*/ 24 w 24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8">
                  <a:moveTo>
                    <a:pt x="7" y="20"/>
                  </a:moveTo>
                  <a:lnTo>
                    <a:pt x="0" y="12"/>
                  </a:lnTo>
                  <a:lnTo>
                    <a:pt x="15" y="0"/>
                  </a:lnTo>
                  <a:lnTo>
                    <a:pt x="24" y="0"/>
                  </a:lnTo>
                  <a:lnTo>
                    <a:pt x="24" y="48"/>
                  </a:lnTo>
                  <a:lnTo>
                    <a:pt x="13" y="48"/>
                  </a:lnTo>
                  <a:lnTo>
                    <a:pt x="13" y="13"/>
                  </a:lnTo>
                  <a:lnTo>
                    <a:pt x="7" y="2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6483239" y="3520923"/>
              <a:ext cx="12068" cy="24026"/>
            </a:xfrm>
            <a:custGeom>
              <a:avLst/>
              <a:gdLst>
                <a:gd name="T0" fmla="*/ 6 w 24"/>
                <a:gd name="T1" fmla="*/ 20 h 48"/>
                <a:gd name="T2" fmla="*/ 0 w 24"/>
                <a:gd name="T3" fmla="*/ 12 h 48"/>
                <a:gd name="T4" fmla="*/ 14 w 24"/>
                <a:gd name="T5" fmla="*/ 0 h 48"/>
                <a:gd name="T6" fmla="*/ 24 w 24"/>
                <a:gd name="T7" fmla="*/ 0 h 48"/>
                <a:gd name="T8" fmla="*/ 24 w 24"/>
                <a:gd name="T9" fmla="*/ 48 h 48"/>
                <a:gd name="T10" fmla="*/ 12 w 24"/>
                <a:gd name="T11" fmla="*/ 48 h 48"/>
                <a:gd name="T12" fmla="*/ 12 w 24"/>
                <a:gd name="T13" fmla="*/ 13 h 48"/>
                <a:gd name="T14" fmla="*/ 6 w 24"/>
                <a:gd name="T15" fmla="*/ 20 h 48"/>
                <a:gd name="T16" fmla="*/ 6 w 24"/>
                <a:gd name="T17" fmla="*/ 20 h 48"/>
                <a:gd name="T18" fmla="*/ 6 w 24"/>
                <a:gd name="T19" fmla="*/ 20 h 48"/>
                <a:gd name="T20" fmla="*/ 6 w 24"/>
                <a:gd name="T21" fmla="*/ 2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8"/>
                <a:gd name="T35" fmla="*/ 24 w 24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8">
                  <a:moveTo>
                    <a:pt x="6" y="20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24" y="48"/>
                  </a:lnTo>
                  <a:lnTo>
                    <a:pt x="12" y="48"/>
                  </a:lnTo>
                  <a:lnTo>
                    <a:pt x="12" y="13"/>
                  </a:lnTo>
                  <a:lnTo>
                    <a:pt x="6" y="2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6499833" y="3520923"/>
              <a:ext cx="18103" cy="24026"/>
            </a:xfrm>
            <a:custGeom>
              <a:avLst/>
              <a:gdLst>
                <a:gd name="T0" fmla="*/ 0 w 22"/>
                <a:gd name="T1" fmla="*/ 15 h 30"/>
                <a:gd name="T2" fmla="*/ 2 w 22"/>
                <a:gd name="T3" fmla="*/ 5 h 30"/>
                <a:gd name="T4" fmla="*/ 11 w 22"/>
                <a:gd name="T5" fmla="*/ 0 h 30"/>
                <a:gd name="T6" fmla="*/ 16 w 22"/>
                <a:gd name="T7" fmla="*/ 1 h 30"/>
                <a:gd name="T8" fmla="*/ 20 w 22"/>
                <a:gd name="T9" fmla="*/ 5 h 30"/>
                <a:gd name="T10" fmla="*/ 22 w 22"/>
                <a:gd name="T11" fmla="*/ 15 h 30"/>
                <a:gd name="T12" fmla="*/ 20 w 22"/>
                <a:gd name="T13" fmla="*/ 25 h 30"/>
                <a:gd name="T14" fmla="*/ 11 w 22"/>
                <a:gd name="T15" fmla="*/ 30 h 30"/>
                <a:gd name="T16" fmla="*/ 5 w 22"/>
                <a:gd name="T17" fmla="*/ 29 h 30"/>
                <a:gd name="T18" fmla="*/ 2 w 22"/>
                <a:gd name="T19" fmla="*/ 25 h 30"/>
                <a:gd name="T20" fmla="*/ 0 w 22"/>
                <a:gd name="T21" fmla="*/ 15 h 30"/>
                <a:gd name="T22" fmla="*/ 0 w 22"/>
                <a:gd name="T23" fmla="*/ 15 h 30"/>
                <a:gd name="T24" fmla="*/ 11 w 22"/>
                <a:gd name="T25" fmla="*/ 4 h 30"/>
                <a:gd name="T26" fmla="*/ 7 w 22"/>
                <a:gd name="T27" fmla="*/ 15 h 30"/>
                <a:gd name="T28" fmla="*/ 10 w 22"/>
                <a:gd name="T29" fmla="*/ 25 h 30"/>
                <a:gd name="T30" fmla="*/ 11 w 22"/>
                <a:gd name="T31" fmla="*/ 26 h 30"/>
                <a:gd name="T32" fmla="*/ 14 w 22"/>
                <a:gd name="T33" fmla="*/ 15 h 30"/>
                <a:gd name="T34" fmla="*/ 12 w 22"/>
                <a:gd name="T35" fmla="*/ 5 h 30"/>
                <a:gd name="T36" fmla="*/ 11 w 22"/>
                <a:gd name="T37" fmla="*/ 4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0" y="15"/>
                  </a:move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6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19"/>
                    <a:pt x="21" y="23"/>
                    <a:pt x="20" y="25"/>
                  </a:cubicBezTo>
                  <a:cubicBezTo>
                    <a:pt x="18" y="29"/>
                    <a:pt x="15" y="30"/>
                    <a:pt x="11" y="30"/>
                  </a:cubicBezTo>
                  <a:cubicBezTo>
                    <a:pt x="9" y="30"/>
                    <a:pt x="7" y="30"/>
                    <a:pt x="5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11" y="4"/>
                  </a:moveTo>
                  <a:cubicBezTo>
                    <a:pt x="8" y="4"/>
                    <a:pt x="7" y="8"/>
                    <a:pt x="7" y="15"/>
                  </a:cubicBezTo>
                  <a:cubicBezTo>
                    <a:pt x="7" y="21"/>
                    <a:pt x="8" y="24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3" y="6"/>
                    <a:pt x="12" y="5"/>
                  </a:cubicBezTo>
                  <a:cubicBezTo>
                    <a:pt x="11" y="5"/>
                    <a:pt x="11" y="4"/>
                    <a:pt x="11" y="4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6464634" y="3520923"/>
              <a:ext cx="17600" cy="24026"/>
            </a:xfrm>
            <a:custGeom>
              <a:avLst/>
              <a:gdLst>
                <a:gd name="T0" fmla="*/ 22 w 22"/>
                <a:gd name="T1" fmla="*/ 15 h 30"/>
                <a:gd name="T2" fmla="*/ 20 w 22"/>
                <a:gd name="T3" fmla="*/ 25 h 30"/>
                <a:gd name="T4" fmla="*/ 11 w 22"/>
                <a:gd name="T5" fmla="*/ 30 h 30"/>
                <a:gd name="T6" fmla="*/ 6 w 22"/>
                <a:gd name="T7" fmla="*/ 29 h 30"/>
                <a:gd name="T8" fmla="*/ 2 w 22"/>
                <a:gd name="T9" fmla="*/ 25 h 30"/>
                <a:gd name="T10" fmla="*/ 0 w 22"/>
                <a:gd name="T11" fmla="*/ 15 h 30"/>
                <a:gd name="T12" fmla="*/ 2 w 22"/>
                <a:gd name="T13" fmla="*/ 5 h 30"/>
                <a:gd name="T14" fmla="*/ 11 w 22"/>
                <a:gd name="T15" fmla="*/ 0 h 30"/>
                <a:gd name="T16" fmla="*/ 16 w 22"/>
                <a:gd name="T17" fmla="*/ 1 h 30"/>
                <a:gd name="T18" fmla="*/ 20 w 22"/>
                <a:gd name="T19" fmla="*/ 5 h 30"/>
                <a:gd name="T20" fmla="*/ 22 w 22"/>
                <a:gd name="T21" fmla="*/ 15 h 30"/>
                <a:gd name="T22" fmla="*/ 22 w 22"/>
                <a:gd name="T23" fmla="*/ 15 h 30"/>
                <a:gd name="T24" fmla="*/ 11 w 22"/>
                <a:gd name="T25" fmla="*/ 26 h 30"/>
                <a:gd name="T26" fmla="*/ 14 w 22"/>
                <a:gd name="T27" fmla="*/ 15 h 30"/>
                <a:gd name="T28" fmla="*/ 12 w 22"/>
                <a:gd name="T29" fmla="*/ 5 h 30"/>
                <a:gd name="T30" fmla="*/ 11 w 22"/>
                <a:gd name="T31" fmla="*/ 4 h 30"/>
                <a:gd name="T32" fmla="*/ 7 w 22"/>
                <a:gd name="T33" fmla="*/ 15 h 30"/>
                <a:gd name="T34" fmla="*/ 10 w 22"/>
                <a:gd name="T35" fmla="*/ 25 h 30"/>
                <a:gd name="T36" fmla="*/ 11 w 22"/>
                <a:gd name="T37" fmla="*/ 26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22" y="15"/>
                  </a:moveTo>
                  <a:cubicBezTo>
                    <a:pt x="22" y="19"/>
                    <a:pt x="21" y="23"/>
                    <a:pt x="20" y="25"/>
                  </a:cubicBezTo>
                  <a:cubicBezTo>
                    <a:pt x="18" y="29"/>
                    <a:pt x="15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11" y="26"/>
                  </a:move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4" y="6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4"/>
                    <a:pt x="7" y="8"/>
                    <a:pt x="7" y="15"/>
                  </a:cubicBezTo>
                  <a:cubicBezTo>
                    <a:pt x="8" y="21"/>
                    <a:pt x="8" y="24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30"/>
            <p:cNvSpPr>
              <a:spLocks noEditPoints="1"/>
            </p:cNvSpPr>
            <p:nvPr/>
          </p:nvSpPr>
          <p:spPr bwMode="auto">
            <a:xfrm>
              <a:off x="6482233" y="3552457"/>
              <a:ext cx="17600" cy="24026"/>
            </a:xfrm>
            <a:custGeom>
              <a:avLst/>
              <a:gdLst>
                <a:gd name="T0" fmla="*/ 20 w 22"/>
                <a:gd name="T1" fmla="*/ 25 h 30"/>
                <a:gd name="T2" fmla="*/ 11 w 22"/>
                <a:gd name="T3" fmla="*/ 30 h 30"/>
                <a:gd name="T4" fmla="*/ 6 w 22"/>
                <a:gd name="T5" fmla="*/ 29 h 30"/>
                <a:gd name="T6" fmla="*/ 2 w 22"/>
                <a:gd name="T7" fmla="*/ 25 h 30"/>
                <a:gd name="T8" fmla="*/ 0 w 22"/>
                <a:gd name="T9" fmla="*/ 15 h 30"/>
                <a:gd name="T10" fmla="*/ 2 w 22"/>
                <a:gd name="T11" fmla="*/ 5 h 30"/>
                <a:gd name="T12" fmla="*/ 11 w 22"/>
                <a:gd name="T13" fmla="*/ 0 h 30"/>
                <a:gd name="T14" fmla="*/ 17 w 22"/>
                <a:gd name="T15" fmla="*/ 1 h 30"/>
                <a:gd name="T16" fmla="*/ 20 w 22"/>
                <a:gd name="T17" fmla="*/ 5 h 30"/>
                <a:gd name="T18" fmla="*/ 22 w 22"/>
                <a:gd name="T19" fmla="*/ 15 h 30"/>
                <a:gd name="T20" fmla="*/ 20 w 22"/>
                <a:gd name="T21" fmla="*/ 25 h 30"/>
                <a:gd name="T22" fmla="*/ 20 w 22"/>
                <a:gd name="T23" fmla="*/ 25 h 30"/>
                <a:gd name="T24" fmla="*/ 11 w 22"/>
                <a:gd name="T25" fmla="*/ 26 h 30"/>
                <a:gd name="T26" fmla="*/ 15 w 22"/>
                <a:gd name="T27" fmla="*/ 15 h 30"/>
                <a:gd name="T28" fmla="*/ 12 w 22"/>
                <a:gd name="T29" fmla="*/ 5 h 30"/>
                <a:gd name="T30" fmla="*/ 11 w 22"/>
                <a:gd name="T31" fmla="*/ 5 h 30"/>
                <a:gd name="T32" fmla="*/ 8 w 22"/>
                <a:gd name="T33" fmla="*/ 15 h 30"/>
                <a:gd name="T34" fmla="*/ 10 w 22"/>
                <a:gd name="T35" fmla="*/ 25 h 30"/>
                <a:gd name="T36" fmla="*/ 11 w 22"/>
                <a:gd name="T37" fmla="*/ 26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20" y="25"/>
                  </a:moveTo>
                  <a:cubicBezTo>
                    <a:pt x="18" y="29"/>
                    <a:pt x="15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3" y="0"/>
                    <a:pt x="15" y="0"/>
                    <a:pt x="17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20"/>
                    <a:pt x="21" y="23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lose/>
                  <a:moveTo>
                    <a:pt x="11" y="26"/>
                  </a:moveTo>
                  <a:cubicBezTo>
                    <a:pt x="13" y="26"/>
                    <a:pt x="15" y="22"/>
                    <a:pt x="15" y="15"/>
                  </a:cubicBezTo>
                  <a:cubicBezTo>
                    <a:pt x="15" y="9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8" y="24"/>
                    <a:pt x="10" y="25"/>
                  </a:cubicBezTo>
                  <a:cubicBezTo>
                    <a:pt x="10" y="26"/>
                    <a:pt x="11" y="26"/>
                    <a:pt x="11" y="26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31"/>
            <p:cNvSpPr>
              <a:spLocks noEditPoints="1"/>
            </p:cNvSpPr>
            <p:nvPr/>
          </p:nvSpPr>
          <p:spPr bwMode="auto">
            <a:xfrm>
              <a:off x="6464634" y="3552457"/>
              <a:ext cx="17600" cy="24026"/>
            </a:xfrm>
            <a:custGeom>
              <a:avLst/>
              <a:gdLst>
                <a:gd name="T0" fmla="*/ 22 w 22"/>
                <a:gd name="T1" fmla="*/ 15 h 30"/>
                <a:gd name="T2" fmla="*/ 20 w 22"/>
                <a:gd name="T3" fmla="*/ 25 h 30"/>
                <a:gd name="T4" fmla="*/ 11 w 22"/>
                <a:gd name="T5" fmla="*/ 30 h 30"/>
                <a:gd name="T6" fmla="*/ 6 w 22"/>
                <a:gd name="T7" fmla="*/ 29 h 30"/>
                <a:gd name="T8" fmla="*/ 2 w 22"/>
                <a:gd name="T9" fmla="*/ 25 h 30"/>
                <a:gd name="T10" fmla="*/ 0 w 22"/>
                <a:gd name="T11" fmla="*/ 15 h 30"/>
                <a:gd name="T12" fmla="*/ 2 w 22"/>
                <a:gd name="T13" fmla="*/ 5 h 30"/>
                <a:gd name="T14" fmla="*/ 11 w 22"/>
                <a:gd name="T15" fmla="*/ 0 h 30"/>
                <a:gd name="T16" fmla="*/ 17 w 22"/>
                <a:gd name="T17" fmla="*/ 1 h 30"/>
                <a:gd name="T18" fmla="*/ 20 w 22"/>
                <a:gd name="T19" fmla="*/ 5 h 30"/>
                <a:gd name="T20" fmla="*/ 22 w 22"/>
                <a:gd name="T21" fmla="*/ 15 h 30"/>
                <a:gd name="T22" fmla="*/ 22 w 22"/>
                <a:gd name="T23" fmla="*/ 15 h 30"/>
                <a:gd name="T24" fmla="*/ 11 w 22"/>
                <a:gd name="T25" fmla="*/ 26 h 30"/>
                <a:gd name="T26" fmla="*/ 15 w 22"/>
                <a:gd name="T27" fmla="*/ 15 h 30"/>
                <a:gd name="T28" fmla="*/ 12 w 22"/>
                <a:gd name="T29" fmla="*/ 5 h 30"/>
                <a:gd name="T30" fmla="*/ 11 w 22"/>
                <a:gd name="T31" fmla="*/ 5 h 30"/>
                <a:gd name="T32" fmla="*/ 8 w 22"/>
                <a:gd name="T33" fmla="*/ 15 h 30"/>
                <a:gd name="T34" fmla="*/ 10 w 22"/>
                <a:gd name="T35" fmla="*/ 25 h 30"/>
                <a:gd name="T36" fmla="*/ 11 w 22"/>
                <a:gd name="T37" fmla="*/ 26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22" y="15"/>
                  </a:moveTo>
                  <a:cubicBezTo>
                    <a:pt x="22" y="20"/>
                    <a:pt x="21" y="23"/>
                    <a:pt x="20" y="25"/>
                  </a:cubicBezTo>
                  <a:cubicBezTo>
                    <a:pt x="18" y="29"/>
                    <a:pt x="16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3" y="0"/>
                    <a:pt x="15" y="0"/>
                    <a:pt x="17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11" y="26"/>
                  </a:moveTo>
                  <a:cubicBezTo>
                    <a:pt x="14" y="26"/>
                    <a:pt x="15" y="22"/>
                    <a:pt x="15" y="15"/>
                  </a:cubicBezTo>
                  <a:cubicBezTo>
                    <a:pt x="15" y="9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9" y="24"/>
                    <a:pt x="10" y="25"/>
                  </a:cubicBezTo>
                  <a:cubicBezTo>
                    <a:pt x="10" y="26"/>
                    <a:pt x="11" y="26"/>
                    <a:pt x="11" y="26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32"/>
            <p:cNvSpPr/>
            <p:nvPr/>
          </p:nvSpPr>
          <p:spPr bwMode="auto">
            <a:xfrm>
              <a:off x="6518438" y="3583490"/>
              <a:ext cx="13074" cy="24026"/>
            </a:xfrm>
            <a:custGeom>
              <a:avLst/>
              <a:gdLst>
                <a:gd name="T0" fmla="*/ 16 w 26"/>
                <a:gd name="T1" fmla="*/ 0 h 48"/>
                <a:gd name="T2" fmla="*/ 26 w 26"/>
                <a:gd name="T3" fmla="*/ 0 h 48"/>
                <a:gd name="T4" fmla="*/ 26 w 26"/>
                <a:gd name="T5" fmla="*/ 48 h 48"/>
                <a:gd name="T6" fmla="*/ 13 w 26"/>
                <a:gd name="T7" fmla="*/ 48 h 48"/>
                <a:gd name="T8" fmla="*/ 13 w 26"/>
                <a:gd name="T9" fmla="*/ 13 h 48"/>
                <a:gd name="T10" fmla="*/ 7 w 26"/>
                <a:gd name="T11" fmla="*/ 19 h 48"/>
                <a:gd name="T12" fmla="*/ 0 w 26"/>
                <a:gd name="T13" fmla="*/ 11 h 48"/>
                <a:gd name="T14" fmla="*/ 16 w 26"/>
                <a:gd name="T15" fmla="*/ 0 h 48"/>
                <a:gd name="T16" fmla="*/ 16 w 26"/>
                <a:gd name="T17" fmla="*/ 0 h 48"/>
                <a:gd name="T18" fmla="*/ 16 w 26"/>
                <a:gd name="T19" fmla="*/ 0 h 48"/>
                <a:gd name="T20" fmla="*/ 16 w 26"/>
                <a:gd name="T21" fmla="*/ 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8"/>
                <a:gd name="T35" fmla="*/ 26 w 26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8">
                  <a:moveTo>
                    <a:pt x="16" y="0"/>
                  </a:moveTo>
                  <a:lnTo>
                    <a:pt x="26" y="0"/>
                  </a:lnTo>
                  <a:lnTo>
                    <a:pt x="26" y="48"/>
                  </a:lnTo>
                  <a:lnTo>
                    <a:pt x="13" y="48"/>
                  </a:lnTo>
                  <a:lnTo>
                    <a:pt x="13" y="13"/>
                  </a:lnTo>
                  <a:lnTo>
                    <a:pt x="7" y="19"/>
                  </a:lnTo>
                  <a:lnTo>
                    <a:pt x="0" y="1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6500839" y="3583490"/>
              <a:ext cx="13074" cy="24026"/>
            </a:xfrm>
            <a:custGeom>
              <a:avLst/>
              <a:gdLst>
                <a:gd name="T0" fmla="*/ 16 w 26"/>
                <a:gd name="T1" fmla="*/ 0 h 48"/>
                <a:gd name="T2" fmla="*/ 26 w 26"/>
                <a:gd name="T3" fmla="*/ 0 h 48"/>
                <a:gd name="T4" fmla="*/ 26 w 26"/>
                <a:gd name="T5" fmla="*/ 48 h 48"/>
                <a:gd name="T6" fmla="*/ 13 w 26"/>
                <a:gd name="T7" fmla="*/ 48 h 48"/>
                <a:gd name="T8" fmla="*/ 13 w 26"/>
                <a:gd name="T9" fmla="*/ 13 h 48"/>
                <a:gd name="T10" fmla="*/ 6 w 26"/>
                <a:gd name="T11" fmla="*/ 19 h 48"/>
                <a:gd name="T12" fmla="*/ 0 w 26"/>
                <a:gd name="T13" fmla="*/ 11 h 48"/>
                <a:gd name="T14" fmla="*/ 16 w 26"/>
                <a:gd name="T15" fmla="*/ 0 h 48"/>
                <a:gd name="T16" fmla="*/ 16 w 26"/>
                <a:gd name="T17" fmla="*/ 0 h 48"/>
                <a:gd name="T18" fmla="*/ 16 w 26"/>
                <a:gd name="T19" fmla="*/ 0 h 48"/>
                <a:gd name="T20" fmla="*/ 16 w 26"/>
                <a:gd name="T21" fmla="*/ 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8"/>
                <a:gd name="T35" fmla="*/ 26 w 26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8">
                  <a:moveTo>
                    <a:pt x="16" y="0"/>
                  </a:moveTo>
                  <a:lnTo>
                    <a:pt x="26" y="0"/>
                  </a:lnTo>
                  <a:lnTo>
                    <a:pt x="26" y="48"/>
                  </a:lnTo>
                  <a:lnTo>
                    <a:pt x="13" y="48"/>
                  </a:lnTo>
                  <a:lnTo>
                    <a:pt x="13" y="13"/>
                  </a:lnTo>
                  <a:lnTo>
                    <a:pt x="6" y="19"/>
                  </a:lnTo>
                  <a:lnTo>
                    <a:pt x="0" y="1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6466142" y="3583490"/>
              <a:ext cx="12068" cy="24026"/>
            </a:xfrm>
            <a:custGeom>
              <a:avLst/>
              <a:gdLst>
                <a:gd name="T0" fmla="*/ 14 w 24"/>
                <a:gd name="T1" fmla="*/ 0 h 48"/>
                <a:gd name="T2" fmla="*/ 24 w 24"/>
                <a:gd name="T3" fmla="*/ 0 h 48"/>
                <a:gd name="T4" fmla="*/ 24 w 24"/>
                <a:gd name="T5" fmla="*/ 48 h 48"/>
                <a:gd name="T6" fmla="*/ 13 w 24"/>
                <a:gd name="T7" fmla="*/ 48 h 48"/>
                <a:gd name="T8" fmla="*/ 11 w 24"/>
                <a:gd name="T9" fmla="*/ 13 h 48"/>
                <a:gd name="T10" fmla="*/ 5 w 24"/>
                <a:gd name="T11" fmla="*/ 19 h 48"/>
                <a:gd name="T12" fmla="*/ 0 w 24"/>
                <a:gd name="T13" fmla="*/ 11 h 48"/>
                <a:gd name="T14" fmla="*/ 14 w 24"/>
                <a:gd name="T15" fmla="*/ 0 h 48"/>
                <a:gd name="T16" fmla="*/ 14 w 24"/>
                <a:gd name="T17" fmla="*/ 0 h 48"/>
                <a:gd name="T18" fmla="*/ 14 w 24"/>
                <a:gd name="T19" fmla="*/ 0 h 48"/>
                <a:gd name="T20" fmla="*/ 14 w 24"/>
                <a:gd name="T21" fmla="*/ 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8"/>
                <a:gd name="T35" fmla="*/ 24 w 24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8">
                  <a:moveTo>
                    <a:pt x="14" y="0"/>
                  </a:moveTo>
                  <a:lnTo>
                    <a:pt x="24" y="0"/>
                  </a:lnTo>
                  <a:lnTo>
                    <a:pt x="24" y="48"/>
                  </a:lnTo>
                  <a:lnTo>
                    <a:pt x="13" y="48"/>
                  </a:lnTo>
                  <a:lnTo>
                    <a:pt x="11" y="13"/>
                  </a:lnTo>
                  <a:lnTo>
                    <a:pt x="5" y="19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5"/>
            <p:cNvSpPr>
              <a:spLocks noEditPoints="1"/>
            </p:cNvSpPr>
            <p:nvPr/>
          </p:nvSpPr>
          <p:spPr bwMode="auto">
            <a:xfrm>
              <a:off x="6483239" y="3583490"/>
              <a:ext cx="16594" cy="25027"/>
            </a:xfrm>
            <a:custGeom>
              <a:avLst/>
              <a:gdLst>
                <a:gd name="T0" fmla="*/ 21 w 21"/>
                <a:gd name="T1" fmla="*/ 15 h 31"/>
                <a:gd name="T2" fmla="*/ 19 w 21"/>
                <a:gd name="T3" fmla="*/ 25 h 31"/>
                <a:gd name="T4" fmla="*/ 10 w 21"/>
                <a:gd name="T5" fmla="*/ 31 h 31"/>
                <a:gd name="T6" fmla="*/ 5 w 21"/>
                <a:gd name="T7" fmla="*/ 29 h 31"/>
                <a:gd name="T8" fmla="*/ 1 w 21"/>
                <a:gd name="T9" fmla="*/ 25 h 31"/>
                <a:gd name="T10" fmla="*/ 0 w 21"/>
                <a:gd name="T11" fmla="*/ 15 h 31"/>
                <a:gd name="T12" fmla="*/ 1 w 21"/>
                <a:gd name="T13" fmla="*/ 5 h 31"/>
                <a:gd name="T14" fmla="*/ 10 w 21"/>
                <a:gd name="T15" fmla="*/ 0 h 31"/>
                <a:gd name="T16" fmla="*/ 16 w 21"/>
                <a:gd name="T17" fmla="*/ 1 h 31"/>
                <a:gd name="T18" fmla="*/ 19 w 21"/>
                <a:gd name="T19" fmla="*/ 5 h 31"/>
                <a:gd name="T20" fmla="*/ 21 w 21"/>
                <a:gd name="T21" fmla="*/ 15 h 31"/>
                <a:gd name="T22" fmla="*/ 21 w 21"/>
                <a:gd name="T23" fmla="*/ 15 h 31"/>
                <a:gd name="T24" fmla="*/ 10 w 21"/>
                <a:gd name="T25" fmla="*/ 26 h 31"/>
                <a:gd name="T26" fmla="*/ 14 w 21"/>
                <a:gd name="T27" fmla="*/ 15 h 31"/>
                <a:gd name="T28" fmla="*/ 11 w 21"/>
                <a:gd name="T29" fmla="*/ 5 h 31"/>
                <a:gd name="T30" fmla="*/ 10 w 21"/>
                <a:gd name="T31" fmla="*/ 5 h 31"/>
                <a:gd name="T32" fmla="*/ 7 w 21"/>
                <a:gd name="T33" fmla="*/ 15 h 31"/>
                <a:gd name="T34" fmla="*/ 9 w 21"/>
                <a:gd name="T35" fmla="*/ 25 h 31"/>
                <a:gd name="T36" fmla="*/ 10 w 21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1"/>
                <a:gd name="T58" fmla="*/ 0 h 31"/>
                <a:gd name="T59" fmla="*/ 21 w 21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1" h="31">
                  <a:moveTo>
                    <a:pt x="21" y="15"/>
                  </a:moveTo>
                  <a:cubicBezTo>
                    <a:pt x="21" y="20"/>
                    <a:pt x="21" y="23"/>
                    <a:pt x="19" y="25"/>
                  </a:cubicBezTo>
                  <a:cubicBezTo>
                    <a:pt x="18" y="29"/>
                    <a:pt x="15" y="31"/>
                    <a:pt x="10" y="31"/>
                  </a:cubicBezTo>
                  <a:cubicBezTo>
                    <a:pt x="8" y="31"/>
                    <a:pt x="6" y="30"/>
                    <a:pt x="5" y="29"/>
                  </a:cubicBezTo>
                  <a:cubicBezTo>
                    <a:pt x="3" y="28"/>
                    <a:pt x="2" y="27"/>
                    <a:pt x="1" y="25"/>
                  </a:cubicBezTo>
                  <a:cubicBezTo>
                    <a:pt x="0" y="23"/>
                    <a:pt x="0" y="20"/>
                    <a:pt x="0" y="15"/>
                  </a:cubicBezTo>
                  <a:cubicBezTo>
                    <a:pt x="0" y="11"/>
                    <a:pt x="0" y="7"/>
                    <a:pt x="1" y="5"/>
                  </a:cubicBezTo>
                  <a:cubicBezTo>
                    <a:pt x="3" y="1"/>
                    <a:pt x="6" y="0"/>
                    <a:pt x="10" y="0"/>
                  </a:cubicBezTo>
                  <a:cubicBezTo>
                    <a:pt x="12" y="0"/>
                    <a:pt x="14" y="0"/>
                    <a:pt x="16" y="1"/>
                  </a:cubicBezTo>
                  <a:cubicBezTo>
                    <a:pt x="17" y="2"/>
                    <a:pt x="18" y="3"/>
                    <a:pt x="19" y="5"/>
                  </a:cubicBezTo>
                  <a:cubicBezTo>
                    <a:pt x="20" y="7"/>
                    <a:pt x="21" y="11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10" y="26"/>
                  </a:move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3" y="6"/>
                    <a:pt x="11" y="5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8" y="5"/>
                    <a:pt x="7" y="8"/>
                    <a:pt x="7" y="15"/>
                  </a:cubicBezTo>
                  <a:cubicBezTo>
                    <a:pt x="7" y="21"/>
                    <a:pt x="8" y="24"/>
                    <a:pt x="9" y="25"/>
                  </a:cubicBezTo>
                  <a:cubicBezTo>
                    <a:pt x="10" y="26"/>
                    <a:pt x="10" y="26"/>
                    <a:pt x="10" y="26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6500839" y="3552457"/>
              <a:ext cx="13074" cy="24026"/>
            </a:xfrm>
            <a:custGeom>
              <a:avLst/>
              <a:gdLst>
                <a:gd name="T0" fmla="*/ 26 w 26"/>
                <a:gd name="T1" fmla="*/ 48 h 48"/>
                <a:gd name="T2" fmla="*/ 13 w 26"/>
                <a:gd name="T3" fmla="*/ 48 h 48"/>
                <a:gd name="T4" fmla="*/ 13 w 26"/>
                <a:gd name="T5" fmla="*/ 13 h 48"/>
                <a:gd name="T6" fmla="*/ 6 w 26"/>
                <a:gd name="T7" fmla="*/ 19 h 48"/>
                <a:gd name="T8" fmla="*/ 0 w 26"/>
                <a:gd name="T9" fmla="*/ 11 h 48"/>
                <a:gd name="T10" fmla="*/ 14 w 26"/>
                <a:gd name="T11" fmla="*/ 0 h 48"/>
                <a:gd name="T12" fmla="*/ 24 w 26"/>
                <a:gd name="T13" fmla="*/ 0 h 48"/>
                <a:gd name="T14" fmla="*/ 26 w 26"/>
                <a:gd name="T15" fmla="*/ 48 h 48"/>
                <a:gd name="T16" fmla="*/ 26 w 26"/>
                <a:gd name="T17" fmla="*/ 48 h 48"/>
                <a:gd name="T18" fmla="*/ 26 w 26"/>
                <a:gd name="T19" fmla="*/ 48 h 48"/>
                <a:gd name="T20" fmla="*/ 26 w 26"/>
                <a:gd name="T21" fmla="*/ 48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8"/>
                <a:gd name="T35" fmla="*/ 26 w 26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8">
                  <a:moveTo>
                    <a:pt x="26" y="48"/>
                  </a:moveTo>
                  <a:lnTo>
                    <a:pt x="13" y="48"/>
                  </a:lnTo>
                  <a:lnTo>
                    <a:pt x="13" y="13"/>
                  </a:lnTo>
                  <a:lnTo>
                    <a:pt x="6" y="19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26" y="48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7"/>
            <p:cNvSpPr>
              <a:spLocks noEditPoints="1"/>
            </p:cNvSpPr>
            <p:nvPr/>
          </p:nvSpPr>
          <p:spPr bwMode="auto">
            <a:xfrm>
              <a:off x="6517936" y="3552457"/>
              <a:ext cx="17600" cy="24026"/>
            </a:xfrm>
            <a:custGeom>
              <a:avLst/>
              <a:gdLst>
                <a:gd name="T0" fmla="*/ 0 w 22"/>
                <a:gd name="T1" fmla="*/ 15 h 30"/>
                <a:gd name="T2" fmla="*/ 2 w 22"/>
                <a:gd name="T3" fmla="*/ 5 h 30"/>
                <a:gd name="T4" fmla="*/ 11 w 22"/>
                <a:gd name="T5" fmla="*/ 0 h 30"/>
                <a:gd name="T6" fmla="*/ 16 w 22"/>
                <a:gd name="T7" fmla="*/ 1 h 30"/>
                <a:gd name="T8" fmla="*/ 20 w 22"/>
                <a:gd name="T9" fmla="*/ 5 h 30"/>
                <a:gd name="T10" fmla="*/ 22 w 22"/>
                <a:gd name="T11" fmla="*/ 15 h 30"/>
                <a:gd name="T12" fmla="*/ 20 w 22"/>
                <a:gd name="T13" fmla="*/ 25 h 30"/>
                <a:gd name="T14" fmla="*/ 11 w 22"/>
                <a:gd name="T15" fmla="*/ 30 h 30"/>
                <a:gd name="T16" fmla="*/ 6 w 22"/>
                <a:gd name="T17" fmla="*/ 29 h 30"/>
                <a:gd name="T18" fmla="*/ 2 w 22"/>
                <a:gd name="T19" fmla="*/ 25 h 30"/>
                <a:gd name="T20" fmla="*/ 0 w 22"/>
                <a:gd name="T21" fmla="*/ 15 h 30"/>
                <a:gd name="T22" fmla="*/ 0 w 22"/>
                <a:gd name="T23" fmla="*/ 15 h 30"/>
                <a:gd name="T24" fmla="*/ 11 w 22"/>
                <a:gd name="T25" fmla="*/ 5 h 30"/>
                <a:gd name="T26" fmla="*/ 8 w 22"/>
                <a:gd name="T27" fmla="*/ 15 h 30"/>
                <a:gd name="T28" fmla="*/ 10 w 22"/>
                <a:gd name="T29" fmla="*/ 25 h 30"/>
                <a:gd name="T30" fmla="*/ 11 w 22"/>
                <a:gd name="T31" fmla="*/ 26 h 30"/>
                <a:gd name="T32" fmla="*/ 14 w 22"/>
                <a:gd name="T33" fmla="*/ 15 h 30"/>
                <a:gd name="T34" fmla="*/ 12 w 22"/>
                <a:gd name="T35" fmla="*/ 5 h 30"/>
                <a:gd name="T36" fmla="*/ 11 w 22"/>
                <a:gd name="T37" fmla="*/ 5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0" y="15"/>
                  </a:move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19"/>
                    <a:pt x="21" y="23"/>
                    <a:pt x="20" y="25"/>
                  </a:cubicBezTo>
                  <a:cubicBezTo>
                    <a:pt x="18" y="29"/>
                    <a:pt x="15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11" y="5"/>
                  </a:move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8" y="24"/>
                    <a:pt x="10" y="25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3" y="26"/>
                    <a:pt x="15" y="22"/>
                    <a:pt x="14" y="15"/>
                  </a:cubicBezTo>
                  <a:cubicBezTo>
                    <a:pt x="14" y="9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6518438" y="3518921"/>
              <a:ext cx="12068" cy="23025"/>
            </a:xfrm>
            <a:custGeom>
              <a:avLst/>
              <a:gdLst>
                <a:gd name="T0" fmla="*/ 7 w 24"/>
                <a:gd name="T1" fmla="*/ 17 h 46"/>
                <a:gd name="T2" fmla="*/ 0 w 24"/>
                <a:gd name="T3" fmla="*/ 9 h 46"/>
                <a:gd name="T4" fmla="*/ 15 w 24"/>
                <a:gd name="T5" fmla="*/ 0 h 46"/>
                <a:gd name="T6" fmla="*/ 24 w 24"/>
                <a:gd name="T7" fmla="*/ 0 h 46"/>
                <a:gd name="T8" fmla="*/ 24 w 24"/>
                <a:gd name="T9" fmla="*/ 46 h 46"/>
                <a:gd name="T10" fmla="*/ 13 w 24"/>
                <a:gd name="T11" fmla="*/ 46 h 46"/>
                <a:gd name="T12" fmla="*/ 13 w 24"/>
                <a:gd name="T13" fmla="*/ 11 h 46"/>
                <a:gd name="T14" fmla="*/ 7 w 24"/>
                <a:gd name="T15" fmla="*/ 17 h 46"/>
                <a:gd name="T16" fmla="*/ 7 w 24"/>
                <a:gd name="T17" fmla="*/ 17 h 46"/>
                <a:gd name="T18" fmla="*/ 7 w 24"/>
                <a:gd name="T19" fmla="*/ 17 h 46"/>
                <a:gd name="T20" fmla="*/ 7 w 24"/>
                <a:gd name="T21" fmla="*/ 17 h 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6"/>
                <a:gd name="T35" fmla="*/ 24 w 24"/>
                <a:gd name="T36" fmla="*/ 46 h 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6">
                  <a:moveTo>
                    <a:pt x="7" y="17"/>
                  </a:moveTo>
                  <a:lnTo>
                    <a:pt x="0" y="9"/>
                  </a:lnTo>
                  <a:lnTo>
                    <a:pt x="15" y="0"/>
                  </a:lnTo>
                  <a:lnTo>
                    <a:pt x="24" y="0"/>
                  </a:lnTo>
                  <a:lnTo>
                    <a:pt x="24" y="46"/>
                  </a:lnTo>
                  <a:lnTo>
                    <a:pt x="13" y="46"/>
                  </a:lnTo>
                  <a:lnTo>
                    <a:pt x="13" y="11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6483239" y="3518921"/>
              <a:ext cx="12068" cy="23025"/>
            </a:xfrm>
            <a:custGeom>
              <a:avLst/>
              <a:gdLst>
                <a:gd name="T0" fmla="*/ 6 w 24"/>
                <a:gd name="T1" fmla="*/ 17 h 46"/>
                <a:gd name="T2" fmla="*/ 0 w 24"/>
                <a:gd name="T3" fmla="*/ 9 h 46"/>
                <a:gd name="T4" fmla="*/ 14 w 24"/>
                <a:gd name="T5" fmla="*/ 0 h 46"/>
                <a:gd name="T6" fmla="*/ 24 w 24"/>
                <a:gd name="T7" fmla="*/ 0 h 46"/>
                <a:gd name="T8" fmla="*/ 24 w 24"/>
                <a:gd name="T9" fmla="*/ 46 h 46"/>
                <a:gd name="T10" fmla="*/ 12 w 24"/>
                <a:gd name="T11" fmla="*/ 46 h 46"/>
                <a:gd name="T12" fmla="*/ 12 w 24"/>
                <a:gd name="T13" fmla="*/ 11 h 46"/>
                <a:gd name="T14" fmla="*/ 6 w 24"/>
                <a:gd name="T15" fmla="*/ 17 h 46"/>
                <a:gd name="T16" fmla="*/ 6 w 24"/>
                <a:gd name="T17" fmla="*/ 17 h 46"/>
                <a:gd name="T18" fmla="*/ 6 w 24"/>
                <a:gd name="T19" fmla="*/ 17 h 46"/>
                <a:gd name="T20" fmla="*/ 6 w 24"/>
                <a:gd name="T21" fmla="*/ 17 h 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6"/>
                <a:gd name="T35" fmla="*/ 24 w 24"/>
                <a:gd name="T36" fmla="*/ 46 h 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6">
                  <a:moveTo>
                    <a:pt x="6" y="17"/>
                  </a:moveTo>
                  <a:lnTo>
                    <a:pt x="0" y="9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24" y="46"/>
                  </a:lnTo>
                  <a:lnTo>
                    <a:pt x="12" y="46"/>
                  </a:lnTo>
                  <a:lnTo>
                    <a:pt x="12" y="11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40"/>
            <p:cNvSpPr>
              <a:spLocks noEditPoints="1"/>
            </p:cNvSpPr>
            <p:nvPr/>
          </p:nvSpPr>
          <p:spPr bwMode="auto">
            <a:xfrm>
              <a:off x="6499833" y="3517920"/>
              <a:ext cx="18103" cy="25027"/>
            </a:xfrm>
            <a:custGeom>
              <a:avLst/>
              <a:gdLst>
                <a:gd name="T0" fmla="*/ 0 w 22"/>
                <a:gd name="T1" fmla="*/ 15 h 31"/>
                <a:gd name="T2" fmla="*/ 2 w 22"/>
                <a:gd name="T3" fmla="*/ 5 h 31"/>
                <a:gd name="T4" fmla="*/ 11 w 22"/>
                <a:gd name="T5" fmla="*/ 0 h 31"/>
                <a:gd name="T6" fmla="*/ 16 w 22"/>
                <a:gd name="T7" fmla="*/ 1 h 31"/>
                <a:gd name="T8" fmla="*/ 20 w 22"/>
                <a:gd name="T9" fmla="*/ 5 h 31"/>
                <a:gd name="T10" fmla="*/ 22 w 22"/>
                <a:gd name="T11" fmla="*/ 15 h 31"/>
                <a:gd name="T12" fmla="*/ 20 w 22"/>
                <a:gd name="T13" fmla="*/ 26 h 31"/>
                <a:gd name="T14" fmla="*/ 11 w 22"/>
                <a:gd name="T15" fmla="*/ 31 h 31"/>
                <a:gd name="T16" fmla="*/ 5 w 22"/>
                <a:gd name="T17" fmla="*/ 29 h 31"/>
                <a:gd name="T18" fmla="*/ 2 w 22"/>
                <a:gd name="T19" fmla="*/ 26 h 31"/>
                <a:gd name="T20" fmla="*/ 0 w 22"/>
                <a:gd name="T21" fmla="*/ 15 h 31"/>
                <a:gd name="T22" fmla="*/ 0 w 22"/>
                <a:gd name="T23" fmla="*/ 15 h 31"/>
                <a:gd name="T24" fmla="*/ 11 w 22"/>
                <a:gd name="T25" fmla="*/ 5 h 31"/>
                <a:gd name="T26" fmla="*/ 7 w 22"/>
                <a:gd name="T27" fmla="*/ 15 h 31"/>
                <a:gd name="T28" fmla="*/ 10 w 22"/>
                <a:gd name="T29" fmla="*/ 26 h 31"/>
                <a:gd name="T30" fmla="*/ 11 w 22"/>
                <a:gd name="T31" fmla="*/ 26 h 31"/>
                <a:gd name="T32" fmla="*/ 14 w 22"/>
                <a:gd name="T33" fmla="*/ 15 h 31"/>
                <a:gd name="T34" fmla="*/ 12 w 22"/>
                <a:gd name="T35" fmla="*/ 5 h 31"/>
                <a:gd name="T36" fmla="*/ 11 w 22"/>
                <a:gd name="T37" fmla="*/ 5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0" y="15"/>
                  </a:moveTo>
                  <a:cubicBezTo>
                    <a:pt x="0" y="11"/>
                    <a:pt x="1" y="7"/>
                    <a:pt x="2" y="5"/>
                  </a:cubicBezTo>
                  <a:cubicBezTo>
                    <a:pt x="4" y="2"/>
                    <a:pt x="6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20"/>
                    <a:pt x="21" y="23"/>
                    <a:pt x="20" y="26"/>
                  </a:cubicBezTo>
                  <a:cubicBezTo>
                    <a:pt x="18" y="29"/>
                    <a:pt x="15" y="31"/>
                    <a:pt x="11" y="31"/>
                  </a:cubicBezTo>
                  <a:cubicBezTo>
                    <a:pt x="9" y="31"/>
                    <a:pt x="7" y="30"/>
                    <a:pt x="5" y="29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11" y="5"/>
                  </a:moveTo>
                  <a:cubicBezTo>
                    <a:pt x="8" y="5"/>
                    <a:pt x="7" y="8"/>
                    <a:pt x="7" y="15"/>
                  </a:cubicBezTo>
                  <a:cubicBezTo>
                    <a:pt x="7" y="21"/>
                    <a:pt x="8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3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6464634" y="3517920"/>
              <a:ext cx="17600" cy="25027"/>
            </a:xfrm>
            <a:custGeom>
              <a:avLst/>
              <a:gdLst>
                <a:gd name="T0" fmla="*/ 22 w 22"/>
                <a:gd name="T1" fmla="*/ 15 h 31"/>
                <a:gd name="T2" fmla="*/ 20 w 22"/>
                <a:gd name="T3" fmla="*/ 26 h 31"/>
                <a:gd name="T4" fmla="*/ 11 w 22"/>
                <a:gd name="T5" fmla="*/ 31 h 31"/>
                <a:gd name="T6" fmla="*/ 6 w 22"/>
                <a:gd name="T7" fmla="*/ 29 h 31"/>
                <a:gd name="T8" fmla="*/ 2 w 22"/>
                <a:gd name="T9" fmla="*/ 26 h 31"/>
                <a:gd name="T10" fmla="*/ 0 w 22"/>
                <a:gd name="T11" fmla="*/ 15 h 31"/>
                <a:gd name="T12" fmla="*/ 2 w 22"/>
                <a:gd name="T13" fmla="*/ 5 h 31"/>
                <a:gd name="T14" fmla="*/ 11 w 22"/>
                <a:gd name="T15" fmla="*/ 0 h 31"/>
                <a:gd name="T16" fmla="*/ 16 w 22"/>
                <a:gd name="T17" fmla="*/ 1 h 31"/>
                <a:gd name="T18" fmla="*/ 20 w 22"/>
                <a:gd name="T19" fmla="*/ 5 h 31"/>
                <a:gd name="T20" fmla="*/ 22 w 22"/>
                <a:gd name="T21" fmla="*/ 15 h 31"/>
                <a:gd name="T22" fmla="*/ 22 w 22"/>
                <a:gd name="T23" fmla="*/ 15 h 31"/>
                <a:gd name="T24" fmla="*/ 11 w 22"/>
                <a:gd name="T25" fmla="*/ 26 h 31"/>
                <a:gd name="T26" fmla="*/ 14 w 22"/>
                <a:gd name="T27" fmla="*/ 15 h 31"/>
                <a:gd name="T28" fmla="*/ 12 w 22"/>
                <a:gd name="T29" fmla="*/ 5 h 31"/>
                <a:gd name="T30" fmla="*/ 11 w 22"/>
                <a:gd name="T31" fmla="*/ 5 h 31"/>
                <a:gd name="T32" fmla="*/ 7 w 22"/>
                <a:gd name="T33" fmla="*/ 15 h 31"/>
                <a:gd name="T34" fmla="*/ 10 w 22"/>
                <a:gd name="T35" fmla="*/ 26 h 31"/>
                <a:gd name="T36" fmla="*/ 11 w 22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22" y="15"/>
                  </a:moveTo>
                  <a:cubicBezTo>
                    <a:pt x="22" y="20"/>
                    <a:pt x="21" y="23"/>
                    <a:pt x="20" y="26"/>
                  </a:cubicBezTo>
                  <a:cubicBezTo>
                    <a:pt x="18" y="29"/>
                    <a:pt x="15" y="31"/>
                    <a:pt x="11" y="31"/>
                  </a:cubicBezTo>
                  <a:cubicBezTo>
                    <a:pt x="9" y="31"/>
                    <a:pt x="7" y="30"/>
                    <a:pt x="6" y="29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7"/>
                    <a:pt x="2" y="5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8"/>
                    <a:pt x="22" y="11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11" y="26"/>
                  </a:move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7" y="8"/>
                    <a:pt x="7" y="15"/>
                  </a:cubicBezTo>
                  <a:cubicBezTo>
                    <a:pt x="8" y="21"/>
                    <a:pt x="8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42"/>
            <p:cNvSpPr>
              <a:spLocks noEditPoints="1"/>
            </p:cNvSpPr>
            <p:nvPr/>
          </p:nvSpPr>
          <p:spPr bwMode="auto">
            <a:xfrm>
              <a:off x="6482233" y="3548953"/>
              <a:ext cx="17600" cy="25027"/>
            </a:xfrm>
            <a:custGeom>
              <a:avLst/>
              <a:gdLst>
                <a:gd name="T0" fmla="*/ 20 w 22"/>
                <a:gd name="T1" fmla="*/ 26 h 31"/>
                <a:gd name="T2" fmla="*/ 11 w 22"/>
                <a:gd name="T3" fmla="*/ 31 h 31"/>
                <a:gd name="T4" fmla="*/ 6 w 22"/>
                <a:gd name="T5" fmla="*/ 30 h 31"/>
                <a:gd name="T6" fmla="*/ 2 w 22"/>
                <a:gd name="T7" fmla="*/ 26 h 31"/>
                <a:gd name="T8" fmla="*/ 0 w 22"/>
                <a:gd name="T9" fmla="*/ 15 h 31"/>
                <a:gd name="T10" fmla="*/ 2 w 22"/>
                <a:gd name="T11" fmla="*/ 5 h 31"/>
                <a:gd name="T12" fmla="*/ 11 w 22"/>
                <a:gd name="T13" fmla="*/ 0 h 31"/>
                <a:gd name="T14" fmla="*/ 17 w 22"/>
                <a:gd name="T15" fmla="*/ 1 h 31"/>
                <a:gd name="T16" fmla="*/ 20 w 22"/>
                <a:gd name="T17" fmla="*/ 5 h 31"/>
                <a:gd name="T18" fmla="*/ 22 w 22"/>
                <a:gd name="T19" fmla="*/ 15 h 31"/>
                <a:gd name="T20" fmla="*/ 20 w 22"/>
                <a:gd name="T21" fmla="*/ 26 h 31"/>
                <a:gd name="T22" fmla="*/ 20 w 22"/>
                <a:gd name="T23" fmla="*/ 26 h 31"/>
                <a:gd name="T24" fmla="*/ 11 w 22"/>
                <a:gd name="T25" fmla="*/ 26 h 31"/>
                <a:gd name="T26" fmla="*/ 15 w 22"/>
                <a:gd name="T27" fmla="*/ 15 h 31"/>
                <a:gd name="T28" fmla="*/ 12 w 22"/>
                <a:gd name="T29" fmla="*/ 5 h 31"/>
                <a:gd name="T30" fmla="*/ 11 w 22"/>
                <a:gd name="T31" fmla="*/ 5 h 31"/>
                <a:gd name="T32" fmla="*/ 8 w 22"/>
                <a:gd name="T33" fmla="*/ 15 h 31"/>
                <a:gd name="T34" fmla="*/ 10 w 22"/>
                <a:gd name="T35" fmla="*/ 26 h 31"/>
                <a:gd name="T36" fmla="*/ 11 w 22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20" y="26"/>
                  </a:moveTo>
                  <a:cubicBezTo>
                    <a:pt x="18" y="29"/>
                    <a:pt x="15" y="31"/>
                    <a:pt x="11" y="31"/>
                  </a:cubicBezTo>
                  <a:cubicBezTo>
                    <a:pt x="9" y="31"/>
                    <a:pt x="7" y="30"/>
                    <a:pt x="6" y="30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3" y="0"/>
                    <a:pt x="15" y="0"/>
                    <a:pt x="17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8"/>
                    <a:pt x="22" y="11"/>
                    <a:pt x="22" y="15"/>
                  </a:cubicBezTo>
                  <a:cubicBezTo>
                    <a:pt x="22" y="20"/>
                    <a:pt x="21" y="23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lose/>
                  <a:moveTo>
                    <a:pt x="11" y="26"/>
                  </a:moveTo>
                  <a:cubicBezTo>
                    <a:pt x="13" y="26"/>
                    <a:pt x="15" y="22"/>
                    <a:pt x="15" y="15"/>
                  </a:cubicBezTo>
                  <a:cubicBezTo>
                    <a:pt x="15" y="10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8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43"/>
            <p:cNvSpPr>
              <a:spLocks noEditPoints="1"/>
            </p:cNvSpPr>
            <p:nvPr/>
          </p:nvSpPr>
          <p:spPr bwMode="auto">
            <a:xfrm>
              <a:off x="6464634" y="3548953"/>
              <a:ext cx="17600" cy="25027"/>
            </a:xfrm>
            <a:custGeom>
              <a:avLst/>
              <a:gdLst>
                <a:gd name="T0" fmla="*/ 22 w 22"/>
                <a:gd name="T1" fmla="*/ 15 h 31"/>
                <a:gd name="T2" fmla="*/ 20 w 22"/>
                <a:gd name="T3" fmla="*/ 26 h 31"/>
                <a:gd name="T4" fmla="*/ 11 w 22"/>
                <a:gd name="T5" fmla="*/ 31 h 31"/>
                <a:gd name="T6" fmla="*/ 6 w 22"/>
                <a:gd name="T7" fmla="*/ 30 h 31"/>
                <a:gd name="T8" fmla="*/ 2 w 22"/>
                <a:gd name="T9" fmla="*/ 26 h 31"/>
                <a:gd name="T10" fmla="*/ 0 w 22"/>
                <a:gd name="T11" fmla="*/ 15 h 31"/>
                <a:gd name="T12" fmla="*/ 2 w 22"/>
                <a:gd name="T13" fmla="*/ 5 h 31"/>
                <a:gd name="T14" fmla="*/ 11 w 22"/>
                <a:gd name="T15" fmla="*/ 0 h 31"/>
                <a:gd name="T16" fmla="*/ 17 w 22"/>
                <a:gd name="T17" fmla="*/ 1 h 31"/>
                <a:gd name="T18" fmla="*/ 20 w 22"/>
                <a:gd name="T19" fmla="*/ 5 h 31"/>
                <a:gd name="T20" fmla="*/ 22 w 22"/>
                <a:gd name="T21" fmla="*/ 15 h 31"/>
                <a:gd name="T22" fmla="*/ 22 w 22"/>
                <a:gd name="T23" fmla="*/ 15 h 31"/>
                <a:gd name="T24" fmla="*/ 11 w 22"/>
                <a:gd name="T25" fmla="*/ 26 h 31"/>
                <a:gd name="T26" fmla="*/ 15 w 22"/>
                <a:gd name="T27" fmla="*/ 15 h 31"/>
                <a:gd name="T28" fmla="*/ 12 w 22"/>
                <a:gd name="T29" fmla="*/ 5 h 31"/>
                <a:gd name="T30" fmla="*/ 11 w 22"/>
                <a:gd name="T31" fmla="*/ 5 h 31"/>
                <a:gd name="T32" fmla="*/ 8 w 22"/>
                <a:gd name="T33" fmla="*/ 15 h 31"/>
                <a:gd name="T34" fmla="*/ 10 w 22"/>
                <a:gd name="T35" fmla="*/ 26 h 31"/>
                <a:gd name="T36" fmla="*/ 11 w 22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22" y="15"/>
                  </a:moveTo>
                  <a:cubicBezTo>
                    <a:pt x="22" y="20"/>
                    <a:pt x="21" y="23"/>
                    <a:pt x="20" y="26"/>
                  </a:cubicBezTo>
                  <a:cubicBezTo>
                    <a:pt x="18" y="29"/>
                    <a:pt x="16" y="31"/>
                    <a:pt x="11" y="31"/>
                  </a:cubicBezTo>
                  <a:cubicBezTo>
                    <a:pt x="9" y="31"/>
                    <a:pt x="7" y="30"/>
                    <a:pt x="6" y="30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3" y="0"/>
                    <a:pt x="15" y="0"/>
                    <a:pt x="17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8"/>
                    <a:pt x="22" y="11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11" y="26"/>
                  </a:moveTo>
                  <a:cubicBezTo>
                    <a:pt x="14" y="26"/>
                    <a:pt x="15" y="22"/>
                    <a:pt x="15" y="15"/>
                  </a:cubicBezTo>
                  <a:cubicBezTo>
                    <a:pt x="15" y="10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9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6518438" y="3580988"/>
              <a:ext cx="13074" cy="23525"/>
            </a:xfrm>
            <a:custGeom>
              <a:avLst/>
              <a:gdLst>
                <a:gd name="T0" fmla="*/ 16 w 26"/>
                <a:gd name="T1" fmla="*/ 0 h 47"/>
                <a:gd name="T2" fmla="*/ 26 w 26"/>
                <a:gd name="T3" fmla="*/ 0 h 47"/>
                <a:gd name="T4" fmla="*/ 26 w 26"/>
                <a:gd name="T5" fmla="*/ 47 h 47"/>
                <a:gd name="T6" fmla="*/ 13 w 26"/>
                <a:gd name="T7" fmla="*/ 47 h 47"/>
                <a:gd name="T8" fmla="*/ 13 w 26"/>
                <a:gd name="T9" fmla="*/ 13 h 47"/>
                <a:gd name="T10" fmla="*/ 7 w 26"/>
                <a:gd name="T11" fmla="*/ 18 h 47"/>
                <a:gd name="T12" fmla="*/ 0 w 26"/>
                <a:gd name="T13" fmla="*/ 10 h 47"/>
                <a:gd name="T14" fmla="*/ 16 w 26"/>
                <a:gd name="T15" fmla="*/ 0 h 47"/>
                <a:gd name="T16" fmla="*/ 16 w 26"/>
                <a:gd name="T17" fmla="*/ 0 h 47"/>
                <a:gd name="T18" fmla="*/ 16 w 26"/>
                <a:gd name="T19" fmla="*/ 0 h 47"/>
                <a:gd name="T20" fmla="*/ 16 w 26"/>
                <a:gd name="T21" fmla="*/ 0 h 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7"/>
                <a:gd name="T35" fmla="*/ 26 w 26"/>
                <a:gd name="T36" fmla="*/ 47 h 4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7">
                  <a:moveTo>
                    <a:pt x="16" y="0"/>
                  </a:moveTo>
                  <a:lnTo>
                    <a:pt x="26" y="0"/>
                  </a:lnTo>
                  <a:lnTo>
                    <a:pt x="26" y="47"/>
                  </a:lnTo>
                  <a:lnTo>
                    <a:pt x="13" y="47"/>
                  </a:lnTo>
                  <a:lnTo>
                    <a:pt x="13" y="13"/>
                  </a:lnTo>
                  <a:lnTo>
                    <a:pt x="7" y="18"/>
                  </a:lnTo>
                  <a:lnTo>
                    <a:pt x="0" y="1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5"/>
            <p:cNvSpPr/>
            <p:nvPr/>
          </p:nvSpPr>
          <p:spPr bwMode="auto">
            <a:xfrm>
              <a:off x="6500839" y="3580988"/>
              <a:ext cx="13074" cy="23525"/>
            </a:xfrm>
            <a:custGeom>
              <a:avLst/>
              <a:gdLst>
                <a:gd name="T0" fmla="*/ 16 w 26"/>
                <a:gd name="T1" fmla="*/ 0 h 47"/>
                <a:gd name="T2" fmla="*/ 26 w 26"/>
                <a:gd name="T3" fmla="*/ 0 h 47"/>
                <a:gd name="T4" fmla="*/ 26 w 26"/>
                <a:gd name="T5" fmla="*/ 47 h 47"/>
                <a:gd name="T6" fmla="*/ 13 w 26"/>
                <a:gd name="T7" fmla="*/ 47 h 47"/>
                <a:gd name="T8" fmla="*/ 13 w 26"/>
                <a:gd name="T9" fmla="*/ 13 h 47"/>
                <a:gd name="T10" fmla="*/ 6 w 26"/>
                <a:gd name="T11" fmla="*/ 18 h 47"/>
                <a:gd name="T12" fmla="*/ 0 w 26"/>
                <a:gd name="T13" fmla="*/ 10 h 47"/>
                <a:gd name="T14" fmla="*/ 16 w 26"/>
                <a:gd name="T15" fmla="*/ 0 h 47"/>
                <a:gd name="T16" fmla="*/ 16 w 26"/>
                <a:gd name="T17" fmla="*/ 0 h 47"/>
                <a:gd name="T18" fmla="*/ 16 w 26"/>
                <a:gd name="T19" fmla="*/ 0 h 47"/>
                <a:gd name="T20" fmla="*/ 16 w 26"/>
                <a:gd name="T21" fmla="*/ 0 h 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7"/>
                <a:gd name="T35" fmla="*/ 26 w 26"/>
                <a:gd name="T36" fmla="*/ 47 h 4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7">
                  <a:moveTo>
                    <a:pt x="16" y="0"/>
                  </a:moveTo>
                  <a:lnTo>
                    <a:pt x="26" y="0"/>
                  </a:lnTo>
                  <a:lnTo>
                    <a:pt x="26" y="47"/>
                  </a:lnTo>
                  <a:lnTo>
                    <a:pt x="13" y="47"/>
                  </a:lnTo>
                  <a:lnTo>
                    <a:pt x="13" y="13"/>
                  </a:lnTo>
                  <a:lnTo>
                    <a:pt x="6" y="18"/>
                  </a:lnTo>
                  <a:lnTo>
                    <a:pt x="0" y="1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6466142" y="3580988"/>
              <a:ext cx="12068" cy="23525"/>
            </a:xfrm>
            <a:custGeom>
              <a:avLst/>
              <a:gdLst>
                <a:gd name="T0" fmla="*/ 14 w 24"/>
                <a:gd name="T1" fmla="*/ 0 h 47"/>
                <a:gd name="T2" fmla="*/ 24 w 24"/>
                <a:gd name="T3" fmla="*/ 0 h 47"/>
                <a:gd name="T4" fmla="*/ 24 w 24"/>
                <a:gd name="T5" fmla="*/ 47 h 47"/>
                <a:gd name="T6" fmla="*/ 13 w 24"/>
                <a:gd name="T7" fmla="*/ 47 h 47"/>
                <a:gd name="T8" fmla="*/ 11 w 24"/>
                <a:gd name="T9" fmla="*/ 13 h 47"/>
                <a:gd name="T10" fmla="*/ 5 w 24"/>
                <a:gd name="T11" fmla="*/ 18 h 47"/>
                <a:gd name="T12" fmla="*/ 0 w 24"/>
                <a:gd name="T13" fmla="*/ 10 h 47"/>
                <a:gd name="T14" fmla="*/ 14 w 24"/>
                <a:gd name="T15" fmla="*/ 0 h 47"/>
                <a:gd name="T16" fmla="*/ 14 w 24"/>
                <a:gd name="T17" fmla="*/ 0 h 47"/>
                <a:gd name="T18" fmla="*/ 14 w 24"/>
                <a:gd name="T19" fmla="*/ 0 h 47"/>
                <a:gd name="T20" fmla="*/ 14 w 24"/>
                <a:gd name="T21" fmla="*/ 0 h 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7"/>
                <a:gd name="T35" fmla="*/ 24 w 24"/>
                <a:gd name="T36" fmla="*/ 47 h 4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7">
                  <a:moveTo>
                    <a:pt x="14" y="0"/>
                  </a:moveTo>
                  <a:lnTo>
                    <a:pt x="24" y="0"/>
                  </a:lnTo>
                  <a:lnTo>
                    <a:pt x="24" y="47"/>
                  </a:lnTo>
                  <a:lnTo>
                    <a:pt x="13" y="47"/>
                  </a:lnTo>
                  <a:lnTo>
                    <a:pt x="11" y="13"/>
                  </a:lnTo>
                  <a:lnTo>
                    <a:pt x="5" y="18"/>
                  </a:lnTo>
                  <a:lnTo>
                    <a:pt x="0" y="1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7"/>
            <p:cNvSpPr>
              <a:spLocks noEditPoints="1"/>
            </p:cNvSpPr>
            <p:nvPr/>
          </p:nvSpPr>
          <p:spPr bwMode="auto">
            <a:xfrm>
              <a:off x="6483239" y="3580487"/>
              <a:ext cx="16594" cy="24526"/>
            </a:xfrm>
            <a:custGeom>
              <a:avLst/>
              <a:gdLst>
                <a:gd name="T0" fmla="*/ 21 w 21"/>
                <a:gd name="T1" fmla="*/ 16 h 31"/>
                <a:gd name="T2" fmla="*/ 19 w 21"/>
                <a:gd name="T3" fmla="*/ 26 h 31"/>
                <a:gd name="T4" fmla="*/ 10 w 21"/>
                <a:gd name="T5" fmla="*/ 31 h 31"/>
                <a:gd name="T6" fmla="*/ 5 w 21"/>
                <a:gd name="T7" fmla="*/ 30 h 31"/>
                <a:gd name="T8" fmla="*/ 1 w 21"/>
                <a:gd name="T9" fmla="*/ 26 h 31"/>
                <a:gd name="T10" fmla="*/ 0 w 21"/>
                <a:gd name="T11" fmla="*/ 16 h 31"/>
                <a:gd name="T12" fmla="*/ 1 w 21"/>
                <a:gd name="T13" fmla="*/ 5 h 31"/>
                <a:gd name="T14" fmla="*/ 10 w 21"/>
                <a:gd name="T15" fmla="*/ 0 h 31"/>
                <a:gd name="T16" fmla="*/ 16 w 21"/>
                <a:gd name="T17" fmla="*/ 1 h 31"/>
                <a:gd name="T18" fmla="*/ 19 w 21"/>
                <a:gd name="T19" fmla="*/ 5 h 31"/>
                <a:gd name="T20" fmla="*/ 21 w 21"/>
                <a:gd name="T21" fmla="*/ 16 h 31"/>
                <a:gd name="T22" fmla="*/ 21 w 21"/>
                <a:gd name="T23" fmla="*/ 16 h 31"/>
                <a:gd name="T24" fmla="*/ 10 w 21"/>
                <a:gd name="T25" fmla="*/ 26 h 31"/>
                <a:gd name="T26" fmla="*/ 14 w 21"/>
                <a:gd name="T27" fmla="*/ 16 h 31"/>
                <a:gd name="T28" fmla="*/ 11 w 21"/>
                <a:gd name="T29" fmla="*/ 5 h 31"/>
                <a:gd name="T30" fmla="*/ 10 w 21"/>
                <a:gd name="T31" fmla="*/ 5 h 31"/>
                <a:gd name="T32" fmla="*/ 7 w 21"/>
                <a:gd name="T33" fmla="*/ 16 h 31"/>
                <a:gd name="T34" fmla="*/ 9 w 21"/>
                <a:gd name="T35" fmla="*/ 26 h 31"/>
                <a:gd name="T36" fmla="*/ 10 w 21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1"/>
                <a:gd name="T58" fmla="*/ 0 h 31"/>
                <a:gd name="T59" fmla="*/ 21 w 21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1" h="31">
                  <a:moveTo>
                    <a:pt x="21" y="16"/>
                  </a:moveTo>
                  <a:cubicBezTo>
                    <a:pt x="21" y="20"/>
                    <a:pt x="21" y="23"/>
                    <a:pt x="19" y="26"/>
                  </a:cubicBezTo>
                  <a:cubicBezTo>
                    <a:pt x="18" y="29"/>
                    <a:pt x="15" y="31"/>
                    <a:pt x="10" y="31"/>
                  </a:cubicBezTo>
                  <a:cubicBezTo>
                    <a:pt x="8" y="31"/>
                    <a:pt x="6" y="30"/>
                    <a:pt x="5" y="30"/>
                  </a:cubicBezTo>
                  <a:cubicBezTo>
                    <a:pt x="3" y="29"/>
                    <a:pt x="2" y="27"/>
                    <a:pt x="1" y="26"/>
                  </a:cubicBezTo>
                  <a:cubicBezTo>
                    <a:pt x="0" y="23"/>
                    <a:pt x="0" y="20"/>
                    <a:pt x="0" y="16"/>
                  </a:cubicBezTo>
                  <a:cubicBezTo>
                    <a:pt x="0" y="11"/>
                    <a:pt x="0" y="8"/>
                    <a:pt x="1" y="5"/>
                  </a:cubicBezTo>
                  <a:cubicBezTo>
                    <a:pt x="3" y="2"/>
                    <a:pt x="6" y="0"/>
                    <a:pt x="10" y="0"/>
                  </a:cubicBezTo>
                  <a:cubicBezTo>
                    <a:pt x="12" y="0"/>
                    <a:pt x="14" y="1"/>
                    <a:pt x="16" y="1"/>
                  </a:cubicBezTo>
                  <a:cubicBezTo>
                    <a:pt x="17" y="2"/>
                    <a:pt x="18" y="4"/>
                    <a:pt x="19" y="5"/>
                  </a:cubicBezTo>
                  <a:cubicBezTo>
                    <a:pt x="20" y="8"/>
                    <a:pt x="21" y="11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lose/>
                  <a:moveTo>
                    <a:pt x="10" y="26"/>
                  </a:moveTo>
                  <a:cubicBezTo>
                    <a:pt x="13" y="26"/>
                    <a:pt x="14" y="23"/>
                    <a:pt x="14" y="16"/>
                  </a:cubicBezTo>
                  <a:cubicBezTo>
                    <a:pt x="14" y="10"/>
                    <a:pt x="13" y="6"/>
                    <a:pt x="11" y="5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8" y="5"/>
                    <a:pt x="7" y="8"/>
                    <a:pt x="7" y="16"/>
                  </a:cubicBezTo>
                  <a:cubicBezTo>
                    <a:pt x="7" y="21"/>
                    <a:pt x="8" y="25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8"/>
            <p:cNvSpPr/>
            <p:nvPr/>
          </p:nvSpPr>
          <p:spPr bwMode="auto">
            <a:xfrm>
              <a:off x="6500839" y="3549954"/>
              <a:ext cx="13074" cy="23025"/>
            </a:xfrm>
            <a:custGeom>
              <a:avLst/>
              <a:gdLst>
                <a:gd name="T0" fmla="*/ 26 w 26"/>
                <a:gd name="T1" fmla="*/ 46 h 46"/>
                <a:gd name="T2" fmla="*/ 13 w 26"/>
                <a:gd name="T3" fmla="*/ 46 h 46"/>
                <a:gd name="T4" fmla="*/ 13 w 26"/>
                <a:gd name="T5" fmla="*/ 11 h 46"/>
                <a:gd name="T6" fmla="*/ 6 w 26"/>
                <a:gd name="T7" fmla="*/ 18 h 46"/>
                <a:gd name="T8" fmla="*/ 0 w 26"/>
                <a:gd name="T9" fmla="*/ 10 h 46"/>
                <a:gd name="T10" fmla="*/ 14 w 26"/>
                <a:gd name="T11" fmla="*/ 0 h 46"/>
                <a:gd name="T12" fmla="*/ 24 w 26"/>
                <a:gd name="T13" fmla="*/ 0 h 46"/>
                <a:gd name="T14" fmla="*/ 26 w 26"/>
                <a:gd name="T15" fmla="*/ 46 h 46"/>
                <a:gd name="T16" fmla="*/ 26 w 26"/>
                <a:gd name="T17" fmla="*/ 46 h 46"/>
                <a:gd name="T18" fmla="*/ 26 w 26"/>
                <a:gd name="T19" fmla="*/ 46 h 46"/>
                <a:gd name="T20" fmla="*/ 26 w 26"/>
                <a:gd name="T21" fmla="*/ 46 h 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6"/>
                <a:gd name="T35" fmla="*/ 26 w 26"/>
                <a:gd name="T36" fmla="*/ 46 h 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6">
                  <a:moveTo>
                    <a:pt x="26" y="46"/>
                  </a:moveTo>
                  <a:lnTo>
                    <a:pt x="13" y="46"/>
                  </a:lnTo>
                  <a:lnTo>
                    <a:pt x="13" y="11"/>
                  </a:lnTo>
                  <a:lnTo>
                    <a:pt x="6" y="18"/>
                  </a:lnTo>
                  <a:lnTo>
                    <a:pt x="0" y="10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26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49"/>
            <p:cNvSpPr>
              <a:spLocks noEditPoints="1"/>
            </p:cNvSpPr>
            <p:nvPr/>
          </p:nvSpPr>
          <p:spPr bwMode="auto">
            <a:xfrm>
              <a:off x="6517936" y="3548953"/>
              <a:ext cx="17600" cy="25027"/>
            </a:xfrm>
            <a:custGeom>
              <a:avLst/>
              <a:gdLst>
                <a:gd name="T0" fmla="*/ 0 w 22"/>
                <a:gd name="T1" fmla="*/ 15 h 31"/>
                <a:gd name="T2" fmla="*/ 2 w 22"/>
                <a:gd name="T3" fmla="*/ 5 h 31"/>
                <a:gd name="T4" fmla="*/ 11 w 22"/>
                <a:gd name="T5" fmla="*/ 0 h 31"/>
                <a:gd name="T6" fmla="*/ 16 w 22"/>
                <a:gd name="T7" fmla="*/ 1 h 31"/>
                <a:gd name="T8" fmla="*/ 20 w 22"/>
                <a:gd name="T9" fmla="*/ 5 h 31"/>
                <a:gd name="T10" fmla="*/ 22 w 22"/>
                <a:gd name="T11" fmla="*/ 15 h 31"/>
                <a:gd name="T12" fmla="*/ 20 w 22"/>
                <a:gd name="T13" fmla="*/ 26 h 31"/>
                <a:gd name="T14" fmla="*/ 11 w 22"/>
                <a:gd name="T15" fmla="*/ 31 h 31"/>
                <a:gd name="T16" fmla="*/ 6 w 22"/>
                <a:gd name="T17" fmla="*/ 30 h 31"/>
                <a:gd name="T18" fmla="*/ 2 w 22"/>
                <a:gd name="T19" fmla="*/ 26 h 31"/>
                <a:gd name="T20" fmla="*/ 0 w 22"/>
                <a:gd name="T21" fmla="*/ 15 h 31"/>
                <a:gd name="T22" fmla="*/ 0 w 22"/>
                <a:gd name="T23" fmla="*/ 15 h 31"/>
                <a:gd name="T24" fmla="*/ 11 w 22"/>
                <a:gd name="T25" fmla="*/ 5 h 31"/>
                <a:gd name="T26" fmla="*/ 8 w 22"/>
                <a:gd name="T27" fmla="*/ 15 h 31"/>
                <a:gd name="T28" fmla="*/ 10 w 22"/>
                <a:gd name="T29" fmla="*/ 26 h 31"/>
                <a:gd name="T30" fmla="*/ 11 w 22"/>
                <a:gd name="T31" fmla="*/ 26 h 31"/>
                <a:gd name="T32" fmla="*/ 14 w 22"/>
                <a:gd name="T33" fmla="*/ 15 h 31"/>
                <a:gd name="T34" fmla="*/ 12 w 22"/>
                <a:gd name="T35" fmla="*/ 5 h 31"/>
                <a:gd name="T36" fmla="*/ 11 w 22"/>
                <a:gd name="T37" fmla="*/ 5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0" y="15"/>
                  </a:move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8"/>
                    <a:pt x="22" y="11"/>
                    <a:pt x="22" y="15"/>
                  </a:cubicBezTo>
                  <a:cubicBezTo>
                    <a:pt x="22" y="20"/>
                    <a:pt x="21" y="23"/>
                    <a:pt x="20" y="26"/>
                  </a:cubicBezTo>
                  <a:cubicBezTo>
                    <a:pt x="18" y="29"/>
                    <a:pt x="15" y="31"/>
                    <a:pt x="11" y="31"/>
                  </a:cubicBezTo>
                  <a:cubicBezTo>
                    <a:pt x="9" y="31"/>
                    <a:pt x="7" y="30"/>
                    <a:pt x="6" y="30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11" y="5"/>
                  </a:move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8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3" y="26"/>
                    <a:pt x="15" y="22"/>
                    <a:pt x="14" y="15"/>
                  </a:cubicBezTo>
                  <a:cubicBezTo>
                    <a:pt x="14" y="10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50"/>
            <p:cNvSpPr/>
            <p:nvPr/>
          </p:nvSpPr>
          <p:spPr bwMode="auto">
            <a:xfrm>
              <a:off x="6444520" y="3625035"/>
              <a:ext cx="109621" cy="5005"/>
            </a:xfrm>
            <a:custGeom>
              <a:avLst/>
              <a:gdLst>
                <a:gd name="T0" fmla="*/ 218 w 218"/>
                <a:gd name="T1" fmla="*/ 0 h 10"/>
                <a:gd name="T2" fmla="*/ 218 w 218"/>
                <a:gd name="T3" fmla="*/ 10 h 10"/>
                <a:gd name="T4" fmla="*/ 0 w 218"/>
                <a:gd name="T5" fmla="*/ 10 h 10"/>
                <a:gd name="T6" fmla="*/ 0 w 218"/>
                <a:gd name="T7" fmla="*/ 0 h 10"/>
                <a:gd name="T8" fmla="*/ 218 w 218"/>
                <a:gd name="T9" fmla="*/ 0 h 10"/>
                <a:gd name="T10" fmla="*/ 218 w 218"/>
                <a:gd name="T11" fmla="*/ 0 h 10"/>
                <a:gd name="T12" fmla="*/ 218 w 218"/>
                <a:gd name="T13" fmla="*/ 0 h 10"/>
                <a:gd name="T14" fmla="*/ 218 w 218"/>
                <a:gd name="T15" fmla="*/ 0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8"/>
                <a:gd name="T25" fmla="*/ 0 h 10"/>
                <a:gd name="T26" fmla="*/ 218 w 218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8" h="10">
                  <a:moveTo>
                    <a:pt x="218" y="0"/>
                  </a:moveTo>
                  <a:lnTo>
                    <a:pt x="21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910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Rectangle 51"/>
            <p:cNvSpPr>
              <a:spLocks noChangeArrowheads="1"/>
            </p:cNvSpPr>
            <p:nvPr/>
          </p:nvSpPr>
          <p:spPr bwMode="auto">
            <a:xfrm>
              <a:off x="6415355" y="3672586"/>
              <a:ext cx="7543" cy="320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52"/>
            <p:cNvSpPr>
              <a:spLocks noEditPoints="1"/>
            </p:cNvSpPr>
            <p:nvPr/>
          </p:nvSpPr>
          <p:spPr bwMode="auto">
            <a:xfrm>
              <a:off x="6428931" y="3672586"/>
              <a:ext cx="27657" cy="32034"/>
            </a:xfrm>
            <a:custGeom>
              <a:avLst/>
              <a:gdLst>
                <a:gd name="T0" fmla="*/ 0 w 34"/>
                <a:gd name="T1" fmla="*/ 40 h 40"/>
                <a:gd name="T2" fmla="*/ 0 w 34"/>
                <a:gd name="T3" fmla="*/ 0 h 40"/>
                <a:gd name="T4" fmla="*/ 18 w 34"/>
                <a:gd name="T5" fmla="*/ 0 h 40"/>
                <a:gd name="T6" fmla="*/ 31 w 34"/>
                <a:gd name="T7" fmla="*/ 7 h 40"/>
                <a:gd name="T8" fmla="*/ 34 w 34"/>
                <a:gd name="T9" fmla="*/ 19 h 40"/>
                <a:gd name="T10" fmla="*/ 31 w 34"/>
                <a:gd name="T11" fmla="*/ 33 h 40"/>
                <a:gd name="T12" fmla="*/ 17 w 34"/>
                <a:gd name="T13" fmla="*/ 40 h 40"/>
                <a:gd name="T14" fmla="*/ 0 w 34"/>
                <a:gd name="T15" fmla="*/ 40 h 40"/>
                <a:gd name="T16" fmla="*/ 8 w 34"/>
                <a:gd name="T17" fmla="*/ 7 h 40"/>
                <a:gd name="T18" fmla="*/ 8 w 34"/>
                <a:gd name="T19" fmla="*/ 33 h 40"/>
                <a:gd name="T20" fmla="*/ 16 w 34"/>
                <a:gd name="T21" fmla="*/ 33 h 40"/>
                <a:gd name="T22" fmla="*/ 24 w 34"/>
                <a:gd name="T23" fmla="*/ 29 h 40"/>
                <a:gd name="T24" fmla="*/ 26 w 34"/>
                <a:gd name="T25" fmla="*/ 20 h 40"/>
                <a:gd name="T26" fmla="*/ 16 w 34"/>
                <a:gd name="T27" fmla="*/ 7 h 40"/>
                <a:gd name="T28" fmla="*/ 8 w 34"/>
                <a:gd name="T29" fmla="*/ 7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40"/>
                <a:gd name="T47" fmla="*/ 34 w 34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2"/>
                    <a:pt x="31" y="7"/>
                  </a:cubicBezTo>
                  <a:cubicBezTo>
                    <a:pt x="33" y="10"/>
                    <a:pt x="34" y="14"/>
                    <a:pt x="34" y="19"/>
                  </a:cubicBezTo>
                  <a:cubicBezTo>
                    <a:pt x="34" y="25"/>
                    <a:pt x="33" y="29"/>
                    <a:pt x="31" y="33"/>
                  </a:cubicBezTo>
                  <a:cubicBezTo>
                    <a:pt x="28" y="38"/>
                    <a:pt x="23" y="40"/>
                    <a:pt x="17" y="40"/>
                  </a:cubicBezTo>
                  <a:lnTo>
                    <a:pt x="0" y="40"/>
                  </a:lnTo>
                  <a:close/>
                  <a:moveTo>
                    <a:pt x="8" y="7"/>
                  </a:moveTo>
                  <a:cubicBezTo>
                    <a:pt x="8" y="33"/>
                    <a:pt x="8" y="33"/>
                    <a:pt x="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0" y="33"/>
                    <a:pt x="22" y="32"/>
                    <a:pt x="24" y="29"/>
                  </a:cubicBezTo>
                  <a:cubicBezTo>
                    <a:pt x="25" y="26"/>
                    <a:pt x="26" y="23"/>
                    <a:pt x="26" y="20"/>
                  </a:cubicBezTo>
                  <a:cubicBezTo>
                    <a:pt x="26" y="11"/>
                    <a:pt x="22" y="7"/>
                    <a:pt x="16" y="7"/>
                  </a:cubicBezTo>
                  <a:lnTo>
                    <a:pt x="8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6459605" y="3671585"/>
              <a:ext cx="26651" cy="34037"/>
            </a:xfrm>
            <a:custGeom>
              <a:avLst/>
              <a:gdLst>
                <a:gd name="T0" fmla="*/ 0 w 33"/>
                <a:gd name="T1" fmla="*/ 29 h 42"/>
                <a:gd name="T2" fmla="*/ 8 w 33"/>
                <a:gd name="T3" fmla="*/ 29 h 42"/>
                <a:gd name="T4" fmla="*/ 17 w 33"/>
                <a:gd name="T5" fmla="*/ 35 h 42"/>
                <a:gd name="T6" fmla="*/ 25 w 33"/>
                <a:gd name="T7" fmla="*/ 30 h 42"/>
                <a:gd name="T8" fmla="*/ 23 w 33"/>
                <a:gd name="T9" fmla="*/ 27 h 42"/>
                <a:gd name="T10" fmla="*/ 18 w 33"/>
                <a:gd name="T11" fmla="*/ 25 h 42"/>
                <a:gd name="T12" fmla="*/ 13 w 33"/>
                <a:gd name="T13" fmla="*/ 24 h 42"/>
                <a:gd name="T14" fmla="*/ 5 w 33"/>
                <a:gd name="T15" fmla="*/ 21 h 42"/>
                <a:gd name="T16" fmla="*/ 1 w 33"/>
                <a:gd name="T17" fmla="*/ 12 h 42"/>
                <a:gd name="T18" fmla="*/ 3 w 33"/>
                <a:gd name="T19" fmla="*/ 5 h 42"/>
                <a:gd name="T20" fmla="*/ 16 w 33"/>
                <a:gd name="T21" fmla="*/ 0 h 42"/>
                <a:gd name="T22" fmla="*/ 28 w 33"/>
                <a:gd name="T23" fmla="*/ 5 h 42"/>
                <a:gd name="T24" fmla="*/ 32 w 33"/>
                <a:gd name="T25" fmla="*/ 13 h 42"/>
                <a:gd name="T26" fmla="*/ 24 w 33"/>
                <a:gd name="T27" fmla="*/ 13 h 42"/>
                <a:gd name="T28" fmla="*/ 15 w 33"/>
                <a:gd name="T29" fmla="*/ 7 h 42"/>
                <a:gd name="T30" fmla="*/ 11 w 33"/>
                <a:gd name="T31" fmla="*/ 8 h 42"/>
                <a:gd name="T32" fmla="*/ 8 w 33"/>
                <a:gd name="T33" fmla="*/ 12 h 42"/>
                <a:gd name="T34" fmla="*/ 13 w 33"/>
                <a:gd name="T35" fmla="*/ 16 h 42"/>
                <a:gd name="T36" fmla="*/ 22 w 33"/>
                <a:gd name="T37" fmla="*/ 18 h 42"/>
                <a:gd name="T38" fmla="*/ 30 w 33"/>
                <a:gd name="T39" fmla="*/ 22 h 42"/>
                <a:gd name="T40" fmla="*/ 33 w 33"/>
                <a:gd name="T41" fmla="*/ 29 h 42"/>
                <a:gd name="T42" fmla="*/ 26 w 33"/>
                <a:gd name="T43" fmla="*/ 40 h 42"/>
                <a:gd name="T44" fmla="*/ 17 w 33"/>
                <a:gd name="T45" fmla="*/ 42 h 42"/>
                <a:gd name="T46" fmla="*/ 5 w 33"/>
                <a:gd name="T47" fmla="*/ 39 h 42"/>
                <a:gd name="T48" fmla="*/ 0 w 33"/>
                <a:gd name="T49" fmla="*/ 29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3"/>
                <a:gd name="T76" fmla="*/ 0 h 42"/>
                <a:gd name="T77" fmla="*/ 33 w 33"/>
                <a:gd name="T78" fmla="*/ 42 h 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3" h="42">
                  <a:moveTo>
                    <a:pt x="0" y="29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8" y="33"/>
                    <a:pt x="11" y="35"/>
                    <a:pt x="17" y="35"/>
                  </a:cubicBezTo>
                  <a:cubicBezTo>
                    <a:pt x="22" y="35"/>
                    <a:pt x="25" y="34"/>
                    <a:pt x="25" y="30"/>
                  </a:cubicBezTo>
                  <a:cubicBezTo>
                    <a:pt x="25" y="29"/>
                    <a:pt x="24" y="28"/>
                    <a:pt x="23" y="27"/>
                  </a:cubicBezTo>
                  <a:cubicBezTo>
                    <a:pt x="22" y="26"/>
                    <a:pt x="20" y="26"/>
                    <a:pt x="18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9" y="23"/>
                    <a:pt x="6" y="22"/>
                    <a:pt x="5" y="21"/>
                  </a:cubicBezTo>
                  <a:cubicBezTo>
                    <a:pt x="2" y="19"/>
                    <a:pt x="1" y="16"/>
                    <a:pt x="1" y="12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6" y="2"/>
                    <a:pt x="10" y="0"/>
                    <a:pt x="16" y="0"/>
                  </a:cubicBezTo>
                  <a:cubicBezTo>
                    <a:pt x="22" y="0"/>
                    <a:pt x="26" y="2"/>
                    <a:pt x="28" y="5"/>
                  </a:cubicBezTo>
                  <a:cubicBezTo>
                    <a:pt x="31" y="7"/>
                    <a:pt x="32" y="10"/>
                    <a:pt x="32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9"/>
                    <a:pt x="20" y="7"/>
                    <a:pt x="15" y="7"/>
                  </a:cubicBezTo>
                  <a:cubicBezTo>
                    <a:pt x="14" y="7"/>
                    <a:pt x="12" y="7"/>
                    <a:pt x="11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4"/>
                    <a:pt x="10" y="15"/>
                    <a:pt x="13" y="16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6" y="19"/>
                    <a:pt x="28" y="20"/>
                    <a:pt x="30" y="22"/>
                  </a:cubicBezTo>
                  <a:cubicBezTo>
                    <a:pt x="32" y="24"/>
                    <a:pt x="33" y="26"/>
                    <a:pt x="33" y="29"/>
                  </a:cubicBezTo>
                  <a:cubicBezTo>
                    <a:pt x="33" y="34"/>
                    <a:pt x="31" y="38"/>
                    <a:pt x="26" y="40"/>
                  </a:cubicBezTo>
                  <a:cubicBezTo>
                    <a:pt x="24" y="42"/>
                    <a:pt x="21" y="42"/>
                    <a:pt x="17" y="42"/>
                  </a:cubicBezTo>
                  <a:cubicBezTo>
                    <a:pt x="12" y="42"/>
                    <a:pt x="8" y="41"/>
                    <a:pt x="5" y="39"/>
                  </a:cubicBezTo>
                  <a:cubicBezTo>
                    <a:pt x="2" y="37"/>
                    <a:pt x="0" y="34"/>
                    <a:pt x="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6486256" y="3671585"/>
              <a:ext cx="15588" cy="34037"/>
            </a:xfrm>
            <a:custGeom>
              <a:avLst/>
              <a:gdLst>
                <a:gd name="T0" fmla="*/ 31 w 31"/>
                <a:gd name="T1" fmla="*/ 0 h 68"/>
                <a:gd name="T2" fmla="*/ 11 w 31"/>
                <a:gd name="T3" fmla="*/ 68 h 68"/>
                <a:gd name="T4" fmla="*/ 0 w 31"/>
                <a:gd name="T5" fmla="*/ 68 h 68"/>
                <a:gd name="T6" fmla="*/ 21 w 31"/>
                <a:gd name="T7" fmla="*/ 0 h 68"/>
                <a:gd name="T8" fmla="*/ 31 w 31"/>
                <a:gd name="T9" fmla="*/ 0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68"/>
                <a:gd name="T17" fmla="*/ 31 w 31"/>
                <a:gd name="T18" fmla="*/ 68 h 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68">
                  <a:moveTo>
                    <a:pt x="31" y="0"/>
                  </a:moveTo>
                  <a:lnTo>
                    <a:pt x="11" y="68"/>
                  </a:lnTo>
                  <a:lnTo>
                    <a:pt x="0" y="68"/>
                  </a:lnTo>
                  <a:lnTo>
                    <a:pt x="2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Rectangle 55"/>
            <p:cNvSpPr>
              <a:spLocks noChangeArrowheads="1"/>
            </p:cNvSpPr>
            <p:nvPr/>
          </p:nvSpPr>
          <p:spPr bwMode="auto">
            <a:xfrm>
              <a:off x="6503353" y="3672586"/>
              <a:ext cx="7040" cy="320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56"/>
            <p:cNvSpPr>
              <a:spLocks noEditPoints="1"/>
            </p:cNvSpPr>
            <p:nvPr/>
          </p:nvSpPr>
          <p:spPr bwMode="auto">
            <a:xfrm>
              <a:off x="6516930" y="3672586"/>
              <a:ext cx="25142" cy="32034"/>
            </a:xfrm>
            <a:custGeom>
              <a:avLst/>
              <a:gdLst>
                <a:gd name="T0" fmla="*/ 8 w 31"/>
                <a:gd name="T1" fmla="*/ 26 h 40"/>
                <a:gd name="T2" fmla="*/ 8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18 w 31"/>
                <a:gd name="T9" fmla="*/ 0 h 40"/>
                <a:gd name="T10" fmla="*/ 28 w 31"/>
                <a:gd name="T11" fmla="*/ 4 h 40"/>
                <a:gd name="T12" fmla="*/ 31 w 31"/>
                <a:gd name="T13" fmla="*/ 13 h 40"/>
                <a:gd name="T14" fmla="*/ 28 w 31"/>
                <a:gd name="T15" fmla="*/ 21 h 40"/>
                <a:gd name="T16" fmla="*/ 18 w 31"/>
                <a:gd name="T17" fmla="*/ 26 h 40"/>
                <a:gd name="T18" fmla="*/ 8 w 31"/>
                <a:gd name="T19" fmla="*/ 26 h 40"/>
                <a:gd name="T20" fmla="*/ 8 w 31"/>
                <a:gd name="T21" fmla="*/ 19 h 40"/>
                <a:gd name="T22" fmla="*/ 16 w 31"/>
                <a:gd name="T23" fmla="*/ 19 h 40"/>
                <a:gd name="T24" fmla="*/ 22 w 31"/>
                <a:gd name="T25" fmla="*/ 13 h 40"/>
                <a:gd name="T26" fmla="*/ 20 w 31"/>
                <a:gd name="T27" fmla="*/ 8 h 40"/>
                <a:gd name="T28" fmla="*/ 15 w 31"/>
                <a:gd name="T29" fmla="*/ 7 h 40"/>
                <a:gd name="T30" fmla="*/ 8 w 31"/>
                <a:gd name="T31" fmla="*/ 7 h 40"/>
                <a:gd name="T32" fmla="*/ 8 w 31"/>
                <a:gd name="T33" fmla="*/ 19 h 4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1"/>
                <a:gd name="T52" fmla="*/ 0 h 40"/>
                <a:gd name="T53" fmla="*/ 31 w 31"/>
                <a:gd name="T54" fmla="*/ 40 h 4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1" h="40">
                  <a:moveTo>
                    <a:pt x="8" y="26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0"/>
                    <a:pt x="25" y="1"/>
                    <a:pt x="28" y="4"/>
                  </a:cubicBezTo>
                  <a:cubicBezTo>
                    <a:pt x="30" y="6"/>
                    <a:pt x="31" y="9"/>
                    <a:pt x="31" y="13"/>
                  </a:cubicBezTo>
                  <a:cubicBezTo>
                    <a:pt x="31" y="16"/>
                    <a:pt x="30" y="18"/>
                    <a:pt x="28" y="21"/>
                  </a:cubicBezTo>
                  <a:cubicBezTo>
                    <a:pt x="26" y="24"/>
                    <a:pt x="23" y="26"/>
                    <a:pt x="18" y="26"/>
                  </a:cubicBezTo>
                  <a:lnTo>
                    <a:pt x="8" y="26"/>
                  </a:lnTo>
                  <a:close/>
                  <a:moveTo>
                    <a:pt x="8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20" y="19"/>
                    <a:pt x="22" y="17"/>
                    <a:pt x="22" y="13"/>
                  </a:cubicBezTo>
                  <a:cubicBezTo>
                    <a:pt x="22" y="10"/>
                    <a:pt x="22" y="9"/>
                    <a:pt x="20" y="8"/>
                  </a:cubicBezTo>
                  <a:cubicBezTo>
                    <a:pt x="19" y="7"/>
                    <a:pt x="17" y="7"/>
                    <a:pt x="15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57"/>
            <p:cNvSpPr/>
            <p:nvPr/>
          </p:nvSpPr>
          <p:spPr bwMode="auto">
            <a:xfrm>
              <a:off x="6545089" y="3671585"/>
              <a:ext cx="26651" cy="34037"/>
            </a:xfrm>
            <a:custGeom>
              <a:avLst/>
              <a:gdLst>
                <a:gd name="T0" fmla="*/ 0 w 33"/>
                <a:gd name="T1" fmla="*/ 29 h 42"/>
                <a:gd name="T2" fmla="*/ 8 w 33"/>
                <a:gd name="T3" fmla="*/ 29 h 42"/>
                <a:gd name="T4" fmla="*/ 16 w 33"/>
                <a:gd name="T5" fmla="*/ 35 h 42"/>
                <a:gd name="T6" fmla="*/ 25 w 33"/>
                <a:gd name="T7" fmla="*/ 30 h 42"/>
                <a:gd name="T8" fmla="*/ 23 w 33"/>
                <a:gd name="T9" fmla="*/ 27 h 42"/>
                <a:gd name="T10" fmla="*/ 18 w 33"/>
                <a:gd name="T11" fmla="*/ 25 h 42"/>
                <a:gd name="T12" fmla="*/ 13 w 33"/>
                <a:gd name="T13" fmla="*/ 24 h 42"/>
                <a:gd name="T14" fmla="*/ 5 w 33"/>
                <a:gd name="T15" fmla="*/ 21 h 42"/>
                <a:gd name="T16" fmla="*/ 1 w 33"/>
                <a:gd name="T17" fmla="*/ 12 h 42"/>
                <a:gd name="T18" fmla="*/ 3 w 33"/>
                <a:gd name="T19" fmla="*/ 5 h 42"/>
                <a:gd name="T20" fmla="*/ 16 w 33"/>
                <a:gd name="T21" fmla="*/ 0 h 42"/>
                <a:gd name="T22" fmla="*/ 28 w 33"/>
                <a:gd name="T23" fmla="*/ 5 h 42"/>
                <a:gd name="T24" fmla="*/ 32 w 33"/>
                <a:gd name="T25" fmla="*/ 13 h 42"/>
                <a:gd name="T26" fmla="*/ 24 w 33"/>
                <a:gd name="T27" fmla="*/ 13 h 42"/>
                <a:gd name="T28" fmla="*/ 15 w 33"/>
                <a:gd name="T29" fmla="*/ 7 h 42"/>
                <a:gd name="T30" fmla="*/ 11 w 33"/>
                <a:gd name="T31" fmla="*/ 8 h 42"/>
                <a:gd name="T32" fmla="*/ 8 w 33"/>
                <a:gd name="T33" fmla="*/ 12 h 42"/>
                <a:gd name="T34" fmla="*/ 13 w 33"/>
                <a:gd name="T35" fmla="*/ 16 h 42"/>
                <a:gd name="T36" fmla="*/ 22 w 33"/>
                <a:gd name="T37" fmla="*/ 18 h 42"/>
                <a:gd name="T38" fmla="*/ 30 w 33"/>
                <a:gd name="T39" fmla="*/ 22 h 42"/>
                <a:gd name="T40" fmla="*/ 33 w 33"/>
                <a:gd name="T41" fmla="*/ 29 h 42"/>
                <a:gd name="T42" fmla="*/ 26 w 33"/>
                <a:gd name="T43" fmla="*/ 40 h 42"/>
                <a:gd name="T44" fmla="*/ 17 w 33"/>
                <a:gd name="T45" fmla="*/ 42 h 42"/>
                <a:gd name="T46" fmla="*/ 5 w 33"/>
                <a:gd name="T47" fmla="*/ 39 h 42"/>
                <a:gd name="T48" fmla="*/ 0 w 33"/>
                <a:gd name="T49" fmla="*/ 29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3"/>
                <a:gd name="T76" fmla="*/ 0 h 42"/>
                <a:gd name="T77" fmla="*/ 33 w 33"/>
                <a:gd name="T78" fmla="*/ 42 h 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3" h="42">
                  <a:moveTo>
                    <a:pt x="0" y="29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8" y="33"/>
                    <a:pt x="11" y="35"/>
                    <a:pt x="16" y="35"/>
                  </a:cubicBezTo>
                  <a:cubicBezTo>
                    <a:pt x="22" y="35"/>
                    <a:pt x="25" y="34"/>
                    <a:pt x="25" y="30"/>
                  </a:cubicBezTo>
                  <a:cubicBezTo>
                    <a:pt x="25" y="29"/>
                    <a:pt x="24" y="28"/>
                    <a:pt x="23" y="27"/>
                  </a:cubicBezTo>
                  <a:cubicBezTo>
                    <a:pt x="22" y="26"/>
                    <a:pt x="20" y="26"/>
                    <a:pt x="18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9" y="23"/>
                    <a:pt x="6" y="22"/>
                    <a:pt x="5" y="21"/>
                  </a:cubicBezTo>
                  <a:cubicBezTo>
                    <a:pt x="2" y="19"/>
                    <a:pt x="1" y="16"/>
                    <a:pt x="1" y="12"/>
                  </a:cubicBezTo>
                  <a:cubicBezTo>
                    <a:pt x="1" y="9"/>
                    <a:pt x="1" y="7"/>
                    <a:pt x="3" y="5"/>
                  </a:cubicBezTo>
                  <a:cubicBezTo>
                    <a:pt x="6" y="2"/>
                    <a:pt x="10" y="0"/>
                    <a:pt x="16" y="0"/>
                  </a:cubicBezTo>
                  <a:cubicBezTo>
                    <a:pt x="21" y="0"/>
                    <a:pt x="26" y="2"/>
                    <a:pt x="28" y="5"/>
                  </a:cubicBezTo>
                  <a:cubicBezTo>
                    <a:pt x="31" y="7"/>
                    <a:pt x="32" y="10"/>
                    <a:pt x="32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9"/>
                    <a:pt x="20" y="7"/>
                    <a:pt x="15" y="7"/>
                  </a:cubicBezTo>
                  <a:cubicBezTo>
                    <a:pt x="14" y="7"/>
                    <a:pt x="12" y="7"/>
                    <a:pt x="11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4"/>
                    <a:pt x="10" y="15"/>
                    <a:pt x="13" y="16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6" y="19"/>
                    <a:pt x="28" y="20"/>
                    <a:pt x="30" y="22"/>
                  </a:cubicBezTo>
                  <a:cubicBezTo>
                    <a:pt x="32" y="24"/>
                    <a:pt x="33" y="26"/>
                    <a:pt x="33" y="29"/>
                  </a:cubicBezTo>
                  <a:cubicBezTo>
                    <a:pt x="33" y="34"/>
                    <a:pt x="31" y="38"/>
                    <a:pt x="26" y="40"/>
                  </a:cubicBezTo>
                  <a:cubicBezTo>
                    <a:pt x="24" y="42"/>
                    <a:pt x="21" y="42"/>
                    <a:pt x="17" y="42"/>
                  </a:cubicBezTo>
                  <a:cubicBezTo>
                    <a:pt x="12" y="42"/>
                    <a:pt x="8" y="41"/>
                    <a:pt x="5" y="39"/>
                  </a:cubicBezTo>
                  <a:cubicBezTo>
                    <a:pt x="2" y="37"/>
                    <a:pt x="0" y="34"/>
                    <a:pt x="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5925141" y="4475445"/>
            <a:ext cx="75499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漏扫系统</a:t>
            </a:r>
            <a:endParaRPr lang="en-US" altLang="zh-CN" sz="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Picture 74" descr="安全中心_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834" y="4815835"/>
            <a:ext cx="410628" cy="269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矩形 57"/>
          <p:cNvSpPr/>
          <p:nvPr/>
        </p:nvSpPr>
        <p:spPr>
          <a:xfrm>
            <a:off x="6100894" y="5160358"/>
            <a:ext cx="61264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堡垒机</a:t>
            </a:r>
            <a:endParaRPr lang="en-US" altLang="zh-CN" sz="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Picture 29" descr="管理服务器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13211" y="4200062"/>
            <a:ext cx="224520" cy="26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矩形 59"/>
          <p:cNvSpPr/>
          <p:nvPr/>
        </p:nvSpPr>
        <p:spPr>
          <a:xfrm>
            <a:off x="6538862" y="4472634"/>
            <a:ext cx="10378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防病毒服务器</a:t>
            </a:r>
            <a:endParaRPr lang="en-US" altLang="zh-CN" sz="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269"/>
          <p:cNvSpPr txBox="1">
            <a:spLocks noChangeArrowheads="1"/>
          </p:cNvSpPr>
          <p:nvPr/>
        </p:nvSpPr>
        <p:spPr bwMode="auto">
          <a:xfrm>
            <a:off x="5274629" y="5373695"/>
            <a:ext cx="1258837" cy="2539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>
            <a:spAutoFit/>
          </a:bodyPr>
          <a:lstStyle/>
          <a:p>
            <a:pPr algn="ctr"/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综合安全管理区</a:t>
            </a:r>
          </a:p>
        </p:txBody>
      </p:sp>
      <p:sp>
        <p:nvSpPr>
          <p:cNvPr id="62" name="椭圆 61"/>
          <p:cNvSpPr/>
          <p:nvPr/>
        </p:nvSpPr>
        <p:spPr bwMode="ltGray">
          <a:xfrm>
            <a:off x="6099705" y="4142618"/>
            <a:ext cx="393178" cy="373552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" name="椭圆 62"/>
          <p:cNvSpPr/>
          <p:nvPr/>
        </p:nvSpPr>
        <p:spPr bwMode="ltGray">
          <a:xfrm>
            <a:off x="6129171" y="4756029"/>
            <a:ext cx="393178" cy="373552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339295" y="2595451"/>
            <a:ext cx="1506069" cy="740785"/>
            <a:chOff x="3538593" y="1847967"/>
            <a:chExt cx="1506069" cy="740785"/>
          </a:xfrm>
        </p:grpSpPr>
        <p:sp>
          <p:nvSpPr>
            <p:cNvPr id="65" name="椭圆 82"/>
            <p:cNvSpPr/>
            <p:nvPr/>
          </p:nvSpPr>
          <p:spPr>
            <a:xfrm>
              <a:off x="3538593" y="1847967"/>
              <a:ext cx="1506069" cy="67061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85"/>
            <p:cNvSpPr txBox="1"/>
            <p:nvPr/>
          </p:nvSpPr>
          <p:spPr>
            <a:xfrm>
              <a:off x="3905430" y="2307824"/>
              <a:ext cx="882819" cy="280928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核心交换区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617835" y="2691237"/>
            <a:ext cx="1035314" cy="377448"/>
            <a:chOff x="3817133" y="1943753"/>
            <a:chExt cx="1035314" cy="377448"/>
          </a:xfrm>
        </p:grpSpPr>
        <p:pic>
          <p:nvPicPr>
            <p:cNvPr id="68" name="Picture 58" descr="中继器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7133" y="1980517"/>
              <a:ext cx="1033922" cy="340684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59" descr="通用交换机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7133" y="1943753"/>
              <a:ext cx="1035314" cy="220178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0" name="Freeform 60"/>
          <p:cNvSpPr/>
          <p:nvPr/>
        </p:nvSpPr>
        <p:spPr bwMode="auto">
          <a:xfrm>
            <a:off x="3607516" y="2690495"/>
            <a:ext cx="1014677" cy="386717"/>
          </a:xfrm>
          <a:prstGeom prst="roundRect">
            <a:avLst/>
          </a:prstGeom>
          <a:solidFill>
            <a:schemeClr val="bg1">
              <a:alpha val="58038"/>
            </a:schemeClr>
          </a:solidFill>
          <a:ln w="2857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4225582" y="2789555"/>
            <a:ext cx="374651" cy="253366"/>
            <a:chOff x="4424880" y="2042071"/>
            <a:chExt cx="374651" cy="253366"/>
          </a:xfrm>
        </p:grpSpPr>
        <p:pic>
          <p:nvPicPr>
            <p:cNvPr id="72" name="Picture 450" descr="通用交换机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5011" y="2166904"/>
              <a:ext cx="374520" cy="128533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451" descr="中继器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4880" y="2068698"/>
              <a:ext cx="374389" cy="198757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452" descr="通用交换机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5011" y="2042071"/>
              <a:ext cx="374520" cy="128533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5" name="组合 74"/>
          <p:cNvGrpSpPr/>
          <p:nvPr/>
        </p:nvGrpSpPr>
        <p:grpSpPr>
          <a:xfrm>
            <a:off x="3687948" y="2785745"/>
            <a:ext cx="374651" cy="253366"/>
            <a:chOff x="3887246" y="2038261"/>
            <a:chExt cx="374651" cy="253366"/>
          </a:xfrm>
        </p:grpSpPr>
        <p:pic>
          <p:nvPicPr>
            <p:cNvPr id="76" name="Picture 450" descr="通用交换机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377" y="2163094"/>
              <a:ext cx="374520" cy="128533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451" descr="中继器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246" y="2064888"/>
              <a:ext cx="374389" cy="198757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452" descr="通用交换机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377" y="2038261"/>
              <a:ext cx="374520" cy="128533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" name="组合 78"/>
          <p:cNvGrpSpPr/>
          <p:nvPr/>
        </p:nvGrpSpPr>
        <p:grpSpPr>
          <a:xfrm>
            <a:off x="3531316" y="2663825"/>
            <a:ext cx="1217084" cy="424816"/>
            <a:chOff x="3730614" y="1916341"/>
            <a:chExt cx="1217084" cy="424816"/>
          </a:xfrm>
        </p:grpSpPr>
        <p:cxnSp>
          <p:nvCxnSpPr>
            <p:cNvPr id="80" name="直接连接符 79"/>
            <p:cNvCxnSpPr>
              <a:stCxn id="77" idx="3"/>
              <a:endCxn id="73" idx="1"/>
            </p:cNvCxnSpPr>
            <p:nvPr/>
          </p:nvCxnSpPr>
          <p:spPr>
            <a:xfrm>
              <a:off x="4261635" y="2140821"/>
              <a:ext cx="163245" cy="381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98"/>
            <p:cNvSpPr/>
            <p:nvPr/>
          </p:nvSpPr>
          <p:spPr>
            <a:xfrm>
              <a:off x="3730614" y="1916341"/>
              <a:ext cx="1217084" cy="424816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椭圆 99"/>
            <p:cNvSpPr/>
            <p:nvPr/>
          </p:nvSpPr>
          <p:spPr>
            <a:xfrm>
              <a:off x="4291784" y="2093381"/>
              <a:ext cx="88826" cy="175815"/>
            </a:xfrm>
            <a:prstGeom prst="roundRect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3" name="直接连接符 82"/>
            <p:cNvCxnSpPr/>
            <p:nvPr/>
          </p:nvCxnSpPr>
          <p:spPr>
            <a:xfrm>
              <a:off x="4262202" y="2203253"/>
              <a:ext cx="148167" cy="381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ectangle 2"/>
          <p:cNvSpPr>
            <a:spLocks noChangeArrowheads="1"/>
          </p:cNvSpPr>
          <p:nvPr/>
        </p:nvSpPr>
        <p:spPr bwMode="auto">
          <a:xfrm>
            <a:off x="3501888" y="3843479"/>
            <a:ext cx="1356410" cy="1780010"/>
          </a:xfrm>
          <a:prstGeom prst="roundRect">
            <a:avLst/>
          </a:prstGeom>
          <a:solidFill>
            <a:schemeClr val="bg1">
              <a:lumMod val="95000"/>
              <a:alpha val="49000"/>
            </a:schemeClr>
          </a:solidFill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5" name="直接连接符 84"/>
          <p:cNvCxnSpPr>
            <a:stCxn id="285" idx="0"/>
            <a:endCxn id="275" idx="0"/>
          </p:cNvCxnSpPr>
          <p:nvPr/>
        </p:nvCxnSpPr>
        <p:spPr>
          <a:xfrm>
            <a:off x="4411477" y="3807704"/>
            <a:ext cx="1" cy="1065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284" idx="0"/>
            <a:endCxn id="274" idx="0"/>
          </p:cNvCxnSpPr>
          <p:nvPr/>
        </p:nvCxnSpPr>
        <p:spPr>
          <a:xfrm>
            <a:off x="3873144" y="3824392"/>
            <a:ext cx="3469" cy="1037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303977" y="2416858"/>
            <a:ext cx="1953443" cy="1034812"/>
          </a:xfrm>
          <a:prstGeom prst="roundRect">
            <a:avLst/>
          </a:prstGeom>
          <a:solidFill>
            <a:schemeClr val="bg1">
              <a:lumMod val="95000"/>
              <a:alpha val="49000"/>
            </a:schemeClr>
          </a:solidFill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TextBox 269"/>
          <p:cNvSpPr txBox="1">
            <a:spLocks noChangeArrowheads="1"/>
          </p:cNvSpPr>
          <p:nvPr/>
        </p:nvSpPr>
        <p:spPr bwMode="auto">
          <a:xfrm>
            <a:off x="3550674" y="5331768"/>
            <a:ext cx="1258837" cy="2539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>
            <a:spAutoFit/>
          </a:bodyPr>
          <a:lstStyle/>
          <a:p>
            <a:pPr algn="ctr"/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互联网接入区</a:t>
            </a:r>
          </a:p>
        </p:txBody>
      </p:sp>
      <p:pic>
        <p:nvPicPr>
          <p:cNvPr id="89" name="图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15" y="2902950"/>
            <a:ext cx="196849" cy="22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图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29" y="2902950"/>
            <a:ext cx="196849" cy="22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矩形 90"/>
          <p:cNvSpPr/>
          <p:nvPr/>
        </p:nvSpPr>
        <p:spPr>
          <a:xfrm>
            <a:off x="958429" y="2859632"/>
            <a:ext cx="548732" cy="30289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TextBox 485"/>
          <p:cNvSpPr txBox="1"/>
          <p:nvPr/>
        </p:nvSpPr>
        <p:spPr>
          <a:xfrm>
            <a:off x="786515" y="2671176"/>
            <a:ext cx="7199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zh-CN" altLang="en-US" sz="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832688" y="1522456"/>
            <a:ext cx="1007239" cy="527525"/>
            <a:chOff x="3031986" y="774972"/>
            <a:chExt cx="1007239" cy="527525"/>
          </a:xfrm>
        </p:grpSpPr>
        <p:pic>
          <p:nvPicPr>
            <p:cNvPr id="94" name="图片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718" y="1042919"/>
              <a:ext cx="196849" cy="22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图片 2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8332" y="1042919"/>
              <a:ext cx="196849" cy="22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矩形 95"/>
            <p:cNvSpPr/>
            <p:nvPr/>
          </p:nvSpPr>
          <p:spPr>
            <a:xfrm>
              <a:off x="3254633" y="999601"/>
              <a:ext cx="548732" cy="3028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TextBox 490"/>
            <p:cNvSpPr txBox="1"/>
            <p:nvPr/>
          </p:nvSpPr>
          <p:spPr>
            <a:xfrm>
              <a:off x="3031986" y="774972"/>
              <a:ext cx="10072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业务服务器群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8" name="图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859" y="1772670"/>
            <a:ext cx="196849" cy="22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图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73" y="1772670"/>
            <a:ext cx="196849" cy="22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矩形 99"/>
          <p:cNvSpPr/>
          <p:nvPr/>
        </p:nvSpPr>
        <p:spPr>
          <a:xfrm>
            <a:off x="4368773" y="1729353"/>
            <a:ext cx="1114781" cy="30289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TextBox 494"/>
          <p:cNvSpPr txBox="1"/>
          <p:nvPr/>
        </p:nvSpPr>
        <p:spPr>
          <a:xfrm>
            <a:off x="4343983" y="1523624"/>
            <a:ext cx="1213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公共服务数据库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" name="图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297" y="1779261"/>
            <a:ext cx="196849" cy="22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图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690" y="1779727"/>
            <a:ext cx="196849" cy="22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" descr="中转分组交换机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61515" y="2120932"/>
            <a:ext cx="336782" cy="182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10" descr="中转分组交换机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64975" y="2120932"/>
            <a:ext cx="336782" cy="182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10" descr="中转分组交换机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36793" y="2120932"/>
            <a:ext cx="336782" cy="182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" name="Picture 10" descr="中转分组交换机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05055" y="2120932"/>
            <a:ext cx="336782" cy="182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8" name="直接连接符 107"/>
          <p:cNvCxnSpPr>
            <a:stCxn id="105" idx="0"/>
            <a:endCxn id="96" idx="2"/>
          </p:cNvCxnSpPr>
          <p:nvPr/>
        </p:nvCxnSpPr>
        <p:spPr>
          <a:xfrm flipH="1" flipV="1">
            <a:off x="3329701" y="2049981"/>
            <a:ext cx="303665" cy="70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04" idx="0"/>
            <a:endCxn id="96" idx="2"/>
          </p:cNvCxnSpPr>
          <p:nvPr/>
        </p:nvCxnSpPr>
        <p:spPr>
          <a:xfrm flipV="1">
            <a:off x="3129906" y="2049981"/>
            <a:ext cx="199795" cy="70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106" idx="0"/>
            <a:endCxn id="100" idx="2"/>
          </p:cNvCxnSpPr>
          <p:nvPr/>
        </p:nvCxnSpPr>
        <p:spPr>
          <a:xfrm flipV="1">
            <a:off x="4705184" y="2032249"/>
            <a:ext cx="220980" cy="88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07" idx="0"/>
            <a:endCxn id="100" idx="2"/>
          </p:cNvCxnSpPr>
          <p:nvPr/>
        </p:nvCxnSpPr>
        <p:spPr>
          <a:xfrm flipH="1" flipV="1">
            <a:off x="4926164" y="2032249"/>
            <a:ext cx="247282" cy="88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stCxn id="113" idx="3"/>
          </p:cNvCxnSpPr>
          <p:nvPr/>
        </p:nvCxnSpPr>
        <p:spPr>
          <a:xfrm flipV="1">
            <a:off x="1672837" y="2934264"/>
            <a:ext cx="368559" cy="433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29" descr="应用加速产品(抽象)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429386" y="3275811"/>
            <a:ext cx="243451" cy="18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4" name="组合 113"/>
          <p:cNvGrpSpPr/>
          <p:nvPr/>
        </p:nvGrpSpPr>
        <p:grpSpPr>
          <a:xfrm>
            <a:off x="3607516" y="5014339"/>
            <a:ext cx="501229" cy="300023"/>
            <a:chOff x="3806814" y="4266855"/>
            <a:chExt cx="501229" cy="300023"/>
          </a:xfrm>
        </p:grpSpPr>
        <p:pic>
          <p:nvPicPr>
            <p:cNvPr id="115" name="Picture 14"/>
            <p:cNvPicPr>
              <a:picLocks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6814" y="4266855"/>
              <a:ext cx="501229" cy="300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" name="文本框 495"/>
            <p:cNvSpPr txBox="1"/>
            <p:nvPr/>
          </p:nvSpPr>
          <p:spPr>
            <a:xfrm>
              <a:off x="3873433" y="4329726"/>
              <a:ext cx="34336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ISP1</a:t>
              </a:r>
              <a:endParaRPr lang="zh-CN" altLang="en-US" sz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7" name="圆角矩形 116"/>
          <p:cNvSpPr/>
          <p:nvPr/>
        </p:nvSpPr>
        <p:spPr>
          <a:xfrm>
            <a:off x="1185637" y="3836598"/>
            <a:ext cx="926098" cy="1786892"/>
          </a:xfrm>
          <a:prstGeom prst="roundRect">
            <a:avLst/>
          </a:prstGeom>
          <a:solidFill>
            <a:schemeClr val="bg1">
              <a:lumMod val="95000"/>
              <a:alpha val="49000"/>
            </a:schemeClr>
          </a:solidFill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8" name="Picture 10" descr="中转分组交换机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12189" y="3862804"/>
            <a:ext cx="336782" cy="182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10" descr="中转分组交换机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38510" y="3871453"/>
            <a:ext cx="336782" cy="182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" name="Picture 36" descr="LC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899" y="5007497"/>
            <a:ext cx="163156" cy="21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36" descr="LC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803" y="5003873"/>
            <a:ext cx="163156" cy="21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36" descr="LC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503" y="5015259"/>
            <a:ext cx="163156" cy="21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2" descr="应用控制网关(抽象)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686" y="2093849"/>
            <a:ext cx="248047" cy="162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4" name="直接连接符 123"/>
          <p:cNvCxnSpPr>
            <a:stCxn id="106" idx="3"/>
            <a:endCxn id="123" idx="0"/>
          </p:cNvCxnSpPr>
          <p:nvPr/>
        </p:nvCxnSpPr>
        <p:spPr>
          <a:xfrm flipV="1">
            <a:off x="4873575" y="2093849"/>
            <a:ext cx="749135" cy="118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>
            <a:stCxn id="106" idx="0"/>
            <a:endCxn id="123" idx="0"/>
          </p:cNvCxnSpPr>
          <p:nvPr/>
        </p:nvCxnSpPr>
        <p:spPr>
          <a:xfrm flipV="1">
            <a:off x="4705184" y="2093849"/>
            <a:ext cx="917526" cy="27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113" idx="3"/>
            <a:endCxn id="271" idx="2"/>
          </p:cNvCxnSpPr>
          <p:nvPr/>
        </p:nvCxnSpPr>
        <p:spPr>
          <a:xfrm flipV="1">
            <a:off x="1672836" y="3263478"/>
            <a:ext cx="358230" cy="103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272" idx="3"/>
            <a:endCxn id="270" idx="0"/>
          </p:cNvCxnSpPr>
          <p:nvPr/>
        </p:nvCxnSpPr>
        <p:spPr>
          <a:xfrm>
            <a:off x="1718772" y="2635780"/>
            <a:ext cx="326394" cy="145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stCxn id="272" idx="3"/>
          </p:cNvCxnSpPr>
          <p:nvPr/>
        </p:nvCxnSpPr>
        <p:spPr>
          <a:xfrm>
            <a:off x="1718772" y="2635780"/>
            <a:ext cx="309224" cy="413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组合 128"/>
          <p:cNvGrpSpPr/>
          <p:nvPr/>
        </p:nvGrpSpPr>
        <p:grpSpPr>
          <a:xfrm>
            <a:off x="3724203" y="4065528"/>
            <a:ext cx="297882" cy="268083"/>
            <a:chOff x="3923501" y="3318044"/>
            <a:chExt cx="297882" cy="268083"/>
          </a:xfrm>
        </p:grpSpPr>
        <p:sp>
          <p:nvSpPr>
            <p:cNvPr id="130" name="AutoShape 16"/>
            <p:cNvSpPr>
              <a:spLocks noChangeAspect="1" noChangeArrowheads="1" noTextEdit="1"/>
            </p:cNvSpPr>
            <p:nvPr/>
          </p:nvSpPr>
          <p:spPr bwMode="auto">
            <a:xfrm>
              <a:off x="3937330" y="3329156"/>
              <a:ext cx="270972" cy="246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17"/>
            <p:cNvSpPr/>
            <p:nvPr/>
          </p:nvSpPr>
          <p:spPr bwMode="auto">
            <a:xfrm>
              <a:off x="3936582" y="3424536"/>
              <a:ext cx="271719" cy="161591"/>
            </a:xfrm>
            <a:custGeom>
              <a:avLst/>
              <a:gdLst>
                <a:gd name="T0" fmla="*/ 454 w 454"/>
                <a:gd name="T1" fmla="*/ 1 h 218"/>
                <a:gd name="T2" fmla="*/ 454 w 454"/>
                <a:gd name="T3" fmla="*/ 74 h 218"/>
                <a:gd name="T4" fmla="*/ 388 w 454"/>
                <a:gd name="T5" fmla="*/ 166 h 218"/>
                <a:gd name="T6" fmla="*/ 67 w 454"/>
                <a:gd name="T7" fmla="*/ 166 h 218"/>
                <a:gd name="T8" fmla="*/ 0 w 454"/>
                <a:gd name="T9" fmla="*/ 73 h 218"/>
                <a:gd name="T10" fmla="*/ 0 w 454"/>
                <a:gd name="T11" fmla="*/ 0 h 218"/>
                <a:gd name="T12" fmla="*/ 67 w 454"/>
                <a:gd name="T13" fmla="*/ 93 h 218"/>
                <a:gd name="T14" fmla="*/ 388 w 454"/>
                <a:gd name="T15" fmla="*/ 93 h 218"/>
                <a:gd name="T16" fmla="*/ 454 w 454"/>
                <a:gd name="T17" fmla="*/ 1 h 218"/>
                <a:gd name="T18" fmla="*/ 454 w 454"/>
                <a:gd name="T19" fmla="*/ 1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54"/>
                <a:gd name="T31" fmla="*/ 0 h 218"/>
                <a:gd name="T32" fmla="*/ 454 w 454"/>
                <a:gd name="T33" fmla="*/ 218 h 2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54" h="218">
                  <a:moveTo>
                    <a:pt x="454" y="1"/>
                  </a:moveTo>
                  <a:cubicBezTo>
                    <a:pt x="454" y="26"/>
                    <a:pt x="454" y="50"/>
                    <a:pt x="454" y="74"/>
                  </a:cubicBezTo>
                  <a:cubicBezTo>
                    <a:pt x="454" y="108"/>
                    <a:pt x="432" y="141"/>
                    <a:pt x="388" y="166"/>
                  </a:cubicBezTo>
                  <a:cubicBezTo>
                    <a:pt x="300" y="218"/>
                    <a:pt x="156" y="218"/>
                    <a:pt x="67" y="166"/>
                  </a:cubicBezTo>
                  <a:cubicBezTo>
                    <a:pt x="23" y="141"/>
                    <a:pt x="0" y="107"/>
                    <a:pt x="0" y="73"/>
                  </a:cubicBezTo>
                  <a:cubicBezTo>
                    <a:pt x="0" y="49"/>
                    <a:pt x="0" y="24"/>
                    <a:pt x="0" y="0"/>
                  </a:cubicBezTo>
                  <a:cubicBezTo>
                    <a:pt x="0" y="34"/>
                    <a:pt x="23" y="68"/>
                    <a:pt x="67" y="93"/>
                  </a:cubicBezTo>
                  <a:cubicBezTo>
                    <a:pt x="156" y="145"/>
                    <a:pt x="300" y="145"/>
                    <a:pt x="388" y="93"/>
                  </a:cubicBezTo>
                  <a:cubicBezTo>
                    <a:pt x="432" y="68"/>
                    <a:pt x="454" y="35"/>
                    <a:pt x="454" y="1"/>
                  </a:cubicBezTo>
                  <a:cubicBezTo>
                    <a:pt x="454" y="1"/>
                    <a:pt x="454" y="1"/>
                    <a:pt x="454" y="1"/>
                  </a:cubicBezTo>
                  <a:close/>
                </a:path>
              </a:pathLst>
            </a:custGeom>
            <a:solidFill>
              <a:srgbClr val="3A4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Freeform 18"/>
            <p:cNvSpPr/>
            <p:nvPr/>
          </p:nvSpPr>
          <p:spPr bwMode="auto">
            <a:xfrm>
              <a:off x="3923501" y="3318044"/>
              <a:ext cx="297882" cy="214374"/>
            </a:xfrm>
            <a:custGeom>
              <a:avLst/>
              <a:gdLst>
                <a:gd name="T0" fmla="*/ 409 w 498"/>
                <a:gd name="T1" fmla="*/ 52 h 289"/>
                <a:gd name="T2" fmla="*/ 410 w 498"/>
                <a:gd name="T3" fmla="*/ 237 h 289"/>
                <a:gd name="T4" fmla="*/ 89 w 498"/>
                <a:gd name="T5" fmla="*/ 237 h 289"/>
                <a:gd name="T6" fmla="*/ 88 w 498"/>
                <a:gd name="T7" fmla="*/ 52 h 289"/>
                <a:gd name="T8" fmla="*/ 409 w 498"/>
                <a:gd name="T9" fmla="*/ 52 h 289"/>
                <a:gd name="T10" fmla="*/ 409 w 498"/>
                <a:gd name="T11" fmla="*/ 52 h 2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98"/>
                <a:gd name="T19" fmla="*/ 0 h 289"/>
                <a:gd name="T20" fmla="*/ 498 w 498"/>
                <a:gd name="T21" fmla="*/ 289 h 28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98" h="289">
                  <a:moveTo>
                    <a:pt x="409" y="52"/>
                  </a:moveTo>
                  <a:cubicBezTo>
                    <a:pt x="498" y="103"/>
                    <a:pt x="498" y="186"/>
                    <a:pt x="410" y="237"/>
                  </a:cubicBezTo>
                  <a:cubicBezTo>
                    <a:pt x="322" y="289"/>
                    <a:pt x="178" y="289"/>
                    <a:pt x="89" y="237"/>
                  </a:cubicBezTo>
                  <a:cubicBezTo>
                    <a:pt x="1" y="186"/>
                    <a:pt x="0" y="103"/>
                    <a:pt x="88" y="52"/>
                  </a:cubicBezTo>
                  <a:cubicBezTo>
                    <a:pt x="177" y="1"/>
                    <a:pt x="320" y="0"/>
                    <a:pt x="409" y="52"/>
                  </a:cubicBezTo>
                  <a:cubicBezTo>
                    <a:pt x="409" y="52"/>
                    <a:pt x="409" y="52"/>
                    <a:pt x="409" y="52"/>
                  </a:cubicBezTo>
                  <a:close/>
                </a:path>
              </a:pathLst>
            </a:custGeom>
            <a:solidFill>
              <a:srgbClr val="6F8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Freeform 19"/>
            <p:cNvSpPr/>
            <p:nvPr/>
          </p:nvSpPr>
          <p:spPr bwMode="auto">
            <a:xfrm>
              <a:off x="4046092" y="3373605"/>
              <a:ext cx="58306" cy="4630"/>
            </a:xfrm>
            <a:custGeom>
              <a:avLst/>
              <a:gdLst>
                <a:gd name="T0" fmla="*/ 97 w 97"/>
                <a:gd name="T1" fmla="*/ 0 h 6"/>
                <a:gd name="T2" fmla="*/ 97 w 97"/>
                <a:gd name="T3" fmla="*/ 6 h 6"/>
                <a:gd name="T4" fmla="*/ 0 w 97"/>
                <a:gd name="T5" fmla="*/ 6 h 6"/>
                <a:gd name="T6" fmla="*/ 0 w 97"/>
                <a:gd name="T7" fmla="*/ 0 h 6"/>
                <a:gd name="T8" fmla="*/ 97 w 97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6"/>
                <a:gd name="T17" fmla="*/ 97 w 9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6">
                  <a:moveTo>
                    <a:pt x="97" y="0"/>
                  </a:moveTo>
                  <a:cubicBezTo>
                    <a:pt x="97" y="6"/>
                    <a:pt x="97" y="6"/>
                    <a:pt x="97" y="6"/>
                  </a:cubicBezTo>
                  <a:cubicBezTo>
                    <a:pt x="82" y="6"/>
                    <a:pt x="15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82" y="0"/>
                    <a:pt x="97" y="0"/>
                  </a:cubicBezTo>
                </a:path>
              </a:pathLst>
            </a:custGeom>
            <a:solidFill>
              <a:srgbClr val="910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Freeform 20"/>
            <p:cNvSpPr/>
            <p:nvPr/>
          </p:nvSpPr>
          <p:spPr bwMode="auto">
            <a:xfrm>
              <a:off x="4049830" y="3428240"/>
              <a:ext cx="374" cy="5556"/>
            </a:xfrm>
            <a:custGeom>
              <a:avLst/>
              <a:gdLst>
                <a:gd name="T0" fmla="*/ 0 w 1"/>
                <a:gd name="T1" fmla="*/ 0 h 7"/>
                <a:gd name="T2" fmla="*/ 0 w 1"/>
                <a:gd name="T3" fmla="*/ 7 h 7"/>
                <a:gd name="T4" fmla="*/ 0 w 1"/>
                <a:gd name="T5" fmla="*/ 6 h 7"/>
                <a:gd name="T6" fmla="*/ 0 w 1"/>
                <a:gd name="T7" fmla="*/ 0 h 7"/>
                <a:gd name="T8" fmla="*/ 0 w 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7"/>
                <a:gd name="T17" fmla="*/ 1 w 1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A67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21"/>
            <p:cNvSpPr/>
            <p:nvPr/>
          </p:nvSpPr>
          <p:spPr bwMode="auto">
            <a:xfrm>
              <a:off x="4116358" y="3405553"/>
              <a:ext cx="69892" cy="50468"/>
            </a:xfrm>
            <a:custGeom>
              <a:avLst/>
              <a:gdLst>
                <a:gd name="T0" fmla="*/ 92 w 187"/>
                <a:gd name="T1" fmla="*/ 0 h 109"/>
                <a:gd name="T2" fmla="*/ 65 w 187"/>
                <a:gd name="T3" fmla="*/ 16 h 109"/>
                <a:gd name="T4" fmla="*/ 108 w 187"/>
                <a:gd name="T5" fmla="*/ 40 h 109"/>
                <a:gd name="T6" fmla="*/ 0 w 187"/>
                <a:gd name="T7" fmla="*/ 40 h 109"/>
                <a:gd name="T8" fmla="*/ 0 w 187"/>
                <a:gd name="T9" fmla="*/ 67 h 109"/>
                <a:gd name="T10" fmla="*/ 108 w 187"/>
                <a:gd name="T11" fmla="*/ 67 h 109"/>
                <a:gd name="T12" fmla="*/ 65 w 187"/>
                <a:gd name="T13" fmla="*/ 91 h 109"/>
                <a:gd name="T14" fmla="*/ 94 w 187"/>
                <a:gd name="T15" fmla="*/ 109 h 109"/>
                <a:gd name="T16" fmla="*/ 187 w 187"/>
                <a:gd name="T17" fmla="*/ 54 h 109"/>
                <a:gd name="T18" fmla="*/ 92 w 187"/>
                <a:gd name="T19" fmla="*/ 0 h 109"/>
                <a:gd name="T20" fmla="*/ 92 w 187"/>
                <a:gd name="T21" fmla="*/ 0 h 1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7"/>
                <a:gd name="T34" fmla="*/ 0 h 109"/>
                <a:gd name="T35" fmla="*/ 187 w 187"/>
                <a:gd name="T36" fmla="*/ 109 h 1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7" h="109">
                  <a:moveTo>
                    <a:pt x="92" y="0"/>
                  </a:moveTo>
                  <a:lnTo>
                    <a:pt x="65" y="16"/>
                  </a:lnTo>
                  <a:lnTo>
                    <a:pt x="108" y="40"/>
                  </a:lnTo>
                  <a:lnTo>
                    <a:pt x="0" y="40"/>
                  </a:lnTo>
                  <a:lnTo>
                    <a:pt x="0" y="67"/>
                  </a:lnTo>
                  <a:lnTo>
                    <a:pt x="108" y="67"/>
                  </a:lnTo>
                  <a:lnTo>
                    <a:pt x="65" y="91"/>
                  </a:lnTo>
                  <a:lnTo>
                    <a:pt x="94" y="109"/>
                  </a:lnTo>
                  <a:lnTo>
                    <a:pt x="187" y="5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Freeform 22"/>
            <p:cNvSpPr/>
            <p:nvPr/>
          </p:nvSpPr>
          <p:spPr bwMode="auto">
            <a:xfrm>
              <a:off x="4116358" y="3400923"/>
              <a:ext cx="69892" cy="50468"/>
            </a:xfrm>
            <a:custGeom>
              <a:avLst/>
              <a:gdLst>
                <a:gd name="T0" fmla="*/ 92 w 187"/>
                <a:gd name="T1" fmla="*/ 0 h 109"/>
                <a:gd name="T2" fmla="*/ 65 w 187"/>
                <a:gd name="T3" fmla="*/ 16 h 109"/>
                <a:gd name="T4" fmla="*/ 108 w 187"/>
                <a:gd name="T5" fmla="*/ 42 h 109"/>
                <a:gd name="T6" fmla="*/ 0 w 187"/>
                <a:gd name="T7" fmla="*/ 42 h 109"/>
                <a:gd name="T8" fmla="*/ 0 w 187"/>
                <a:gd name="T9" fmla="*/ 67 h 109"/>
                <a:gd name="T10" fmla="*/ 108 w 187"/>
                <a:gd name="T11" fmla="*/ 67 h 109"/>
                <a:gd name="T12" fmla="*/ 65 w 187"/>
                <a:gd name="T13" fmla="*/ 93 h 109"/>
                <a:gd name="T14" fmla="*/ 94 w 187"/>
                <a:gd name="T15" fmla="*/ 109 h 109"/>
                <a:gd name="T16" fmla="*/ 187 w 187"/>
                <a:gd name="T17" fmla="*/ 55 h 109"/>
                <a:gd name="T18" fmla="*/ 92 w 187"/>
                <a:gd name="T19" fmla="*/ 0 h 109"/>
                <a:gd name="T20" fmla="*/ 92 w 187"/>
                <a:gd name="T21" fmla="*/ 0 h 1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7"/>
                <a:gd name="T34" fmla="*/ 0 h 109"/>
                <a:gd name="T35" fmla="*/ 187 w 187"/>
                <a:gd name="T36" fmla="*/ 109 h 1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7" h="109">
                  <a:moveTo>
                    <a:pt x="92" y="0"/>
                  </a:moveTo>
                  <a:lnTo>
                    <a:pt x="65" y="16"/>
                  </a:lnTo>
                  <a:lnTo>
                    <a:pt x="108" y="42"/>
                  </a:lnTo>
                  <a:lnTo>
                    <a:pt x="0" y="42"/>
                  </a:lnTo>
                  <a:lnTo>
                    <a:pt x="0" y="67"/>
                  </a:lnTo>
                  <a:lnTo>
                    <a:pt x="108" y="67"/>
                  </a:lnTo>
                  <a:lnTo>
                    <a:pt x="65" y="93"/>
                  </a:lnTo>
                  <a:lnTo>
                    <a:pt x="94" y="109"/>
                  </a:lnTo>
                  <a:lnTo>
                    <a:pt x="187" y="5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Freeform 23"/>
            <p:cNvSpPr>
              <a:spLocks noEditPoints="1"/>
            </p:cNvSpPr>
            <p:nvPr/>
          </p:nvSpPr>
          <p:spPr bwMode="auto">
            <a:xfrm>
              <a:off x="4034132" y="3365271"/>
              <a:ext cx="82226" cy="122235"/>
            </a:xfrm>
            <a:custGeom>
              <a:avLst/>
              <a:gdLst>
                <a:gd name="T0" fmla="*/ 136 w 137"/>
                <a:gd name="T1" fmla="*/ 0 h 165"/>
                <a:gd name="T2" fmla="*/ 127 w 137"/>
                <a:gd name="T3" fmla="*/ 0 h 165"/>
                <a:gd name="T4" fmla="*/ 0 w 137"/>
                <a:gd name="T5" fmla="*/ 0 h 165"/>
                <a:gd name="T6" fmla="*/ 0 w 137"/>
                <a:gd name="T7" fmla="*/ 76 h 165"/>
                <a:gd name="T8" fmla="*/ 1 w 137"/>
                <a:gd name="T9" fmla="*/ 88 h 165"/>
                <a:gd name="T10" fmla="*/ 1 w 137"/>
                <a:gd name="T11" fmla="*/ 165 h 165"/>
                <a:gd name="T12" fmla="*/ 137 w 137"/>
                <a:gd name="T13" fmla="*/ 165 h 165"/>
                <a:gd name="T14" fmla="*/ 136 w 137"/>
                <a:gd name="T15" fmla="*/ 0 h 165"/>
                <a:gd name="T16" fmla="*/ 20 w 137"/>
                <a:gd name="T17" fmla="*/ 153 h 165"/>
                <a:gd name="T18" fmla="*/ 20 w 137"/>
                <a:gd name="T19" fmla="*/ 11 h 165"/>
                <a:gd name="T20" fmla="*/ 117 w 137"/>
                <a:gd name="T21" fmla="*/ 11 h 165"/>
                <a:gd name="T22" fmla="*/ 118 w 137"/>
                <a:gd name="T23" fmla="*/ 153 h 165"/>
                <a:gd name="T24" fmla="*/ 20 w 137"/>
                <a:gd name="T25" fmla="*/ 153 h 1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37"/>
                <a:gd name="T40" fmla="*/ 0 h 165"/>
                <a:gd name="T41" fmla="*/ 137 w 137"/>
                <a:gd name="T42" fmla="*/ 165 h 16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37" h="165">
                  <a:moveTo>
                    <a:pt x="136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137" y="165"/>
                    <a:pt x="137" y="165"/>
                    <a:pt x="137" y="165"/>
                  </a:cubicBezTo>
                  <a:lnTo>
                    <a:pt x="136" y="0"/>
                  </a:lnTo>
                  <a:close/>
                  <a:moveTo>
                    <a:pt x="20" y="153"/>
                  </a:moveTo>
                  <a:cubicBezTo>
                    <a:pt x="20" y="143"/>
                    <a:pt x="20" y="21"/>
                    <a:pt x="20" y="11"/>
                  </a:cubicBezTo>
                  <a:cubicBezTo>
                    <a:pt x="35" y="11"/>
                    <a:pt x="102" y="11"/>
                    <a:pt x="117" y="11"/>
                  </a:cubicBezTo>
                  <a:cubicBezTo>
                    <a:pt x="117" y="21"/>
                    <a:pt x="118" y="143"/>
                    <a:pt x="118" y="153"/>
                  </a:cubicBezTo>
                  <a:cubicBezTo>
                    <a:pt x="103" y="153"/>
                    <a:pt x="35" y="153"/>
                    <a:pt x="20" y="153"/>
                  </a:cubicBezTo>
                  <a:close/>
                </a:path>
              </a:pathLst>
            </a:custGeom>
            <a:solidFill>
              <a:srgbClr val="E72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24"/>
            <p:cNvSpPr/>
            <p:nvPr/>
          </p:nvSpPr>
          <p:spPr bwMode="auto">
            <a:xfrm>
              <a:off x="3964240" y="3405553"/>
              <a:ext cx="70640" cy="49542"/>
            </a:xfrm>
            <a:custGeom>
              <a:avLst/>
              <a:gdLst>
                <a:gd name="T0" fmla="*/ 109 w 189"/>
                <a:gd name="T1" fmla="*/ 0 h 107"/>
                <a:gd name="T2" fmla="*/ 82 w 189"/>
                <a:gd name="T3" fmla="*/ 16 h 107"/>
                <a:gd name="T4" fmla="*/ 125 w 189"/>
                <a:gd name="T5" fmla="*/ 40 h 107"/>
                <a:gd name="T6" fmla="*/ 0 w 189"/>
                <a:gd name="T7" fmla="*/ 40 h 107"/>
                <a:gd name="T8" fmla="*/ 0 w 189"/>
                <a:gd name="T9" fmla="*/ 67 h 107"/>
                <a:gd name="T10" fmla="*/ 125 w 189"/>
                <a:gd name="T11" fmla="*/ 67 h 107"/>
                <a:gd name="T12" fmla="*/ 82 w 189"/>
                <a:gd name="T13" fmla="*/ 91 h 107"/>
                <a:gd name="T14" fmla="*/ 110 w 189"/>
                <a:gd name="T15" fmla="*/ 107 h 107"/>
                <a:gd name="T16" fmla="*/ 189 w 189"/>
                <a:gd name="T17" fmla="*/ 62 h 107"/>
                <a:gd name="T18" fmla="*/ 187 w 189"/>
                <a:gd name="T19" fmla="*/ 45 h 107"/>
                <a:gd name="T20" fmla="*/ 109 w 189"/>
                <a:gd name="T21" fmla="*/ 0 h 107"/>
                <a:gd name="T22" fmla="*/ 109 w 189"/>
                <a:gd name="T23" fmla="*/ 0 h 10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9"/>
                <a:gd name="T37" fmla="*/ 0 h 107"/>
                <a:gd name="T38" fmla="*/ 189 w 189"/>
                <a:gd name="T39" fmla="*/ 107 h 10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9" h="107">
                  <a:moveTo>
                    <a:pt x="109" y="0"/>
                  </a:moveTo>
                  <a:lnTo>
                    <a:pt x="82" y="16"/>
                  </a:lnTo>
                  <a:lnTo>
                    <a:pt x="125" y="40"/>
                  </a:lnTo>
                  <a:lnTo>
                    <a:pt x="0" y="40"/>
                  </a:lnTo>
                  <a:lnTo>
                    <a:pt x="0" y="67"/>
                  </a:lnTo>
                  <a:lnTo>
                    <a:pt x="125" y="67"/>
                  </a:lnTo>
                  <a:lnTo>
                    <a:pt x="82" y="91"/>
                  </a:lnTo>
                  <a:lnTo>
                    <a:pt x="110" y="107"/>
                  </a:lnTo>
                  <a:lnTo>
                    <a:pt x="189" y="62"/>
                  </a:lnTo>
                  <a:lnTo>
                    <a:pt x="187" y="45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Freeform 25"/>
            <p:cNvSpPr/>
            <p:nvPr/>
          </p:nvSpPr>
          <p:spPr bwMode="auto">
            <a:xfrm>
              <a:off x="3964240" y="3400923"/>
              <a:ext cx="70640" cy="50468"/>
            </a:xfrm>
            <a:custGeom>
              <a:avLst/>
              <a:gdLst>
                <a:gd name="T0" fmla="*/ 109 w 189"/>
                <a:gd name="T1" fmla="*/ 0 h 109"/>
                <a:gd name="T2" fmla="*/ 82 w 189"/>
                <a:gd name="T3" fmla="*/ 16 h 109"/>
                <a:gd name="T4" fmla="*/ 125 w 189"/>
                <a:gd name="T5" fmla="*/ 42 h 109"/>
                <a:gd name="T6" fmla="*/ 0 w 189"/>
                <a:gd name="T7" fmla="*/ 42 h 109"/>
                <a:gd name="T8" fmla="*/ 0 w 189"/>
                <a:gd name="T9" fmla="*/ 67 h 109"/>
                <a:gd name="T10" fmla="*/ 125 w 189"/>
                <a:gd name="T11" fmla="*/ 67 h 109"/>
                <a:gd name="T12" fmla="*/ 82 w 189"/>
                <a:gd name="T13" fmla="*/ 93 h 109"/>
                <a:gd name="T14" fmla="*/ 110 w 189"/>
                <a:gd name="T15" fmla="*/ 109 h 109"/>
                <a:gd name="T16" fmla="*/ 189 w 189"/>
                <a:gd name="T17" fmla="*/ 64 h 109"/>
                <a:gd name="T18" fmla="*/ 187 w 189"/>
                <a:gd name="T19" fmla="*/ 45 h 109"/>
                <a:gd name="T20" fmla="*/ 109 w 189"/>
                <a:gd name="T21" fmla="*/ 0 h 109"/>
                <a:gd name="T22" fmla="*/ 109 w 189"/>
                <a:gd name="T23" fmla="*/ 0 h 1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9"/>
                <a:gd name="T37" fmla="*/ 0 h 109"/>
                <a:gd name="T38" fmla="*/ 189 w 189"/>
                <a:gd name="T39" fmla="*/ 109 h 10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9" h="109">
                  <a:moveTo>
                    <a:pt x="109" y="0"/>
                  </a:moveTo>
                  <a:lnTo>
                    <a:pt x="82" y="16"/>
                  </a:lnTo>
                  <a:lnTo>
                    <a:pt x="125" y="42"/>
                  </a:lnTo>
                  <a:lnTo>
                    <a:pt x="0" y="42"/>
                  </a:lnTo>
                  <a:lnTo>
                    <a:pt x="0" y="67"/>
                  </a:lnTo>
                  <a:lnTo>
                    <a:pt x="125" y="67"/>
                  </a:lnTo>
                  <a:lnTo>
                    <a:pt x="82" y="93"/>
                  </a:lnTo>
                  <a:lnTo>
                    <a:pt x="110" y="109"/>
                  </a:lnTo>
                  <a:lnTo>
                    <a:pt x="189" y="64"/>
                  </a:lnTo>
                  <a:lnTo>
                    <a:pt x="187" y="45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26"/>
            <p:cNvSpPr/>
            <p:nvPr/>
          </p:nvSpPr>
          <p:spPr bwMode="auto">
            <a:xfrm>
              <a:off x="4089822" y="3391200"/>
              <a:ext cx="8970" cy="22224"/>
            </a:xfrm>
            <a:custGeom>
              <a:avLst/>
              <a:gdLst>
                <a:gd name="T0" fmla="*/ 7 w 24"/>
                <a:gd name="T1" fmla="*/ 20 h 48"/>
                <a:gd name="T2" fmla="*/ 0 w 24"/>
                <a:gd name="T3" fmla="*/ 12 h 48"/>
                <a:gd name="T4" fmla="*/ 15 w 24"/>
                <a:gd name="T5" fmla="*/ 0 h 48"/>
                <a:gd name="T6" fmla="*/ 24 w 24"/>
                <a:gd name="T7" fmla="*/ 0 h 48"/>
                <a:gd name="T8" fmla="*/ 24 w 24"/>
                <a:gd name="T9" fmla="*/ 48 h 48"/>
                <a:gd name="T10" fmla="*/ 13 w 24"/>
                <a:gd name="T11" fmla="*/ 48 h 48"/>
                <a:gd name="T12" fmla="*/ 13 w 24"/>
                <a:gd name="T13" fmla="*/ 13 h 48"/>
                <a:gd name="T14" fmla="*/ 7 w 24"/>
                <a:gd name="T15" fmla="*/ 20 h 48"/>
                <a:gd name="T16" fmla="*/ 7 w 24"/>
                <a:gd name="T17" fmla="*/ 20 h 48"/>
                <a:gd name="T18" fmla="*/ 7 w 24"/>
                <a:gd name="T19" fmla="*/ 20 h 48"/>
                <a:gd name="T20" fmla="*/ 7 w 24"/>
                <a:gd name="T21" fmla="*/ 2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8"/>
                <a:gd name="T35" fmla="*/ 24 w 24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8">
                  <a:moveTo>
                    <a:pt x="7" y="20"/>
                  </a:moveTo>
                  <a:lnTo>
                    <a:pt x="0" y="12"/>
                  </a:lnTo>
                  <a:lnTo>
                    <a:pt x="15" y="0"/>
                  </a:lnTo>
                  <a:lnTo>
                    <a:pt x="24" y="0"/>
                  </a:lnTo>
                  <a:lnTo>
                    <a:pt x="24" y="48"/>
                  </a:lnTo>
                  <a:lnTo>
                    <a:pt x="13" y="48"/>
                  </a:lnTo>
                  <a:lnTo>
                    <a:pt x="13" y="13"/>
                  </a:lnTo>
                  <a:lnTo>
                    <a:pt x="7" y="2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Freeform 27"/>
            <p:cNvSpPr/>
            <p:nvPr/>
          </p:nvSpPr>
          <p:spPr bwMode="auto">
            <a:xfrm>
              <a:off x="4063659" y="3391200"/>
              <a:ext cx="8970" cy="22224"/>
            </a:xfrm>
            <a:custGeom>
              <a:avLst/>
              <a:gdLst>
                <a:gd name="T0" fmla="*/ 6 w 24"/>
                <a:gd name="T1" fmla="*/ 20 h 48"/>
                <a:gd name="T2" fmla="*/ 0 w 24"/>
                <a:gd name="T3" fmla="*/ 12 h 48"/>
                <a:gd name="T4" fmla="*/ 14 w 24"/>
                <a:gd name="T5" fmla="*/ 0 h 48"/>
                <a:gd name="T6" fmla="*/ 24 w 24"/>
                <a:gd name="T7" fmla="*/ 0 h 48"/>
                <a:gd name="T8" fmla="*/ 24 w 24"/>
                <a:gd name="T9" fmla="*/ 48 h 48"/>
                <a:gd name="T10" fmla="*/ 12 w 24"/>
                <a:gd name="T11" fmla="*/ 48 h 48"/>
                <a:gd name="T12" fmla="*/ 12 w 24"/>
                <a:gd name="T13" fmla="*/ 13 h 48"/>
                <a:gd name="T14" fmla="*/ 6 w 24"/>
                <a:gd name="T15" fmla="*/ 20 h 48"/>
                <a:gd name="T16" fmla="*/ 6 w 24"/>
                <a:gd name="T17" fmla="*/ 20 h 48"/>
                <a:gd name="T18" fmla="*/ 6 w 24"/>
                <a:gd name="T19" fmla="*/ 20 h 48"/>
                <a:gd name="T20" fmla="*/ 6 w 24"/>
                <a:gd name="T21" fmla="*/ 2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8"/>
                <a:gd name="T35" fmla="*/ 24 w 24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8">
                  <a:moveTo>
                    <a:pt x="6" y="20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24" y="48"/>
                  </a:lnTo>
                  <a:lnTo>
                    <a:pt x="12" y="48"/>
                  </a:lnTo>
                  <a:lnTo>
                    <a:pt x="12" y="13"/>
                  </a:lnTo>
                  <a:lnTo>
                    <a:pt x="6" y="2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Freeform 28"/>
            <p:cNvSpPr>
              <a:spLocks noEditPoints="1"/>
            </p:cNvSpPr>
            <p:nvPr/>
          </p:nvSpPr>
          <p:spPr bwMode="auto">
            <a:xfrm>
              <a:off x="4075993" y="3391200"/>
              <a:ext cx="13455" cy="22224"/>
            </a:xfrm>
            <a:custGeom>
              <a:avLst/>
              <a:gdLst>
                <a:gd name="T0" fmla="*/ 0 w 22"/>
                <a:gd name="T1" fmla="*/ 15 h 30"/>
                <a:gd name="T2" fmla="*/ 2 w 22"/>
                <a:gd name="T3" fmla="*/ 5 h 30"/>
                <a:gd name="T4" fmla="*/ 11 w 22"/>
                <a:gd name="T5" fmla="*/ 0 h 30"/>
                <a:gd name="T6" fmla="*/ 16 w 22"/>
                <a:gd name="T7" fmla="*/ 1 h 30"/>
                <a:gd name="T8" fmla="*/ 20 w 22"/>
                <a:gd name="T9" fmla="*/ 5 h 30"/>
                <a:gd name="T10" fmla="*/ 22 w 22"/>
                <a:gd name="T11" fmla="*/ 15 h 30"/>
                <a:gd name="T12" fmla="*/ 20 w 22"/>
                <a:gd name="T13" fmla="*/ 25 h 30"/>
                <a:gd name="T14" fmla="*/ 11 w 22"/>
                <a:gd name="T15" fmla="*/ 30 h 30"/>
                <a:gd name="T16" fmla="*/ 5 w 22"/>
                <a:gd name="T17" fmla="*/ 29 h 30"/>
                <a:gd name="T18" fmla="*/ 2 w 22"/>
                <a:gd name="T19" fmla="*/ 25 h 30"/>
                <a:gd name="T20" fmla="*/ 0 w 22"/>
                <a:gd name="T21" fmla="*/ 15 h 30"/>
                <a:gd name="T22" fmla="*/ 0 w 22"/>
                <a:gd name="T23" fmla="*/ 15 h 30"/>
                <a:gd name="T24" fmla="*/ 11 w 22"/>
                <a:gd name="T25" fmla="*/ 4 h 30"/>
                <a:gd name="T26" fmla="*/ 7 w 22"/>
                <a:gd name="T27" fmla="*/ 15 h 30"/>
                <a:gd name="T28" fmla="*/ 10 w 22"/>
                <a:gd name="T29" fmla="*/ 25 h 30"/>
                <a:gd name="T30" fmla="*/ 11 w 22"/>
                <a:gd name="T31" fmla="*/ 26 h 30"/>
                <a:gd name="T32" fmla="*/ 14 w 22"/>
                <a:gd name="T33" fmla="*/ 15 h 30"/>
                <a:gd name="T34" fmla="*/ 12 w 22"/>
                <a:gd name="T35" fmla="*/ 5 h 30"/>
                <a:gd name="T36" fmla="*/ 11 w 22"/>
                <a:gd name="T37" fmla="*/ 4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0" y="15"/>
                  </a:move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6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19"/>
                    <a:pt x="21" y="23"/>
                    <a:pt x="20" y="25"/>
                  </a:cubicBezTo>
                  <a:cubicBezTo>
                    <a:pt x="18" y="29"/>
                    <a:pt x="15" y="30"/>
                    <a:pt x="11" y="30"/>
                  </a:cubicBezTo>
                  <a:cubicBezTo>
                    <a:pt x="9" y="30"/>
                    <a:pt x="7" y="30"/>
                    <a:pt x="5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11" y="4"/>
                  </a:moveTo>
                  <a:cubicBezTo>
                    <a:pt x="8" y="4"/>
                    <a:pt x="7" y="8"/>
                    <a:pt x="7" y="15"/>
                  </a:cubicBezTo>
                  <a:cubicBezTo>
                    <a:pt x="7" y="21"/>
                    <a:pt x="8" y="24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3" y="6"/>
                    <a:pt x="12" y="5"/>
                  </a:cubicBezTo>
                  <a:cubicBezTo>
                    <a:pt x="11" y="5"/>
                    <a:pt x="11" y="4"/>
                    <a:pt x="11" y="4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29"/>
            <p:cNvSpPr>
              <a:spLocks noEditPoints="1"/>
            </p:cNvSpPr>
            <p:nvPr/>
          </p:nvSpPr>
          <p:spPr bwMode="auto">
            <a:xfrm>
              <a:off x="4049830" y="3391200"/>
              <a:ext cx="13081" cy="22224"/>
            </a:xfrm>
            <a:custGeom>
              <a:avLst/>
              <a:gdLst>
                <a:gd name="T0" fmla="*/ 22 w 22"/>
                <a:gd name="T1" fmla="*/ 15 h 30"/>
                <a:gd name="T2" fmla="*/ 20 w 22"/>
                <a:gd name="T3" fmla="*/ 25 h 30"/>
                <a:gd name="T4" fmla="*/ 11 w 22"/>
                <a:gd name="T5" fmla="*/ 30 h 30"/>
                <a:gd name="T6" fmla="*/ 6 w 22"/>
                <a:gd name="T7" fmla="*/ 29 h 30"/>
                <a:gd name="T8" fmla="*/ 2 w 22"/>
                <a:gd name="T9" fmla="*/ 25 h 30"/>
                <a:gd name="T10" fmla="*/ 0 w 22"/>
                <a:gd name="T11" fmla="*/ 15 h 30"/>
                <a:gd name="T12" fmla="*/ 2 w 22"/>
                <a:gd name="T13" fmla="*/ 5 h 30"/>
                <a:gd name="T14" fmla="*/ 11 w 22"/>
                <a:gd name="T15" fmla="*/ 0 h 30"/>
                <a:gd name="T16" fmla="*/ 16 w 22"/>
                <a:gd name="T17" fmla="*/ 1 h 30"/>
                <a:gd name="T18" fmla="*/ 20 w 22"/>
                <a:gd name="T19" fmla="*/ 5 h 30"/>
                <a:gd name="T20" fmla="*/ 22 w 22"/>
                <a:gd name="T21" fmla="*/ 15 h 30"/>
                <a:gd name="T22" fmla="*/ 22 w 22"/>
                <a:gd name="T23" fmla="*/ 15 h 30"/>
                <a:gd name="T24" fmla="*/ 11 w 22"/>
                <a:gd name="T25" fmla="*/ 26 h 30"/>
                <a:gd name="T26" fmla="*/ 14 w 22"/>
                <a:gd name="T27" fmla="*/ 15 h 30"/>
                <a:gd name="T28" fmla="*/ 12 w 22"/>
                <a:gd name="T29" fmla="*/ 5 h 30"/>
                <a:gd name="T30" fmla="*/ 11 w 22"/>
                <a:gd name="T31" fmla="*/ 4 h 30"/>
                <a:gd name="T32" fmla="*/ 7 w 22"/>
                <a:gd name="T33" fmla="*/ 15 h 30"/>
                <a:gd name="T34" fmla="*/ 10 w 22"/>
                <a:gd name="T35" fmla="*/ 25 h 30"/>
                <a:gd name="T36" fmla="*/ 11 w 22"/>
                <a:gd name="T37" fmla="*/ 26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22" y="15"/>
                  </a:moveTo>
                  <a:cubicBezTo>
                    <a:pt x="22" y="19"/>
                    <a:pt x="21" y="23"/>
                    <a:pt x="20" y="25"/>
                  </a:cubicBezTo>
                  <a:cubicBezTo>
                    <a:pt x="18" y="29"/>
                    <a:pt x="15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11" y="26"/>
                  </a:move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4" y="6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4"/>
                    <a:pt x="7" y="8"/>
                    <a:pt x="7" y="15"/>
                  </a:cubicBezTo>
                  <a:cubicBezTo>
                    <a:pt x="8" y="21"/>
                    <a:pt x="8" y="24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30"/>
            <p:cNvSpPr>
              <a:spLocks noEditPoints="1"/>
            </p:cNvSpPr>
            <p:nvPr/>
          </p:nvSpPr>
          <p:spPr bwMode="auto">
            <a:xfrm>
              <a:off x="4062911" y="3420369"/>
              <a:ext cx="13081" cy="22224"/>
            </a:xfrm>
            <a:custGeom>
              <a:avLst/>
              <a:gdLst>
                <a:gd name="T0" fmla="*/ 20 w 22"/>
                <a:gd name="T1" fmla="*/ 25 h 30"/>
                <a:gd name="T2" fmla="*/ 11 w 22"/>
                <a:gd name="T3" fmla="*/ 30 h 30"/>
                <a:gd name="T4" fmla="*/ 6 w 22"/>
                <a:gd name="T5" fmla="*/ 29 h 30"/>
                <a:gd name="T6" fmla="*/ 2 w 22"/>
                <a:gd name="T7" fmla="*/ 25 h 30"/>
                <a:gd name="T8" fmla="*/ 0 w 22"/>
                <a:gd name="T9" fmla="*/ 15 h 30"/>
                <a:gd name="T10" fmla="*/ 2 w 22"/>
                <a:gd name="T11" fmla="*/ 5 h 30"/>
                <a:gd name="T12" fmla="*/ 11 w 22"/>
                <a:gd name="T13" fmla="*/ 0 h 30"/>
                <a:gd name="T14" fmla="*/ 17 w 22"/>
                <a:gd name="T15" fmla="*/ 1 h 30"/>
                <a:gd name="T16" fmla="*/ 20 w 22"/>
                <a:gd name="T17" fmla="*/ 5 h 30"/>
                <a:gd name="T18" fmla="*/ 22 w 22"/>
                <a:gd name="T19" fmla="*/ 15 h 30"/>
                <a:gd name="T20" fmla="*/ 20 w 22"/>
                <a:gd name="T21" fmla="*/ 25 h 30"/>
                <a:gd name="T22" fmla="*/ 20 w 22"/>
                <a:gd name="T23" fmla="*/ 25 h 30"/>
                <a:gd name="T24" fmla="*/ 11 w 22"/>
                <a:gd name="T25" fmla="*/ 26 h 30"/>
                <a:gd name="T26" fmla="*/ 15 w 22"/>
                <a:gd name="T27" fmla="*/ 15 h 30"/>
                <a:gd name="T28" fmla="*/ 12 w 22"/>
                <a:gd name="T29" fmla="*/ 5 h 30"/>
                <a:gd name="T30" fmla="*/ 11 w 22"/>
                <a:gd name="T31" fmla="*/ 5 h 30"/>
                <a:gd name="T32" fmla="*/ 8 w 22"/>
                <a:gd name="T33" fmla="*/ 15 h 30"/>
                <a:gd name="T34" fmla="*/ 10 w 22"/>
                <a:gd name="T35" fmla="*/ 25 h 30"/>
                <a:gd name="T36" fmla="*/ 11 w 22"/>
                <a:gd name="T37" fmla="*/ 26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20" y="25"/>
                  </a:moveTo>
                  <a:cubicBezTo>
                    <a:pt x="18" y="29"/>
                    <a:pt x="15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3" y="0"/>
                    <a:pt x="15" y="0"/>
                    <a:pt x="17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20"/>
                    <a:pt x="21" y="23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lose/>
                  <a:moveTo>
                    <a:pt x="11" y="26"/>
                  </a:moveTo>
                  <a:cubicBezTo>
                    <a:pt x="13" y="26"/>
                    <a:pt x="15" y="22"/>
                    <a:pt x="15" y="15"/>
                  </a:cubicBezTo>
                  <a:cubicBezTo>
                    <a:pt x="15" y="9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8" y="24"/>
                    <a:pt x="10" y="25"/>
                  </a:cubicBezTo>
                  <a:cubicBezTo>
                    <a:pt x="10" y="26"/>
                    <a:pt x="11" y="26"/>
                    <a:pt x="11" y="26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Freeform 31"/>
            <p:cNvSpPr>
              <a:spLocks noEditPoints="1"/>
            </p:cNvSpPr>
            <p:nvPr/>
          </p:nvSpPr>
          <p:spPr bwMode="auto">
            <a:xfrm>
              <a:off x="4049830" y="3420369"/>
              <a:ext cx="13081" cy="22224"/>
            </a:xfrm>
            <a:custGeom>
              <a:avLst/>
              <a:gdLst>
                <a:gd name="T0" fmla="*/ 22 w 22"/>
                <a:gd name="T1" fmla="*/ 15 h 30"/>
                <a:gd name="T2" fmla="*/ 20 w 22"/>
                <a:gd name="T3" fmla="*/ 25 h 30"/>
                <a:gd name="T4" fmla="*/ 11 w 22"/>
                <a:gd name="T5" fmla="*/ 30 h 30"/>
                <a:gd name="T6" fmla="*/ 6 w 22"/>
                <a:gd name="T7" fmla="*/ 29 h 30"/>
                <a:gd name="T8" fmla="*/ 2 w 22"/>
                <a:gd name="T9" fmla="*/ 25 h 30"/>
                <a:gd name="T10" fmla="*/ 0 w 22"/>
                <a:gd name="T11" fmla="*/ 15 h 30"/>
                <a:gd name="T12" fmla="*/ 2 w 22"/>
                <a:gd name="T13" fmla="*/ 5 h 30"/>
                <a:gd name="T14" fmla="*/ 11 w 22"/>
                <a:gd name="T15" fmla="*/ 0 h 30"/>
                <a:gd name="T16" fmla="*/ 17 w 22"/>
                <a:gd name="T17" fmla="*/ 1 h 30"/>
                <a:gd name="T18" fmla="*/ 20 w 22"/>
                <a:gd name="T19" fmla="*/ 5 h 30"/>
                <a:gd name="T20" fmla="*/ 22 w 22"/>
                <a:gd name="T21" fmla="*/ 15 h 30"/>
                <a:gd name="T22" fmla="*/ 22 w 22"/>
                <a:gd name="T23" fmla="*/ 15 h 30"/>
                <a:gd name="T24" fmla="*/ 11 w 22"/>
                <a:gd name="T25" fmla="*/ 26 h 30"/>
                <a:gd name="T26" fmla="*/ 15 w 22"/>
                <a:gd name="T27" fmla="*/ 15 h 30"/>
                <a:gd name="T28" fmla="*/ 12 w 22"/>
                <a:gd name="T29" fmla="*/ 5 h 30"/>
                <a:gd name="T30" fmla="*/ 11 w 22"/>
                <a:gd name="T31" fmla="*/ 5 h 30"/>
                <a:gd name="T32" fmla="*/ 8 w 22"/>
                <a:gd name="T33" fmla="*/ 15 h 30"/>
                <a:gd name="T34" fmla="*/ 10 w 22"/>
                <a:gd name="T35" fmla="*/ 25 h 30"/>
                <a:gd name="T36" fmla="*/ 11 w 22"/>
                <a:gd name="T37" fmla="*/ 26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22" y="15"/>
                  </a:moveTo>
                  <a:cubicBezTo>
                    <a:pt x="22" y="20"/>
                    <a:pt x="21" y="23"/>
                    <a:pt x="20" y="25"/>
                  </a:cubicBezTo>
                  <a:cubicBezTo>
                    <a:pt x="18" y="29"/>
                    <a:pt x="16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3" y="0"/>
                    <a:pt x="15" y="0"/>
                    <a:pt x="17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11" y="26"/>
                  </a:moveTo>
                  <a:cubicBezTo>
                    <a:pt x="14" y="26"/>
                    <a:pt x="15" y="22"/>
                    <a:pt x="15" y="15"/>
                  </a:cubicBezTo>
                  <a:cubicBezTo>
                    <a:pt x="15" y="9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9" y="24"/>
                    <a:pt x="10" y="25"/>
                  </a:cubicBezTo>
                  <a:cubicBezTo>
                    <a:pt x="10" y="26"/>
                    <a:pt x="11" y="26"/>
                    <a:pt x="11" y="26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32"/>
            <p:cNvSpPr/>
            <p:nvPr/>
          </p:nvSpPr>
          <p:spPr bwMode="auto">
            <a:xfrm>
              <a:off x="4089822" y="3449076"/>
              <a:ext cx="9718" cy="22224"/>
            </a:xfrm>
            <a:custGeom>
              <a:avLst/>
              <a:gdLst>
                <a:gd name="T0" fmla="*/ 16 w 26"/>
                <a:gd name="T1" fmla="*/ 0 h 48"/>
                <a:gd name="T2" fmla="*/ 26 w 26"/>
                <a:gd name="T3" fmla="*/ 0 h 48"/>
                <a:gd name="T4" fmla="*/ 26 w 26"/>
                <a:gd name="T5" fmla="*/ 48 h 48"/>
                <a:gd name="T6" fmla="*/ 13 w 26"/>
                <a:gd name="T7" fmla="*/ 48 h 48"/>
                <a:gd name="T8" fmla="*/ 13 w 26"/>
                <a:gd name="T9" fmla="*/ 13 h 48"/>
                <a:gd name="T10" fmla="*/ 7 w 26"/>
                <a:gd name="T11" fmla="*/ 19 h 48"/>
                <a:gd name="T12" fmla="*/ 0 w 26"/>
                <a:gd name="T13" fmla="*/ 11 h 48"/>
                <a:gd name="T14" fmla="*/ 16 w 26"/>
                <a:gd name="T15" fmla="*/ 0 h 48"/>
                <a:gd name="T16" fmla="*/ 16 w 26"/>
                <a:gd name="T17" fmla="*/ 0 h 48"/>
                <a:gd name="T18" fmla="*/ 16 w 26"/>
                <a:gd name="T19" fmla="*/ 0 h 48"/>
                <a:gd name="T20" fmla="*/ 16 w 26"/>
                <a:gd name="T21" fmla="*/ 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8"/>
                <a:gd name="T35" fmla="*/ 26 w 26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8">
                  <a:moveTo>
                    <a:pt x="16" y="0"/>
                  </a:moveTo>
                  <a:lnTo>
                    <a:pt x="26" y="0"/>
                  </a:lnTo>
                  <a:lnTo>
                    <a:pt x="26" y="48"/>
                  </a:lnTo>
                  <a:lnTo>
                    <a:pt x="13" y="48"/>
                  </a:lnTo>
                  <a:lnTo>
                    <a:pt x="13" y="13"/>
                  </a:lnTo>
                  <a:lnTo>
                    <a:pt x="7" y="19"/>
                  </a:lnTo>
                  <a:lnTo>
                    <a:pt x="0" y="1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33"/>
            <p:cNvSpPr/>
            <p:nvPr/>
          </p:nvSpPr>
          <p:spPr bwMode="auto">
            <a:xfrm>
              <a:off x="4076740" y="3449076"/>
              <a:ext cx="9718" cy="22224"/>
            </a:xfrm>
            <a:custGeom>
              <a:avLst/>
              <a:gdLst>
                <a:gd name="T0" fmla="*/ 16 w 26"/>
                <a:gd name="T1" fmla="*/ 0 h 48"/>
                <a:gd name="T2" fmla="*/ 26 w 26"/>
                <a:gd name="T3" fmla="*/ 0 h 48"/>
                <a:gd name="T4" fmla="*/ 26 w 26"/>
                <a:gd name="T5" fmla="*/ 48 h 48"/>
                <a:gd name="T6" fmla="*/ 13 w 26"/>
                <a:gd name="T7" fmla="*/ 48 h 48"/>
                <a:gd name="T8" fmla="*/ 13 w 26"/>
                <a:gd name="T9" fmla="*/ 13 h 48"/>
                <a:gd name="T10" fmla="*/ 6 w 26"/>
                <a:gd name="T11" fmla="*/ 19 h 48"/>
                <a:gd name="T12" fmla="*/ 0 w 26"/>
                <a:gd name="T13" fmla="*/ 11 h 48"/>
                <a:gd name="T14" fmla="*/ 16 w 26"/>
                <a:gd name="T15" fmla="*/ 0 h 48"/>
                <a:gd name="T16" fmla="*/ 16 w 26"/>
                <a:gd name="T17" fmla="*/ 0 h 48"/>
                <a:gd name="T18" fmla="*/ 16 w 26"/>
                <a:gd name="T19" fmla="*/ 0 h 48"/>
                <a:gd name="T20" fmla="*/ 16 w 26"/>
                <a:gd name="T21" fmla="*/ 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8"/>
                <a:gd name="T35" fmla="*/ 26 w 26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8">
                  <a:moveTo>
                    <a:pt x="16" y="0"/>
                  </a:moveTo>
                  <a:lnTo>
                    <a:pt x="26" y="0"/>
                  </a:lnTo>
                  <a:lnTo>
                    <a:pt x="26" y="48"/>
                  </a:lnTo>
                  <a:lnTo>
                    <a:pt x="13" y="48"/>
                  </a:lnTo>
                  <a:lnTo>
                    <a:pt x="13" y="13"/>
                  </a:lnTo>
                  <a:lnTo>
                    <a:pt x="6" y="19"/>
                  </a:lnTo>
                  <a:lnTo>
                    <a:pt x="0" y="1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Freeform 34"/>
            <p:cNvSpPr/>
            <p:nvPr/>
          </p:nvSpPr>
          <p:spPr bwMode="auto">
            <a:xfrm>
              <a:off x="4050951" y="3449076"/>
              <a:ext cx="8970" cy="22224"/>
            </a:xfrm>
            <a:custGeom>
              <a:avLst/>
              <a:gdLst>
                <a:gd name="T0" fmla="*/ 14 w 24"/>
                <a:gd name="T1" fmla="*/ 0 h 48"/>
                <a:gd name="T2" fmla="*/ 24 w 24"/>
                <a:gd name="T3" fmla="*/ 0 h 48"/>
                <a:gd name="T4" fmla="*/ 24 w 24"/>
                <a:gd name="T5" fmla="*/ 48 h 48"/>
                <a:gd name="T6" fmla="*/ 13 w 24"/>
                <a:gd name="T7" fmla="*/ 48 h 48"/>
                <a:gd name="T8" fmla="*/ 11 w 24"/>
                <a:gd name="T9" fmla="*/ 13 h 48"/>
                <a:gd name="T10" fmla="*/ 5 w 24"/>
                <a:gd name="T11" fmla="*/ 19 h 48"/>
                <a:gd name="T12" fmla="*/ 0 w 24"/>
                <a:gd name="T13" fmla="*/ 11 h 48"/>
                <a:gd name="T14" fmla="*/ 14 w 24"/>
                <a:gd name="T15" fmla="*/ 0 h 48"/>
                <a:gd name="T16" fmla="*/ 14 w 24"/>
                <a:gd name="T17" fmla="*/ 0 h 48"/>
                <a:gd name="T18" fmla="*/ 14 w 24"/>
                <a:gd name="T19" fmla="*/ 0 h 48"/>
                <a:gd name="T20" fmla="*/ 14 w 24"/>
                <a:gd name="T21" fmla="*/ 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8"/>
                <a:gd name="T35" fmla="*/ 24 w 24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8">
                  <a:moveTo>
                    <a:pt x="14" y="0"/>
                  </a:moveTo>
                  <a:lnTo>
                    <a:pt x="24" y="0"/>
                  </a:lnTo>
                  <a:lnTo>
                    <a:pt x="24" y="48"/>
                  </a:lnTo>
                  <a:lnTo>
                    <a:pt x="13" y="48"/>
                  </a:lnTo>
                  <a:lnTo>
                    <a:pt x="11" y="13"/>
                  </a:lnTo>
                  <a:lnTo>
                    <a:pt x="5" y="19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35"/>
            <p:cNvSpPr>
              <a:spLocks noEditPoints="1"/>
            </p:cNvSpPr>
            <p:nvPr/>
          </p:nvSpPr>
          <p:spPr bwMode="auto">
            <a:xfrm>
              <a:off x="4063659" y="3449076"/>
              <a:ext cx="12334" cy="23151"/>
            </a:xfrm>
            <a:custGeom>
              <a:avLst/>
              <a:gdLst>
                <a:gd name="T0" fmla="*/ 21 w 21"/>
                <a:gd name="T1" fmla="*/ 15 h 31"/>
                <a:gd name="T2" fmla="*/ 19 w 21"/>
                <a:gd name="T3" fmla="*/ 25 h 31"/>
                <a:gd name="T4" fmla="*/ 10 w 21"/>
                <a:gd name="T5" fmla="*/ 31 h 31"/>
                <a:gd name="T6" fmla="*/ 5 w 21"/>
                <a:gd name="T7" fmla="*/ 29 h 31"/>
                <a:gd name="T8" fmla="*/ 1 w 21"/>
                <a:gd name="T9" fmla="*/ 25 h 31"/>
                <a:gd name="T10" fmla="*/ 0 w 21"/>
                <a:gd name="T11" fmla="*/ 15 h 31"/>
                <a:gd name="T12" fmla="*/ 1 w 21"/>
                <a:gd name="T13" fmla="*/ 5 h 31"/>
                <a:gd name="T14" fmla="*/ 10 w 21"/>
                <a:gd name="T15" fmla="*/ 0 h 31"/>
                <a:gd name="T16" fmla="*/ 16 w 21"/>
                <a:gd name="T17" fmla="*/ 1 h 31"/>
                <a:gd name="T18" fmla="*/ 19 w 21"/>
                <a:gd name="T19" fmla="*/ 5 h 31"/>
                <a:gd name="T20" fmla="*/ 21 w 21"/>
                <a:gd name="T21" fmla="*/ 15 h 31"/>
                <a:gd name="T22" fmla="*/ 21 w 21"/>
                <a:gd name="T23" fmla="*/ 15 h 31"/>
                <a:gd name="T24" fmla="*/ 10 w 21"/>
                <a:gd name="T25" fmla="*/ 26 h 31"/>
                <a:gd name="T26" fmla="*/ 14 w 21"/>
                <a:gd name="T27" fmla="*/ 15 h 31"/>
                <a:gd name="T28" fmla="*/ 11 w 21"/>
                <a:gd name="T29" fmla="*/ 5 h 31"/>
                <a:gd name="T30" fmla="*/ 10 w 21"/>
                <a:gd name="T31" fmla="*/ 5 h 31"/>
                <a:gd name="T32" fmla="*/ 7 w 21"/>
                <a:gd name="T33" fmla="*/ 15 h 31"/>
                <a:gd name="T34" fmla="*/ 9 w 21"/>
                <a:gd name="T35" fmla="*/ 25 h 31"/>
                <a:gd name="T36" fmla="*/ 10 w 21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1"/>
                <a:gd name="T58" fmla="*/ 0 h 31"/>
                <a:gd name="T59" fmla="*/ 21 w 21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1" h="31">
                  <a:moveTo>
                    <a:pt x="21" y="15"/>
                  </a:moveTo>
                  <a:cubicBezTo>
                    <a:pt x="21" y="20"/>
                    <a:pt x="21" y="23"/>
                    <a:pt x="19" y="25"/>
                  </a:cubicBezTo>
                  <a:cubicBezTo>
                    <a:pt x="18" y="29"/>
                    <a:pt x="15" y="31"/>
                    <a:pt x="10" y="31"/>
                  </a:cubicBezTo>
                  <a:cubicBezTo>
                    <a:pt x="8" y="31"/>
                    <a:pt x="6" y="30"/>
                    <a:pt x="5" y="29"/>
                  </a:cubicBezTo>
                  <a:cubicBezTo>
                    <a:pt x="3" y="28"/>
                    <a:pt x="2" y="27"/>
                    <a:pt x="1" y="25"/>
                  </a:cubicBezTo>
                  <a:cubicBezTo>
                    <a:pt x="0" y="23"/>
                    <a:pt x="0" y="20"/>
                    <a:pt x="0" y="15"/>
                  </a:cubicBezTo>
                  <a:cubicBezTo>
                    <a:pt x="0" y="11"/>
                    <a:pt x="0" y="7"/>
                    <a:pt x="1" y="5"/>
                  </a:cubicBezTo>
                  <a:cubicBezTo>
                    <a:pt x="3" y="1"/>
                    <a:pt x="6" y="0"/>
                    <a:pt x="10" y="0"/>
                  </a:cubicBezTo>
                  <a:cubicBezTo>
                    <a:pt x="12" y="0"/>
                    <a:pt x="14" y="0"/>
                    <a:pt x="16" y="1"/>
                  </a:cubicBezTo>
                  <a:cubicBezTo>
                    <a:pt x="17" y="2"/>
                    <a:pt x="18" y="3"/>
                    <a:pt x="19" y="5"/>
                  </a:cubicBezTo>
                  <a:cubicBezTo>
                    <a:pt x="20" y="7"/>
                    <a:pt x="21" y="11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10" y="26"/>
                  </a:move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3" y="6"/>
                    <a:pt x="11" y="5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8" y="5"/>
                    <a:pt x="7" y="8"/>
                    <a:pt x="7" y="15"/>
                  </a:cubicBezTo>
                  <a:cubicBezTo>
                    <a:pt x="7" y="21"/>
                    <a:pt x="8" y="24"/>
                    <a:pt x="9" y="25"/>
                  </a:cubicBezTo>
                  <a:cubicBezTo>
                    <a:pt x="10" y="26"/>
                    <a:pt x="10" y="26"/>
                    <a:pt x="10" y="26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36"/>
            <p:cNvSpPr/>
            <p:nvPr/>
          </p:nvSpPr>
          <p:spPr bwMode="auto">
            <a:xfrm>
              <a:off x="4076740" y="3420369"/>
              <a:ext cx="9718" cy="22224"/>
            </a:xfrm>
            <a:custGeom>
              <a:avLst/>
              <a:gdLst>
                <a:gd name="T0" fmla="*/ 26 w 26"/>
                <a:gd name="T1" fmla="*/ 48 h 48"/>
                <a:gd name="T2" fmla="*/ 13 w 26"/>
                <a:gd name="T3" fmla="*/ 48 h 48"/>
                <a:gd name="T4" fmla="*/ 13 w 26"/>
                <a:gd name="T5" fmla="*/ 13 h 48"/>
                <a:gd name="T6" fmla="*/ 6 w 26"/>
                <a:gd name="T7" fmla="*/ 19 h 48"/>
                <a:gd name="T8" fmla="*/ 0 w 26"/>
                <a:gd name="T9" fmla="*/ 11 h 48"/>
                <a:gd name="T10" fmla="*/ 14 w 26"/>
                <a:gd name="T11" fmla="*/ 0 h 48"/>
                <a:gd name="T12" fmla="*/ 24 w 26"/>
                <a:gd name="T13" fmla="*/ 0 h 48"/>
                <a:gd name="T14" fmla="*/ 26 w 26"/>
                <a:gd name="T15" fmla="*/ 48 h 48"/>
                <a:gd name="T16" fmla="*/ 26 w 26"/>
                <a:gd name="T17" fmla="*/ 48 h 48"/>
                <a:gd name="T18" fmla="*/ 26 w 26"/>
                <a:gd name="T19" fmla="*/ 48 h 48"/>
                <a:gd name="T20" fmla="*/ 26 w 26"/>
                <a:gd name="T21" fmla="*/ 48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8"/>
                <a:gd name="T35" fmla="*/ 26 w 26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8">
                  <a:moveTo>
                    <a:pt x="26" y="48"/>
                  </a:moveTo>
                  <a:lnTo>
                    <a:pt x="13" y="48"/>
                  </a:lnTo>
                  <a:lnTo>
                    <a:pt x="13" y="13"/>
                  </a:lnTo>
                  <a:lnTo>
                    <a:pt x="6" y="19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26" y="48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37"/>
            <p:cNvSpPr>
              <a:spLocks noEditPoints="1"/>
            </p:cNvSpPr>
            <p:nvPr/>
          </p:nvSpPr>
          <p:spPr bwMode="auto">
            <a:xfrm>
              <a:off x="4089448" y="3420369"/>
              <a:ext cx="13081" cy="22224"/>
            </a:xfrm>
            <a:custGeom>
              <a:avLst/>
              <a:gdLst>
                <a:gd name="T0" fmla="*/ 0 w 22"/>
                <a:gd name="T1" fmla="*/ 15 h 30"/>
                <a:gd name="T2" fmla="*/ 2 w 22"/>
                <a:gd name="T3" fmla="*/ 5 h 30"/>
                <a:gd name="T4" fmla="*/ 11 w 22"/>
                <a:gd name="T5" fmla="*/ 0 h 30"/>
                <a:gd name="T6" fmla="*/ 16 w 22"/>
                <a:gd name="T7" fmla="*/ 1 h 30"/>
                <a:gd name="T8" fmla="*/ 20 w 22"/>
                <a:gd name="T9" fmla="*/ 5 h 30"/>
                <a:gd name="T10" fmla="*/ 22 w 22"/>
                <a:gd name="T11" fmla="*/ 15 h 30"/>
                <a:gd name="T12" fmla="*/ 20 w 22"/>
                <a:gd name="T13" fmla="*/ 25 h 30"/>
                <a:gd name="T14" fmla="*/ 11 w 22"/>
                <a:gd name="T15" fmla="*/ 30 h 30"/>
                <a:gd name="T16" fmla="*/ 6 w 22"/>
                <a:gd name="T17" fmla="*/ 29 h 30"/>
                <a:gd name="T18" fmla="*/ 2 w 22"/>
                <a:gd name="T19" fmla="*/ 25 h 30"/>
                <a:gd name="T20" fmla="*/ 0 w 22"/>
                <a:gd name="T21" fmla="*/ 15 h 30"/>
                <a:gd name="T22" fmla="*/ 0 w 22"/>
                <a:gd name="T23" fmla="*/ 15 h 30"/>
                <a:gd name="T24" fmla="*/ 11 w 22"/>
                <a:gd name="T25" fmla="*/ 5 h 30"/>
                <a:gd name="T26" fmla="*/ 8 w 22"/>
                <a:gd name="T27" fmla="*/ 15 h 30"/>
                <a:gd name="T28" fmla="*/ 10 w 22"/>
                <a:gd name="T29" fmla="*/ 25 h 30"/>
                <a:gd name="T30" fmla="*/ 11 w 22"/>
                <a:gd name="T31" fmla="*/ 26 h 30"/>
                <a:gd name="T32" fmla="*/ 14 w 22"/>
                <a:gd name="T33" fmla="*/ 15 h 30"/>
                <a:gd name="T34" fmla="*/ 12 w 22"/>
                <a:gd name="T35" fmla="*/ 5 h 30"/>
                <a:gd name="T36" fmla="*/ 11 w 22"/>
                <a:gd name="T37" fmla="*/ 5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0" y="15"/>
                  </a:move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19"/>
                    <a:pt x="21" y="23"/>
                    <a:pt x="20" y="25"/>
                  </a:cubicBezTo>
                  <a:cubicBezTo>
                    <a:pt x="18" y="29"/>
                    <a:pt x="15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11" y="5"/>
                  </a:move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8" y="24"/>
                    <a:pt x="10" y="25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3" y="26"/>
                    <a:pt x="15" y="22"/>
                    <a:pt x="14" y="15"/>
                  </a:cubicBezTo>
                  <a:cubicBezTo>
                    <a:pt x="14" y="9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Freeform 38"/>
            <p:cNvSpPr/>
            <p:nvPr/>
          </p:nvSpPr>
          <p:spPr bwMode="auto">
            <a:xfrm>
              <a:off x="4089822" y="3389348"/>
              <a:ext cx="8970" cy="21298"/>
            </a:xfrm>
            <a:custGeom>
              <a:avLst/>
              <a:gdLst>
                <a:gd name="T0" fmla="*/ 7 w 24"/>
                <a:gd name="T1" fmla="*/ 17 h 46"/>
                <a:gd name="T2" fmla="*/ 0 w 24"/>
                <a:gd name="T3" fmla="*/ 9 h 46"/>
                <a:gd name="T4" fmla="*/ 15 w 24"/>
                <a:gd name="T5" fmla="*/ 0 h 46"/>
                <a:gd name="T6" fmla="*/ 24 w 24"/>
                <a:gd name="T7" fmla="*/ 0 h 46"/>
                <a:gd name="T8" fmla="*/ 24 w 24"/>
                <a:gd name="T9" fmla="*/ 46 h 46"/>
                <a:gd name="T10" fmla="*/ 13 w 24"/>
                <a:gd name="T11" fmla="*/ 46 h 46"/>
                <a:gd name="T12" fmla="*/ 13 w 24"/>
                <a:gd name="T13" fmla="*/ 11 h 46"/>
                <a:gd name="T14" fmla="*/ 7 w 24"/>
                <a:gd name="T15" fmla="*/ 17 h 46"/>
                <a:gd name="T16" fmla="*/ 7 w 24"/>
                <a:gd name="T17" fmla="*/ 17 h 46"/>
                <a:gd name="T18" fmla="*/ 7 w 24"/>
                <a:gd name="T19" fmla="*/ 17 h 46"/>
                <a:gd name="T20" fmla="*/ 7 w 24"/>
                <a:gd name="T21" fmla="*/ 17 h 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6"/>
                <a:gd name="T35" fmla="*/ 24 w 24"/>
                <a:gd name="T36" fmla="*/ 46 h 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6">
                  <a:moveTo>
                    <a:pt x="7" y="17"/>
                  </a:moveTo>
                  <a:lnTo>
                    <a:pt x="0" y="9"/>
                  </a:lnTo>
                  <a:lnTo>
                    <a:pt x="15" y="0"/>
                  </a:lnTo>
                  <a:lnTo>
                    <a:pt x="24" y="0"/>
                  </a:lnTo>
                  <a:lnTo>
                    <a:pt x="24" y="46"/>
                  </a:lnTo>
                  <a:lnTo>
                    <a:pt x="13" y="46"/>
                  </a:lnTo>
                  <a:lnTo>
                    <a:pt x="13" y="11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39"/>
            <p:cNvSpPr/>
            <p:nvPr/>
          </p:nvSpPr>
          <p:spPr bwMode="auto">
            <a:xfrm>
              <a:off x="4063659" y="3389348"/>
              <a:ext cx="8970" cy="21298"/>
            </a:xfrm>
            <a:custGeom>
              <a:avLst/>
              <a:gdLst>
                <a:gd name="T0" fmla="*/ 6 w 24"/>
                <a:gd name="T1" fmla="*/ 17 h 46"/>
                <a:gd name="T2" fmla="*/ 0 w 24"/>
                <a:gd name="T3" fmla="*/ 9 h 46"/>
                <a:gd name="T4" fmla="*/ 14 w 24"/>
                <a:gd name="T5" fmla="*/ 0 h 46"/>
                <a:gd name="T6" fmla="*/ 24 w 24"/>
                <a:gd name="T7" fmla="*/ 0 h 46"/>
                <a:gd name="T8" fmla="*/ 24 w 24"/>
                <a:gd name="T9" fmla="*/ 46 h 46"/>
                <a:gd name="T10" fmla="*/ 12 w 24"/>
                <a:gd name="T11" fmla="*/ 46 h 46"/>
                <a:gd name="T12" fmla="*/ 12 w 24"/>
                <a:gd name="T13" fmla="*/ 11 h 46"/>
                <a:gd name="T14" fmla="*/ 6 w 24"/>
                <a:gd name="T15" fmla="*/ 17 h 46"/>
                <a:gd name="T16" fmla="*/ 6 w 24"/>
                <a:gd name="T17" fmla="*/ 17 h 46"/>
                <a:gd name="T18" fmla="*/ 6 w 24"/>
                <a:gd name="T19" fmla="*/ 17 h 46"/>
                <a:gd name="T20" fmla="*/ 6 w 24"/>
                <a:gd name="T21" fmla="*/ 17 h 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6"/>
                <a:gd name="T35" fmla="*/ 24 w 24"/>
                <a:gd name="T36" fmla="*/ 46 h 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6">
                  <a:moveTo>
                    <a:pt x="6" y="17"/>
                  </a:moveTo>
                  <a:lnTo>
                    <a:pt x="0" y="9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24" y="46"/>
                  </a:lnTo>
                  <a:lnTo>
                    <a:pt x="12" y="46"/>
                  </a:lnTo>
                  <a:lnTo>
                    <a:pt x="12" y="11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40"/>
            <p:cNvSpPr>
              <a:spLocks noEditPoints="1"/>
            </p:cNvSpPr>
            <p:nvPr/>
          </p:nvSpPr>
          <p:spPr bwMode="auto">
            <a:xfrm>
              <a:off x="4075993" y="3388422"/>
              <a:ext cx="13455" cy="23151"/>
            </a:xfrm>
            <a:custGeom>
              <a:avLst/>
              <a:gdLst>
                <a:gd name="T0" fmla="*/ 0 w 22"/>
                <a:gd name="T1" fmla="*/ 15 h 31"/>
                <a:gd name="T2" fmla="*/ 2 w 22"/>
                <a:gd name="T3" fmla="*/ 5 h 31"/>
                <a:gd name="T4" fmla="*/ 11 w 22"/>
                <a:gd name="T5" fmla="*/ 0 h 31"/>
                <a:gd name="T6" fmla="*/ 16 w 22"/>
                <a:gd name="T7" fmla="*/ 1 h 31"/>
                <a:gd name="T8" fmla="*/ 20 w 22"/>
                <a:gd name="T9" fmla="*/ 5 h 31"/>
                <a:gd name="T10" fmla="*/ 22 w 22"/>
                <a:gd name="T11" fmla="*/ 15 h 31"/>
                <a:gd name="T12" fmla="*/ 20 w 22"/>
                <a:gd name="T13" fmla="*/ 26 h 31"/>
                <a:gd name="T14" fmla="*/ 11 w 22"/>
                <a:gd name="T15" fmla="*/ 31 h 31"/>
                <a:gd name="T16" fmla="*/ 5 w 22"/>
                <a:gd name="T17" fmla="*/ 29 h 31"/>
                <a:gd name="T18" fmla="*/ 2 w 22"/>
                <a:gd name="T19" fmla="*/ 26 h 31"/>
                <a:gd name="T20" fmla="*/ 0 w 22"/>
                <a:gd name="T21" fmla="*/ 15 h 31"/>
                <a:gd name="T22" fmla="*/ 0 w 22"/>
                <a:gd name="T23" fmla="*/ 15 h 31"/>
                <a:gd name="T24" fmla="*/ 11 w 22"/>
                <a:gd name="T25" fmla="*/ 5 h 31"/>
                <a:gd name="T26" fmla="*/ 7 w 22"/>
                <a:gd name="T27" fmla="*/ 15 h 31"/>
                <a:gd name="T28" fmla="*/ 10 w 22"/>
                <a:gd name="T29" fmla="*/ 26 h 31"/>
                <a:gd name="T30" fmla="*/ 11 w 22"/>
                <a:gd name="T31" fmla="*/ 26 h 31"/>
                <a:gd name="T32" fmla="*/ 14 w 22"/>
                <a:gd name="T33" fmla="*/ 15 h 31"/>
                <a:gd name="T34" fmla="*/ 12 w 22"/>
                <a:gd name="T35" fmla="*/ 5 h 31"/>
                <a:gd name="T36" fmla="*/ 11 w 22"/>
                <a:gd name="T37" fmla="*/ 5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0" y="15"/>
                  </a:moveTo>
                  <a:cubicBezTo>
                    <a:pt x="0" y="11"/>
                    <a:pt x="1" y="7"/>
                    <a:pt x="2" y="5"/>
                  </a:cubicBezTo>
                  <a:cubicBezTo>
                    <a:pt x="4" y="2"/>
                    <a:pt x="6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20"/>
                    <a:pt x="21" y="23"/>
                    <a:pt x="20" y="26"/>
                  </a:cubicBezTo>
                  <a:cubicBezTo>
                    <a:pt x="18" y="29"/>
                    <a:pt x="15" y="31"/>
                    <a:pt x="11" y="31"/>
                  </a:cubicBezTo>
                  <a:cubicBezTo>
                    <a:pt x="9" y="31"/>
                    <a:pt x="7" y="30"/>
                    <a:pt x="5" y="29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11" y="5"/>
                  </a:moveTo>
                  <a:cubicBezTo>
                    <a:pt x="8" y="5"/>
                    <a:pt x="7" y="8"/>
                    <a:pt x="7" y="15"/>
                  </a:cubicBezTo>
                  <a:cubicBezTo>
                    <a:pt x="7" y="21"/>
                    <a:pt x="8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3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41"/>
            <p:cNvSpPr>
              <a:spLocks noEditPoints="1"/>
            </p:cNvSpPr>
            <p:nvPr/>
          </p:nvSpPr>
          <p:spPr bwMode="auto">
            <a:xfrm>
              <a:off x="4049830" y="3388422"/>
              <a:ext cx="13081" cy="23151"/>
            </a:xfrm>
            <a:custGeom>
              <a:avLst/>
              <a:gdLst>
                <a:gd name="T0" fmla="*/ 22 w 22"/>
                <a:gd name="T1" fmla="*/ 15 h 31"/>
                <a:gd name="T2" fmla="*/ 20 w 22"/>
                <a:gd name="T3" fmla="*/ 26 h 31"/>
                <a:gd name="T4" fmla="*/ 11 w 22"/>
                <a:gd name="T5" fmla="*/ 31 h 31"/>
                <a:gd name="T6" fmla="*/ 6 w 22"/>
                <a:gd name="T7" fmla="*/ 29 h 31"/>
                <a:gd name="T8" fmla="*/ 2 w 22"/>
                <a:gd name="T9" fmla="*/ 26 h 31"/>
                <a:gd name="T10" fmla="*/ 0 w 22"/>
                <a:gd name="T11" fmla="*/ 15 h 31"/>
                <a:gd name="T12" fmla="*/ 2 w 22"/>
                <a:gd name="T13" fmla="*/ 5 h 31"/>
                <a:gd name="T14" fmla="*/ 11 w 22"/>
                <a:gd name="T15" fmla="*/ 0 h 31"/>
                <a:gd name="T16" fmla="*/ 16 w 22"/>
                <a:gd name="T17" fmla="*/ 1 h 31"/>
                <a:gd name="T18" fmla="*/ 20 w 22"/>
                <a:gd name="T19" fmla="*/ 5 h 31"/>
                <a:gd name="T20" fmla="*/ 22 w 22"/>
                <a:gd name="T21" fmla="*/ 15 h 31"/>
                <a:gd name="T22" fmla="*/ 22 w 22"/>
                <a:gd name="T23" fmla="*/ 15 h 31"/>
                <a:gd name="T24" fmla="*/ 11 w 22"/>
                <a:gd name="T25" fmla="*/ 26 h 31"/>
                <a:gd name="T26" fmla="*/ 14 w 22"/>
                <a:gd name="T27" fmla="*/ 15 h 31"/>
                <a:gd name="T28" fmla="*/ 12 w 22"/>
                <a:gd name="T29" fmla="*/ 5 h 31"/>
                <a:gd name="T30" fmla="*/ 11 w 22"/>
                <a:gd name="T31" fmla="*/ 5 h 31"/>
                <a:gd name="T32" fmla="*/ 7 w 22"/>
                <a:gd name="T33" fmla="*/ 15 h 31"/>
                <a:gd name="T34" fmla="*/ 10 w 22"/>
                <a:gd name="T35" fmla="*/ 26 h 31"/>
                <a:gd name="T36" fmla="*/ 11 w 22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22" y="15"/>
                  </a:moveTo>
                  <a:cubicBezTo>
                    <a:pt x="22" y="20"/>
                    <a:pt x="21" y="23"/>
                    <a:pt x="20" y="26"/>
                  </a:cubicBezTo>
                  <a:cubicBezTo>
                    <a:pt x="18" y="29"/>
                    <a:pt x="15" y="31"/>
                    <a:pt x="11" y="31"/>
                  </a:cubicBezTo>
                  <a:cubicBezTo>
                    <a:pt x="9" y="31"/>
                    <a:pt x="7" y="30"/>
                    <a:pt x="6" y="29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7"/>
                    <a:pt x="2" y="5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8"/>
                    <a:pt x="22" y="11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11" y="26"/>
                  </a:move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7" y="8"/>
                    <a:pt x="7" y="15"/>
                  </a:cubicBezTo>
                  <a:cubicBezTo>
                    <a:pt x="8" y="21"/>
                    <a:pt x="8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Freeform 42"/>
            <p:cNvSpPr>
              <a:spLocks noEditPoints="1"/>
            </p:cNvSpPr>
            <p:nvPr/>
          </p:nvSpPr>
          <p:spPr bwMode="auto">
            <a:xfrm>
              <a:off x="4062911" y="3417128"/>
              <a:ext cx="13081" cy="23151"/>
            </a:xfrm>
            <a:custGeom>
              <a:avLst/>
              <a:gdLst>
                <a:gd name="T0" fmla="*/ 20 w 22"/>
                <a:gd name="T1" fmla="*/ 26 h 31"/>
                <a:gd name="T2" fmla="*/ 11 w 22"/>
                <a:gd name="T3" fmla="*/ 31 h 31"/>
                <a:gd name="T4" fmla="*/ 6 w 22"/>
                <a:gd name="T5" fmla="*/ 30 h 31"/>
                <a:gd name="T6" fmla="*/ 2 w 22"/>
                <a:gd name="T7" fmla="*/ 26 h 31"/>
                <a:gd name="T8" fmla="*/ 0 w 22"/>
                <a:gd name="T9" fmla="*/ 15 h 31"/>
                <a:gd name="T10" fmla="*/ 2 w 22"/>
                <a:gd name="T11" fmla="*/ 5 h 31"/>
                <a:gd name="T12" fmla="*/ 11 w 22"/>
                <a:gd name="T13" fmla="*/ 0 h 31"/>
                <a:gd name="T14" fmla="*/ 17 w 22"/>
                <a:gd name="T15" fmla="*/ 1 h 31"/>
                <a:gd name="T16" fmla="*/ 20 w 22"/>
                <a:gd name="T17" fmla="*/ 5 h 31"/>
                <a:gd name="T18" fmla="*/ 22 w 22"/>
                <a:gd name="T19" fmla="*/ 15 h 31"/>
                <a:gd name="T20" fmla="*/ 20 w 22"/>
                <a:gd name="T21" fmla="*/ 26 h 31"/>
                <a:gd name="T22" fmla="*/ 20 w 22"/>
                <a:gd name="T23" fmla="*/ 26 h 31"/>
                <a:gd name="T24" fmla="*/ 11 w 22"/>
                <a:gd name="T25" fmla="*/ 26 h 31"/>
                <a:gd name="T26" fmla="*/ 15 w 22"/>
                <a:gd name="T27" fmla="*/ 15 h 31"/>
                <a:gd name="T28" fmla="*/ 12 w 22"/>
                <a:gd name="T29" fmla="*/ 5 h 31"/>
                <a:gd name="T30" fmla="*/ 11 w 22"/>
                <a:gd name="T31" fmla="*/ 5 h 31"/>
                <a:gd name="T32" fmla="*/ 8 w 22"/>
                <a:gd name="T33" fmla="*/ 15 h 31"/>
                <a:gd name="T34" fmla="*/ 10 w 22"/>
                <a:gd name="T35" fmla="*/ 26 h 31"/>
                <a:gd name="T36" fmla="*/ 11 w 22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20" y="26"/>
                  </a:moveTo>
                  <a:cubicBezTo>
                    <a:pt x="18" y="29"/>
                    <a:pt x="15" y="31"/>
                    <a:pt x="11" y="31"/>
                  </a:cubicBezTo>
                  <a:cubicBezTo>
                    <a:pt x="9" y="31"/>
                    <a:pt x="7" y="30"/>
                    <a:pt x="6" y="30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3" y="0"/>
                    <a:pt x="15" y="0"/>
                    <a:pt x="17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8"/>
                    <a:pt x="22" y="11"/>
                    <a:pt x="22" y="15"/>
                  </a:cubicBezTo>
                  <a:cubicBezTo>
                    <a:pt x="22" y="20"/>
                    <a:pt x="21" y="23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lose/>
                  <a:moveTo>
                    <a:pt x="11" y="26"/>
                  </a:moveTo>
                  <a:cubicBezTo>
                    <a:pt x="13" y="26"/>
                    <a:pt x="15" y="22"/>
                    <a:pt x="15" y="15"/>
                  </a:cubicBezTo>
                  <a:cubicBezTo>
                    <a:pt x="15" y="10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8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Freeform 43"/>
            <p:cNvSpPr>
              <a:spLocks noEditPoints="1"/>
            </p:cNvSpPr>
            <p:nvPr/>
          </p:nvSpPr>
          <p:spPr bwMode="auto">
            <a:xfrm>
              <a:off x="4049830" y="3417128"/>
              <a:ext cx="13081" cy="23151"/>
            </a:xfrm>
            <a:custGeom>
              <a:avLst/>
              <a:gdLst>
                <a:gd name="T0" fmla="*/ 22 w 22"/>
                <a:gd name="T1" fmla="*/ 15 h 31"/>
                <a:gd name="T2" fmla="*/ 20 w 22"/>
                <a:gd name="T3" fmla="*/ 26 h 31"/>
                <a:gd name="T4" fmla="*/ 11 w 22"/>
                <a:gd name="T5" fmla="*/ 31 h 31"/>
                <a:gd name="T6" fmla="*/ 6 w 22"/>
                <a:gd name="T7" fmla="*/ 30 h 31"/>
                <a:gd name="T8" fmla="*/ 2 w 22"/>
                <a:gd name="T9" fmla="*/ 26 h 31"/>
                <a:gd name="T10" fmla="*/ 0 w 22"/>
                <a:gd name="T11" fmla="*/ 15 h 31"/>
                <a:gd name="T12" fmla="*/ 2 w 22"/>
                <a:gd name="T13" fmla="*/ 5 h 31"/>
                <a:gd name="T14" fmla="*/ 11 w 22"/>
                <a:gd name="T15" fmla="*/ 0 h 31"/>
                <a:gd name="T16" fmla="*/ 17 w 22"/>
                <a:gd name="T17" fmla="*/ 1 h 31"/>
                <a:gd name="T18" fmla="*/ 20 w 22"/>
                <a:gd name="T19" fmla="*/ 5 h 31"/>
                <a:gd name="T20" fmla="*/ 22 w 22"/>
                <a:gd name="T21" fmla="*/ 15 h 31"/>
                <a:gd name="T22" fmla="*/ 22 w 22"/>
                <a:gd name="T23" fmla="*/ 15 h 31"/>
                <a:gd name="T24" fmla="*/ 11 w 22"/>
                <a:gd name="T25" fmla="*/ 26 h 31"/>
                <a:gd name="T26" fmla="*/ 15 w 22"/>
                <a:gd name="T27" fmla="*/ 15 h 31"/>
                <a:gd name="T28" fmla="*/ 12 w 22"/>
                <a:gd name="T29" fmla="*/ 5 h 31"/>
                <a:gd name="T30" fmla="*/ 11 w 22"/>
                <a:gd name="T31" fmla="*/ 5 h 31"/>
                <a:gd name="T32" fmla="*/ 8 w 22"/>
                <a:gd name="T33" fmla="*/ 15 h 31"/>
                <a:gd name="T34" fmla="*/ 10 w 22"/>
                <a:gd name="T35" fmla="*/ 26 h 31"/>
                <a:gd name="T36" fmla="*/ 11 w 22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22" y="15"/>
                  </a:moveTo>
                  <a:cubicBezTo>
                    <a:pt x="22" y="20"/>
                    <a:pt x="21" y="23"/>
                    <a:pt x="20" y="26"/>
                  </a:cubicBezTo>
                  <a:cubicBezTo>
                    <a:pt x="18" y="29"/>
                    <a:pt x="16" y="31"/>
                    <a:pt x="11" y="31"/>
                  </a:cubicBezTo>
                  <a:cubicBezTo>
                    <a:pt x="9" y="31"/>
                    <a:pt x="7" y="30"/>
                    <a:pt x="6" y="30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3" y="0"/>
                    <a:pt x="15" y="0"/>
                    <a:pt x="17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8"/>
                    <a:pt x="22" y="11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11" y="26"/>
                  </a:moveTo>
                  <a:cubicBezTo>
                    <a:pt x="14" y="26"/>
                    <a:pt x="15" y="22"/>
                    <a:pt x="15" y="15"/>
                  </a:cubicBezTo>
                  <a:cubicBezTo>
                    <a:pt x="15" y="10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9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44"/>
            <p:cNvSpPr/>
            <p:nvPr/>
          </p:nvSpPr>
          <p:spPr bwMode="auto">
            <a:xfrm>
              <a:off x="4089822" y="3446761"/>
              <a:ext cx="9718" cy="21761"/>
            </a:xfrm>
            <a:custGeom>
              <a:avLst/>
              <a:gdLst>
                <a:gd name="T0" fmla="*/ 16 w 26"/>
                <a:gd name="T1" fmla="*/ 0 h 47"/>
                <a:gd name="T2" fmla="*/ 26 w 26"/>
                <a:gd name="T3" fmla="*/ 0 h 47"/>
                <a:gd name="T4" fmla="*/ 26 w 26"/>
                <a:gd name="T5" fmla="*/ 47 h 47"/>
                <a:gd name="T6" fmla="*/ 13 w 26"/>
                <a:gd name="T7" fmla="*/ 47 h 47"/>
                <a:gd name="T8" fmla="*/ 13 w 26"/>
                <a:gd name="T9" fmla="*/ 13 h 47"/>
                <a:gd name="T10" fmla="*/ 7 w 26"/>
                <a:gd name="T11" fmla="*/ 18 h 47"/>
                <a:gd name="T12" fmla="*/ 0 w 26"/>
                <a:gd name="T13" fmla="*/ 10 h 47"/>
                <a:gd name="T14" fmla="*/ 16 w 26"/>
                <a:gd name="T15" fmla="*/ 0 h 47"/>
                <a:gd name="T16" fmla="*/ 16 w 26"/>
                <a:gd name="T17" fmla="*/ 0 h 47"/>
                <a:gd name="T18" fmla="*/ 16 w 26"/>
                <a:gd name="T19" fmla="*/ 0 h 47"/>
                <a:gd name="T20" fmla="*/ 16 w 26"/>
                <a:gd name="T21" fmla="*/ 0 h 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7"/>
                <a:gd name="T35" fmla="*/ 26 w 26"/>
                <a:gd name="T36" fmla="*/ 47 h 4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7">
                  <a:moveTo>
                    <a:pt x="16" y="0"/>
                  </a:moveTo>
                  <a:lnTo>
                    <a:pt x="26" y="0"/>
                  </a:lnTo>
                  <a:lnTo>
                    <a:pt x="26" y="47"/>
                  </a:lnTo>
                  <a:lnTo>
                    <a:pt x="13" y="47"/>
                  </a:lnTo>
                  <a:lnTo>
                    <a:pt x="13" y="13"/>
                  </a:lnTo>
                  <a:lnTo>
                    <a:pt x="7" y="18"/>
                  </a:lnTo>
                  <a:lnTo>
                    <a:pt x="0" y="1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45"/>
            <p:cNvSpPr/>
            <p:nvPr/>
          </p:nvSpPr>
          <p:spPr bwMode="auto">
            <a:xfrm>
              <a:off x="4076740" y="3446761"/>
              <a:ext cx="9718" cy="21761"/>
            </a:xfrm>
            <a:custGeom>
              <a:avLst/>
              <a:gdLst>
                <a:gd name="T0" fmla="*/ 16 w 26"/>
                <a:gd name="T1" fmla="*/ 0 h 47"/>
                <a:gd name="T2" fmla="*/ 26 w 26"/>
                <a:gd name="T3" fmla="*/ 0 h 47"/>
                <a:gd name="T4" fmla="*/ 26 w 26"/>
                <a:gd name="T5" fmla="*/ 47 h 47"/>
                <a:gd name="T6" fmla="*/ 13 w 26"/>
                <a:gd name="T7" fmla="*/ 47 h 47"/>
                <a:gd name="T8" fmla="*/ 13 w 26"/>
                <a:gd name="T9" fmla="*/ 13 h 47"/>
                <a:gd name="T10" fmla="*/ 6 w 26"/>
                <a:gd name="T11" fmla="*/ 18 h 47"/>
                <a:gd name="T12" fmla="*/ 0 w 26"/>
                <a:gd name="T13" fmla="*/ 10 h 47"/>
                <a:gd name="T14" fmla="*/ 16 w 26"/>
                <a:gd name="T15" fmla="*/ 0 h 47"/>
                <a:gd name="T16" fmla="*/ 16 w 26"/>
                <a:gd name="T17" fmla="*/ 0 h 47"/>
                <a:gd name="T18" fmla="*/ 16 w 26"/>
                <a:gd name="T19" fmla="*/ 0 h 47"/>
                <a:gd name="T20" fmla="*/ 16 w 26"/>
                <a:gd name="T21" fmla="*/ 0 h 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7"/>
                <a:gd name="T35" fmla="*/ 26 w 26"/>
                <a:gd name="T36" fmla="*/ 47 h 4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7">
                  <a:moveTo>
                    <a:pt x="16" y="0"/>
                  </a:moveTo>
                  <a:lnTo>
                    <a:pt x="26" y="0"/>
                  </a:lnTo>
                  <a:lnTo>
                    <a:pt x="26" y="47"/>
                  </a:lnTo>
                  <a:lnTo>
                    <a:pt x="13" y="47"/>
                  </a:lnTo>
                  <a:lnTo>
                    <a:pt x="13" y="13"/>
                  </a:lnTo>
                  <a:lnTo>
                    <a:pt x="6" y="18"/>
                  </a:lnTo>
                  <a:lnTo>
                    <a:pt x="0" y="1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Freeform 46"/>
            <p:cNvSpPr/>
            <p:nvPr/>
          </p:nvSpPr>
          <p:spPr bwMode="auto">
            <a:xfrm>
              <a:off x="4050951" y="3446761"/>
              <a:ext cx="8970" cy="21761"/>
            </a:xfrm>
            <a:custGeom>
              <a:avLst/>
              <a:gdLst>
                <a:gd name="T0" fmla="*/ 14 w 24"/>
                <a:gd name="T1" fmla="*/ 0 h 47"/>
                <a:gd name="T2" fmla="*/ 24 w 24"/>
                <a:gd name="T3" fmla="*/ 0 h 47"/>
                <a:gd name="T4" fmla="*/ 24 w 24"/>
                <a:gd name="T5" fmla="*/ 47 h 47"/>
                <a:gd name="T6" fmla="*/ 13 w 24"/>
                <a:gd name="T7" fmla="*/ 47 h 47"/>
                <a:gd name="T8" fmla="*/ 11 w 24"/>
                <a:gd name="T9" fmla="*/ 13 h 47"/>
                <a:gd name="T10" fmla="*/ 5 w 24"/>
                <a:gd name="T11" fmla="*/ 18 h 47"/>
                <a:gd name="T12" fmla="*/ 0 w 24"/>
                <a:gd name="T13" fmla="*/ 10 h 47"/>
                <a:gd name="T14" fmla="*/ 14 w 24"/>
                <a:gd name="T15" fmla="*/ 0 h 47"/>
                <a:gd name="T16" fmla="*/ 14 w 24"/>
                <a:gd name="T17" fmla="*/ 0 h 47"/>
                <a:gd name="T18" fmla="*/ 14 w 24"/>
                <a:gd name="T19" fmla="*/ 0 h 47"/>
                <a:gd name="T20" fmla="*/ 14 w 24"/>
                <a:gd name="T21" fmla="*/ 0 h 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7"/>
                <a:gd name="T35" fmla="*/ 24 w 24"/>
                <a:gd name="T36" fmla="*/ 47 h 4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7">
                  <a:moveTo>
                    <a:pt x="14" y="0"/>
                  </a:moveTo>
                  <a:lnTo>
                    <a:pt x="24" y="0"/>
                  </a:lnTo>
                  <a:lnTo>
                    <a:pt x="24" y="47"/>
                  </a:lnTo>
                  <a:lnTo>
                    <a:pt x="13" y="47"/>
                  </a:lnTo>
                  <a:lnTo>
                    <a:pt x="11" y="13"/>
                  </a:lnTo>
                  <a:lnTo>
                    <a:pt x="5" y="18"/>
                  </a:lnTo>
                  <a:lnTo>
                    <a:pt x="0" y="1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Freeform 47"/>
            <p:cNvSpPr>
              <a:spLocks noEditPoints="1"/>
            </p:cNvSpPr>
            <p:nvPr/>
          </p:nvSpPr>
          <p:spPr bwMode="auto">
            <a:xfrm>
              <a:off x="4063659" y="3446298"/>
              <a:ext cx="12334" cy="22688"/>
            </a:xfrm>
            <a:custGeom>
              <a:avLst/>
              <a:gdLst>
                <a:gd name="T0" fmla="*/ 21 w 21"/>
                <a:gd name="T1" fmla="*/ 16 h 31"/>
                <a:gd name="T2" fmla="*/ 19 w 21"/>
                <a:gd name="T3" fmla="*/ 26 h 31"/>
                <a:gd name="T4" fmla="*/ 10 w 21"/>
                <a:gd name="T5" fmla="*/ 31 h 31"/>
                <a:gd name="T6" fmla="*/ 5 w 21"/>
                <a:gd name="T7" fmla="*/ 30 h 31"/>
                <a:gd name="T8" fmla="*/ 1 w 21"/>
                <a:gd name="T9" fmla="*/ 26 h 31"/>
                <a:gd name="T10" fmla="*/ 0 w 21"/>
                <a:gd name="T11" fmla="*/ 16 h 31"/>
                <a:gd name="T12" fmla="*/ 1 w 21"/>
                <a:gd name="T13" fmla="*/ 5 h 31"/>
                <a:gd name="T14" fmla="*/ 10 w 21"/>
                <a:gd name="T15" fmla="*/ 0 h 31"/>
                <a:gd name="T16" fmla="*/ 16 w 21"/>
                <a:gd name="T17" fmla="*/ 1 h 31"/>
                <a:gd name="T18" fmla="*/ 19 w 21"/>
                <a:gd name="T19" fmla="*/ 5 h 31"/>
                <a:gd name="T20" fmla="*/ 21 w 21"/>
                <a:gd name="T21" fmla="*/ 16 h 31"/>
                <a:gd name="T22" fmla="*/ 21 w 21"/>
                <a:gd name="T23" fmla="*/ 16 h 31"/>
                <a:gd name="T24" fmla="*/ 10 w 21"/>
                <a:gd name="T25" fmla="*/ 26 h 31"/>
                <a:gd name="T26" fmla="*/ 14 w 21"/>
                <a:gd name="T27" fmla="*/ 16 h 31"/>
                <a:gd name="T28" fmla="*/ 11 w 21"/>
                <a:gd name="T29" fmla="*/ 5 h 31"/>
                <a:gd name="T30" fmla="*/ 10 w 21"/>
                <a:gd name="T31" fmla="*/ 5 h 31"/>
                <a:gd name="T32" fmla="*/ 7 w 21"/>
                <a:gd name="T33" fmla="*/ 16 h 31"/>
                <a:gd name="T34" fmla="*/ 9 w 21"/>
                <a:gd name="T35" fmla="*/ 26 h 31"/>
                <a:gd name="T36" fmla="*/ 10 w 21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1"/>
                <a:gd name="T58" fmla="*/ 0 h 31"/>
                <a:gd name="T59" fmla="*/ 21 w 21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1" h="31">
                  <a:moveTo>
                    <a:pt x="21" y="16"/>
                  </a:moveTo>
                  <a:cubicBezTo>
                    <a:pt x="21" y="20"/>
                    <a:pt x="21" y="23"/>
                    <a:pt x="19" y="26"/>
                  </a:cubicBezTo>
                  <a:cubicBezTo>
                    <a:pt x="18" y="29"/>
                    <a:pt x="15" y="31"/>
                    <a:pt x="10" y="31"/>
                  </a:cubicBezTo>
                  <a:cubicBezTo>
                    <a:pt x="8" y="31"/>
                    <a:pt x="6" y="30"/>
                    <a:pt x="5" y="30"/>
                  </a:cubicBezTo>
                  <a:cubicBezTo>
                    <a:pt x="3" y="29"/>
                    <a:pt x="2" y="27"/>
                    <a:pt x="1" y="26"/>
                  </a:cubicBezTo>
                  <a:cubicBezTo>
                    <a:pt x="0" y="23"/>
                    <a:pt x="0" y="20"/>
                    <a:pt x="0" y="16"/>
                  </a:cubicBezTo>
                  <a:cubicBezTo>
                    <a:pt x="0" y="11"/>
                    <a:pt x="0" y="8"/>
                    <a:pt x="1" y="5"/>
                  </a:cubicBezTo>
                  <a:cubicBezTo>
                    <a:pt x="3" y="2"/>
                    <a:pt x="6" y="0"/>
                    <a:pt x="10" y="0"/>
                  </a:cubicBezTo>
                  <a:cubicBezTo>
                    <a:pt x="12" y="0"/>
                    <a:pt x="14" y="1"/>
                    <a:pt x="16" y="1"/>
                  </a:cubicBezTo>
                  <a:cubicBezTo>
                    <a:pt x="17" y="2"/>
                    <a:pt x="18" y="4"/>
                    <a:pt x="19" y="5"/>
                  </a:cubicBezTo>
                  <a:cubicBezTo>
                    <a:pt x="20" y="8"/>
                    <a:pt x="21" y="11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lose/>
                  <a:moveTo>
                    <a:pt x="10" y="26"/>
                  </a:moveTo>
                  <a:cubicBezTo>
                    <a:pt x="13" y="26"/>
                    <a:pt x="14" y="23"/>
                    <a:pt x="14" y="16"/>
                  </a:cubicBezTo>
                  <a:cubicBezTo>
                    <a:pt x="14" y="10"/>
                    <a:pt x="13" y="6"/>
                    <a:pt x="11" y="5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8" y="5"/>
                    <a:pt x="7" y="8"/>
                    <a:pt x="7" y="16"/>
                  </a:cubicBezTo>
                  <a:cubicBezTo>
                    <a:pt x="7" y="21"/>
                    <a:pt x="8" y="25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Freeform 48"/>
            <p:cNvSpPr/>
            <p:nvPr/>
          </p:nvSpPr>
          <p:spPr bwMode="auto">
            <a:xfrm>
              <a:off x="4076740" y="3418054"/>
              <a:ext cx="9718" cy="21298"/>
            </a:xfrm>
            <a:custGeom>
              <a:avLst/>
              <a:gdLst>
                <a:gd name="T0" fmla="*/ 26 w 26"/>
                <a:gd name="T1" fmla="*/ 46 h 46"/>
                <a:gd name="T2" fmla="*/ 13 w 26"/>
                <a:gd name="T3" fmla="*/ 46 h 46"/>
                <a:gd name="T4" fmla="*/ 13 w 26"/>
                <a:gd name="T5" fmla="*/ 11 h 46"/>
                <a:gd name="T6" fmla="*/ 6 w 26"/>
                <a:gd name="T7" fmla="*/ 18 h 46"/>
                <a:gd name="T8" fmla="*/ 0 w 26"/>
                <a:gd name="T9" fmla="*/ 10 h 46"/>
                <a:gd name="T10" fmla="*/ 14 w 26"/>
                <a:gd name="T11" fmla="*/ 0 h 46"/>
                <a:gd name="T12" fmla="*/ 24 w 26"/>
                <a:gd name="T13" fmla="*/ 0 h 46"/>
                <a:gd name="T14" fmla="*/ 26 w 26"/>
                <a:gd name="T15" fmla="*/ 46 h 46"/>
                <a:gd name="T16" fmla="*/ 26 w 26"/>
                <a:gd name="T17" fmla="*/ 46 h 46"/>
                <a:gd name="T18" fmla="*/ 26 w 26"/>
                <a:gd name="T19" fmla="*/ 46 h 46"/>
                <a:gd name="T20" fmla="*/ 26 w 26"/>
                <a:gd name="T21" fmla="*/ 46 h 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6"/>
                <a:gd name="T35" fmla="*/ 26 w 26"/>
                <a:gd name="T36" fmla="*/ 46 h 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6">
                  <a:moveTo>
                    <a:pt x="26" y="46"/>
                  </a:moveTo>
                  <a:lnTo>
                    <a:pt x="13" y="46"/>
                  </a:lnTo>
                  <a:lnTo>
                    <a:pt x="13" y="11"/>
                  </a:lnTo>
                  <a:lnTo>
                    <a:pt x="6" y="18"/>
                  </a:lnTo>
                  <a:lnTo>
                    <a:pt x="0" y="10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26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49"/>
            <p:cNvSpPr>
              <a:spLocks noEditPoints="1"/>
            </p:cNvSpPr>
            <p:nvPr/>
          </p:nvSpPr>
          <p:spPr bwMode="auto">
            <a:xfrm>
              <a:off x="4089448" y="3417128"/>
              <a:ext cx="13081" cy="23151"/>
            </a:xfrm>
            <a:custGeom>
              <a:avLst/>
              <a:gdLst>
                <a:gd name="T0" fmla="*/ 0 w 22"/>
                <a:gd name="T1" fmla="*/ 15 h 31"/>
                <a:gd name="T2" fmla="*/ 2 w 22"/>
                <a:gd name="T3" fmla="*/ 5 h 31"/>
                <a:gd name="T4" fmla="*/ 11 w 22"/>
                <a:gd name="T5" fmla="*/ 0 h 31"/>
                <a:gd name="T6" fmla="*/ 16 w 22"/>
                <a:gd name="T7" fmla="*/ 1 h 31"/>
                <a:gd name="T8" fmla="*/ 20 w 22"/>
                <a:gd name="T9" fmla="*/ 5 h 31"/>
                <a:gd name="T10" fmla="*/ 22 w 22"/>
                <a:gd name="T11" fmla="*/ 15 h 31"/>
                <a:gd name="T12" fmla="*/ 20 w 22"/>
                <a:gd name="T13" fmla="*/ 26 h 31"/>
                <a:gd name="T14" fmla="*/ 11 w 22"/>
                <a:gd name="T15" fmla="*/ 31 h 31"/>
                <a:gd name="T16" fmla="*/ 6 w 22"/>
                <a:gd name="T17" fmla="*/ 30 h 31"/>
                <a:gd name="T18" fmla="*/ 2 w 22"/>
                <a:gd name="T19" fmla="*/ 26 h 31"/>
                <a:gd name="T20" fmla="*/ 0 w 22"/>
                <a:gd name="T21" fmla="*/ 15 h 31"/>
                <a:gd name="T22" fmla="*/ 0 w 22"/>
                <a:gd name="T23" fmla="*/ 15 h 31"/>
                <a:gd name="T24" fmla="*/ 11 w 22"/>
                <a:gd name="T25" fmla="*/ 5 h 31"/>
                <a:gd name="T26" fmla="*/ 8 w 22"/>
                <a:gd name="T27" fmla="*/ 15 h 31"/>
                <a:gd name="T28" fmla="*/ 10 w 22"/>
                <a:gd name="T29" fmla="*/ 26 h 31"/>
                <a:gd name="T30" fmla="*/ 11 w 22"/>
                <a:gd name="T31" fmla="*/ 26 h 31"/>
                <a:gd name="T32" fmla="*/ 14 w 22"/>
                <a:gd name="T33" fmla="*/ 15 h 31"/>
                <a:gd name="T34" fmla="*/ 12 w 22"/>
                <a:gd name="T35" fmla="*/ 5 h 31"/>
                <a:gd name="T36" fmla="*/ 11 w 22"/>
                <a:gd name="T37" fmla="*/ 5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0" y="15"/>
                  </a:move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8"/>
                    <a:pt x="22" y="11"/>
                    <a:pt x="22" y="15"/>
                  </a:cubicBezTo>
                  <a:cubicBezTo>
                    <a:pt x="22" y="20"/>
                    <a:pt x="21" y="23"/>
                    <a:pt x="20" y="26"/>
                  </a:cubicBezTo>
                  <a:cubicBezTo>
                    <a:pt x="18" y="29"/>
                    <a:pt x="15" y="31"/>
                    <a:pt x="11" y="31"/>
                  </a:cubicBezTo>
                  <a:cubicBezTo>
                    <a:pt x="9" y="31"/>
                    <a:pt x="7" y="30"/>
                    <a:pt x="6" y="30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11" y="5"/>
                  </a:move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8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3" y="26"/>
                    <a:pt x="15" y="22"/>
                    <a:pt x="14" y="15"/>
                  </a:cubicBezTo>
                  <a:cubicBezTo>
                    <a:pt x="14" y="10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Freeform 50"/>
            <p:cNvSpPr/>
            <p:nvPr/>
          </p:nvSpPr>
          <p:spPr bwMode="auto">
            <a:xfrm>
              <a:off x="4034880" y="3487506"/>
              <a:ext cx="81478" cy="4630"/>
            </a:xfrm>
            <a:custGeom>
              <a:avLst/>
              <a:gdLst>
                <a:gd name="T0" fmla="*/ 218 w 218"/>
                <a:gd name="T1" fmla="*/ 0 h 10"/>
                <a:gd name="T2" fmla="*/ 218 w 218"/>
                <a:gd name="T3" fmla="*/ 10 h 10"/>
                <a:gd name="T4" fmla="*/ 0 w 218"/>
                <a:gd name="T5" fmla="*/ 10 h 10"/>
                <a:gd name="T6" fmla="*/ 0 w 218"/>
                <a:gd name="T7" fmla="*/ 0 h 10"/>
                <a:gd name="T8" fmla="*/ 218 w 218"/>
                <a:gd name="T9" fmla="*/ 0 h 10"/>
                <a:gd name="T10" fmla="*/ 218 w 218"/>
                <a:gd name="T11" fmla="*/ 0 h 10"/>
                <a:gd name="T12" fmla="*/ 218 w 218"/>
                <a:gd name="T13" fmla="*/ 0 h 10"/>
                <a:gd name="T14" fmla="*/ 218 w 218"/>
                <a:gd name="T15" fmla="*/ 0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8"/>
                <a:gd name="T25" fmla="*/ 0 h 10"/>
                <a:gd name="T26" fmla="*/ 218 w 218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8" h="10">
                  <a:moveTo>
                    <a:pt x="218" y="0"/>
                  </a:moveTo>
                  <a:lnTo>
                    <a:pt x="21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910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Rectangle 51"/>
            <p:cNvSpPr>
              <a:spLocks noChangeArrowheads="1"/>
            </p:cNvSpPr>
            <p:nvPr/>
          </p:nvSpPr>
          <p:spPr bwMode="auto">
            <a:xfrm>
              <a:off x="4013202" y="3531492"/>
              <a:ext cx="5606" cy="296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Freeform 52"/>
            <p:cNvSpPr>
              <a:spLocks noEditPoints="1"/>
            </p:cNvSpPr>
            <p:nvPr/>
          </p:nvSpPr>
          <p:spPr bwMode="auto">
            <a:xfrm>
              <a:off x="4023293" y="3531492"/>
              <a:ext cx="20556" cy="29633"/>
            </a:xfrm>
            <a:custGeom>
              <a:avLst/>
              <a:gdLst>
                <a:gd name="T0" fmla="*/ 0 w 34"/>
                <a:gd name="T1" fmla="*/ 40 h 40"/>
                <a:gd name="T2" fmla="*/ 0 w 34"/>
                <a:gd name="T3" fmla="*/ 0 h 40"/>
                <a:gd name="T4" fmla="*/ 18 w 34"/>
                <a:gd name="T5" fmla="*/ 0 h 40"/>
                <a:gd name="T6" fmla="*/ 31 w 34"/>
                <a:gd name="T7" fmla="*/ 7 h 40"/>
                <a:gd name="T8" fmla="*/ 34 w 34"/>
                <a:gd name="T9" fmla="*/ 19 h 40"/>
                <a:gd name="T10" fmla="*/ 31 w 34"/>
                <a:gd name="T11" fmla="*/ 33 h 40"/>
                <a:gd name="T12" fmla="*/ 17 w 34"/>
                <a:gd name="T13" fmla="*/ 40 h 40"/>
                <a:gd name="T14" fmla="*/ 0 w 34"/>
                <a:gd name="T15" fmla="*/ 40 h 40"/>
                <a:gd name="T16" fmla="*/ 8 w 34"/>
                <a:gd name="T17" fmla="*/ 7 h 40"/>
                <a:gd name="T18" fmla="*/ 8 w 34"/>
                <a:gd name="T19" fmla="*/ 33 h 40"/>
                <a:gd name="T20" fmla="*/ 16 w 34"/>
                <a:gd name="T21" fmla="*/ 33 h 40"/>
                <a:gd name="T22" fmla="*/ 24 w 34"/>
                <a:gd name="T23" fmla="*/ 29 h 40"/>
                <a:gd name="T24" fmla="*/ 26 w 34"/>
                <a:gd name="T25" fmla="*/ 20 h 40"/>
                <a:gd name="T26" fmla="*/ 16 w 34"/>
                <a:gd name="T27" fmla="*/ 7 h 40"/>
                <a:gd name="T28" fmla="*/ 8 w 34"/>
                <a:gd name="T29" fmla="*/ 7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40"/>
                <a:gd name="T47" fmla="*/ 34 w 34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2"/>
                    <a:pt x="31" y="7"/>
                  </a:cubicBezTo>
                  <a:cubicBezTo>
                    <a:pt x="33" y="10"/>
                    <a:pt x="34" y="14"/>
                    <a:pt x="34" y="19"/>
                  </a:cubicBezTo>
                  <a:cubicBezTo>
                    <a:pt x="34" y="25"/>
                    <a:pt x="33" y="29"/>
                    <a:pt x="31" y="33"/>
                  </a:cubicBezTo>
                  <a:cubicBezTo>
                    <a:pt x="28" y="38"/>
                    <a:pt x="23" y="40"/>
                    <a:pt x="17" y="40"/>
                  </a:cubicBezTo>
                  <a:lnTo>
                    <a:pt x="0" y="40"/>
                  </a:lnTo>
                  <a:close/>
                  <a:moveTo>
                    <a:pt x="8" y="7"/>
                  </a:moveTo>
                  <a:cubicBezTo>
                    <a:pt x="8" y="33"/>
                    <a:pt x="8" y="33"/>
                    <a:pt x="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0" y="33"/>
                    <a:pt x="22" y="32"/>
                    <a:pt x="24" y="29"/>
                  </a:cubicBezTo>
                  <a:cubicBezTo>
                    <a:pt x="25" y="26"/>
                    <a:pt x="26" y="23"/>
                    <a:pt x="26" y="20"/>
                  </a:cubicBezTo>
                  <a:cubicBezTo>
                    <a:pt x="26" y="11"/>
                    <a:pt x="22" y="7"/>
                    <a:pt x="16" y="7"/>
                  </a:cubicBezTo>
                  <a:lnTo>
                    <a:pt x="8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Freeform 53"/>
            <p:cNvSpPr/>
            <p:nvPr/>
          </p:nvSpPr>
          <p:spPr bwMode="auto">
            <a:xfrm>
              <a:off x="4046092" y="3530566"/>
              <a:ext cx="19809" cy="31485"/>
            </a:xfrm>
            <a:custGeom>
              <a:avLst/>
              <a:gdLst>
                <a:gd name="T0" fmla="*/ 0 w 33"/>
                <a:gd name="T1" fmla="*/ 29 h 42"/>
                <a:gd name="T2" fmla="*/ 8 w 33"/>
                <a:gd name="T3" fmla="*/ 29 h 42"/>
                <a:gd name="T4" fmla="*/ 17 w 33"/>
                <a:gd name="T5" fmla="*/ 35 h 42"/>
                <a:gd name="T6" fmla="*/ 25 w 33"/>
                <a:gd name="T7" fmla="*/ 30 h 42"/>
                <a:gd name="T8" fmla="*/ 23 w 33"/>
                <a:gd name="T9" fmla="*/ 27 h 42"/>
                <a:gd name="T10" fmla="*/ 18 w 33"/>
                <a:gd name="T11" fmla="*/ 25 h 42"/>
                <a:gd name="T12" fmla="*/ 13 w 33"/>
                <a:gd name="T13" fmla="*/ 24 h 42"/>
                <a:gd name="T14" fmla="*/ 5 w 33"/>
                <a:gd name="T15" fmla="*/ 21 h 42"/>
                <a:gd name="T16" fmla="*/ 1 w 33"/>
                <a:gd name="T17" fmla="*/ 12 h 42"/>
                <a:gd name="T18" fmla="*/ 3 w 33"/>
                <a:gd name="T19" fmla="*/ 5 h 42"/>
                <a:gd name="T20" fmla="*/ 16 w 33"/>
                <a:gd name="T21" fmla="*/ 0 h 42"/>
                <a:gd name="T22" fmla="*/ 28 w 33"/>
                <a:gd name="T23" fmla="*/ 5 h 42"/>
                <a:gd name="T24" fmla="*/ 32 w 33"/>
                <a:gd name="T25" fmla="*/ 13 h 42"/>
                <a:gd name="T26" fmla="*/ 24 w 33"/>
                <a:gd name="T27" fmla="*/ 13 h 42"/>
                <a:gd name="T28" fmla="*/ 15 w 33"/>
                <a:gd name="T29" fmla="*/ 7 h 42"/>
                <a:gd name="T30" fmla="*/ 11 w 33"/>
                <a:gd name="T31" fmla="*/ 8 h 42"/>
                <a:gd name="T32" fmla="*/ 8 w 33"/>
                <a:gd name="T33" fmla="*/ 12 h 42"/>
                <a:gd name="T34" fmla="*/ 13 w 33"/>
                <a:gd name="T35" fmla="*/ 16 h 42"/>
                <a:gd name="T36" fmla="*/ 22 w 33"/>
                <a:gd name="T37" fmla="*/ 18 h 42"/>
                <a:gd name="T38" fmla="*/ 30 w 33"/>
                <a:gd name="T39" fmla="*/ 22 h 42"/>
                <a:gd name="T40" fmla="*/ 33 w 33"/>
                <a:gd name="T41" fmla="*/ 29 h 42"/>
                <a:gd name="T42" fmla="*/ 26 w 33"/>
                <a:gd name="T43" fmla="*/ 40 h 42"/>
                <a:gd name="T44" fmla="*/ 17 w 33"/>
                <a:gd name="T45" fmla="*/ 42 h 42"/>
                <a:gd name="T46" fmla="*/ 5 w 33"/>
                <a:gd name="T47" fmla="*/ 39 h 42"/>
                <a:gd name="T48" fmla="*/ 0 w 33"/>
                <a:gd name="T49" fmla="*/ 29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3"/>
                <a:gd name="T76" fmla="*/ 0 h 42"/>
                <a:gd name="T77" fmla="*/ 33 w 33"/>
                <a:gd name="T78" fmla="*/ 42 h 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3" h="42">
                  <a:moveTo>
                    <a:pt x="0" y="29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8" y="33"/>
                    <a:pt x="11" y="35"/>
                    <a:pt x="17" y="35"/>
                  </a:cubicBezTo>
                  <a:cubicBezTo>
                    <a:pt x="22" y="35"/>
                    <a:pt x="25" y="34"/>
                    <a:pt x="25" y="30"/>
                  </a:cubicBezTo>
                  <a:cubicBezTo>
                    <a:pt x="25" y="29"/>
                    <a:pt x="24" y="28"/>
                    <a:pt x="23" y="27"/>
                  </a:cubicBezTo>
                  <a:cubicBezTo>
                    <a:pt x="22" y="26"/>
                    <a:pt x="20" y="26"/>
                    <a:pt x="18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9" y="23"/>
                    <a:pt x="6" y="22"/>
                    <a:pt x="5" y="21"/>
                  </a:cubicBezTo>
                  <a:cubicBezTo>
                    <a:pt x="2" y="19"/>
                    <a:pt x="1" y="16"/>
                    <a:pt x="1" y="12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6" y="2"/>
                    <a:pt x="10" y="0"/>
                    <a:pt x="16" y="0"/>
                  </a:cubicBezTo>
                  <a:cubicBezTo>
                    <a:pt x="22" y="0"/>
                    <a:pt x="26" y="2"/>
                    <a:pt x="28" y="5"/>
                  </a:cubicBezTo>
                  <a:cubicBezTo>
                    <a:pt x="31" y="7"/>
                    <a:pt x="32" y="10"/>
                    <a:pt x="32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9"/>
                    <a:pt x="20" y="7"/>
                    <a:pt x="15" y="7"/>
                  </a:cubicBezTo>
                  <a:cubicBezTo>
                    <a:pt x="14" y="7"/>
                    <a:pt x="12" y="7"/>
                    <a:pt x="11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4"/>
                    <a:pt x="10" y="15"/>
                    <a:pt x="13" y="16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6" y="19"/>
                    <a:pt x="28" y="20"/>
                    <a:pt x="30" y="22"/>
                  </a:cubicBezTo>
                  <a:cubicBezTo>
                    <a:pt x="32" y="24"/>
                    <a:pt x="33" y="26"/>
                    <a:pt x="33" y="29"/>
                  </a:cubicBezTo>
                  <a:cubicBezTo>
                    <a:pt x="33" y="34"/>
                    <a:pt x="31" y="38"/>
                    <a:pt x="26" y="40"/>
                  </a:cubicBezTo>
                  <a:cubicBezTo>
                    <a:pt x="24" y="42"/>
                    <a:pt x="21" y="42"/>
                    <a:pt x="17" y="42"/>
                  </a:cubicBezTo>
                  <a:cubicBezTo>
                    <a:pt x="12" y="42"/>
                    <a:pt x="8" y="41"/>
                    <a:pt x="5" y="39"/>
                  </a:cubicBezTo>
                  <a:cubicBezTo>
                    <a:pt x="2" y="37"/>
                    <a:pt x="0" y="34"/>
                    <a:pt x="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Freeform 54"/>
            <p:cNvSpPr/>
            <p:nvPr/>
          </p:nvSpPr>
          <p:spPr bwMode="auto">
            <a:xfrm>
              <a:off x="4065901" y="3530566"/>
              <a:ext cx="11586" cy="31485"/>
            </a:xfrm>
            <a:custGeom>
              <a:avLst/>
              <a:gdLst>
                <a:gd name="T0" fmla="*/ 31 w 31"/>
                <a:gd name="T1" fmla="*/ 0 h 68"/>
                <a:gd name="T2" fmla="*/ 11 w 31"/>
                <a:gd name="T3" fmla="*/ 68 h 68"/>
                <a:gd name="T4" fmla="*/ 0 w 31"/>
                <a:gd name="T5" fmla="*/ 68 h 68"/>
                <a:gd name="T6" fmla="*/ 21 w 31"/>
                <a:gd name="T7" fmla="*/ 0 h 68"/>
                <a:gd name="T8" fmla="*/ 31 w 31"/>
                <a:gd name="T9" fmla="*/ 0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68"/>
                <a:gd name="T17" fmla="*/ 31 w 31"/>
                <a:gd name="T18" fmla="*/ 68 h 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68">
                  <a:moveTo>
                    <a:pt x="31" y="0"/>
                  </a:moveTo>
                  <a:lnTo>
                    <a:pt x="11" y="68"/>
                  </a:lnTo>
                  <a:lnTo>
                    <a:pt x="0" y="68"/>
                  </a:lnTo>
                  <a:lnTo>
                    <a:pt x="2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Rectangle 55"/>
            <p:cNvSpPr>
              <a:spLocks noChangeArrowheads="1"/>
            </p:cNvSpPr>
            <p:nvPr/>
          </p:nvSpPr>
          <p:spPr bwMode="auto">
            <a:xfrm>
              <a:off x="4078609" y="3531492"/>
              <a:ext cx="5233" cy="296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Freeform 56"/>
            <p:cNvSpPr>
              <a:spLocks noEditPoints="1"/>
            </p:cNvSpPr>
            <p:nvPr/>
          </p:nvSpPr>
          <p:spPr bwMode="auto">
            <a:xfrm>
              <a:off x="4088700" y="3531492"/>
              <a:ext cx="18688" cy="29633"/>
            </a:xfrm>
            <a:custGeom>
              <a:avLst/>
              <a:gdLst>
                <a:gd name="T0" fmla="*/ 8 w 31"/>
                <a:gd name="T1" fmla="*/ 26 h 40"/>
                <a:gd name="T2" fmla="*/ 8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18 w 31"/>
                <a:gd name="T9" fmla="*/ 0 h 40"/>
                <a:gd name="T10" fmla="*/ 28 w 31"/>
                <a:gd name="T11" fmla="*/ 4 h 40"/>
                <a:gd name="T12" fmla="*/ 31 w 31"/>
                <a:gd name="T13" fmla="*/ 13 h 40"/>
                <a:gd name="T14" fmla="*/ 28 w 31"/>
                <a:gd name="T15" fmla="*/ 21 h 40"/>
                <a:gd name="T16" fmla="*/ 18 w 31"/>
                <a:gd name="T17" fmla="*/ 26 h 40"/>
                <a:gd name="T18" fmla="*/ 8 w 31"/>
                <a:gd name="T19" fmla="*/ 26 h 40"/>
                <a:gd name="T20" fmla="*/ 8 w 31"/>
                <a:gd name="T21" fmla="*/ 19 h 40"/>
                <a:gd name="T22" fmla="*/ 16 w 31"/>
                <a:gd name="T23" fmla="*/ 19 h 40"/>
                <a:gd name="T24" fmla="*/ 22 w 31"/>
                <a:gd name="T25" fmla="*/ 13 h 40"/>
                <a:gd name="T26" fmla="*/ 20 w 31"/>
                <a:gd name="T27" fmla="*/ 8 h 40"/>
                <a:gd name="T28" fmla="*/ 15 w 31"/>
                <a:gd name="T29" fmla="*/ 7 h 40"/>
                <a:gd name="T30" fmla="*/ 8 w 31"/>
                <a:gd name="T31" fmla="*/ 7 h 40"/>
                <a:gd name="T32" fmla="*/ 8 w 31"/>
                <a:gd name="T33" fmla="*/ 19 h 4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1"/>
                <a:gd name="T52" fmla="*/ 0 h 40"/>
                <a:gd name="T53" fmla="*/ 31 w 31"/>
                <a:gd name="T54" fmla="*/ 40 h 4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1" h="40">
                  <a:moveTo>
                    <a:pt x="8" y="26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0"/>
                    <a:pt x="25" y="1"/>
                    <a:pt x="28" y="4"/>
                  </a:cubicBezTo>
                  <a:cubicBezTo>
                    <a:pt x="30" y="6"/>
                    <a:pt x="31" y="9"/>
                    <a:pt x="31" y="13"/>
                  </a:cubicBezTo>
                  <a:cubicBezTo>
                    <a:pt x="31" y="16"/>
                    <a:pt x="30" y="18"/>
                    <a:pt x="28" y="21"/>
                  </a:cubicBezTo>
                  <a:cubicBezTo>
                    <a:pt x="26" y="24"/>
                    <a:pt x="23" y="26"/>
                    <a:pt x="18" y="26"/>
                  </a:cubicBezTo>
                  <a:lnTo>
                    <a:pt x="8" y="26"/>
                  </a:lnTo>
                  <a:close/>
                  <a:moveTo>
                    <a:pt x="8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20" y="19"/>
                    <a:pt x="22" y="17"/>
                    <a:pt x="22" y="13"/>
                  </a:cubicBezTo>
                  <a:cubicBezTo>
                    <a:pt x="22" y="10"/>
                    <a:pt x="22" y="9"/>
                    <a:pt x="20" y="8"/>
                  </a:cubicBezTo>
                  <a:cubicBezTo>
                    <a:pt x="19" y="7"/>
                    <a:pt x="17" y="7"/>
                    <a:pt x="15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Freeform 57"/>
            <p:cNvSpPr/>
            <p:nvPr/>
          </p:nvSpPr>
          <p:spPr bwMode="auto">
            <a:xfrm>
              <a:off x="4109631" y="3530566"/>
              <a:ext cx="19809" cy="31485"/>
            </a:xfrm>
            <a:custGeom>
              <a:avLst/>
              <a:gdLst>
                <a:gd name="T0" fmla="*/ 0 w 33"/>
                <a:gd name="T1" fmla="*/ 29 h 42"/>
                <a:gd name="T2" fmla="*/ 8 w 33"/>
                <a:gd name="T3" fmla="*/ 29 h 42"/>
                <a:gd name="T4" fmla="*/ 16 w 33"/>
                <a:gd name="T5" fmla="*/ 35 h 42"/>
                <a:gd name="T6" fmla="*/ 25 w 33"/>
                <a:gd name="T7" fmla="*/ 30 h 42"/>
                <a:gd name="T8" fmla="*/ 23 w 33"/>
                <a:gd name="T9" fmla="*/ 27 h 42"/>
                <a:gd name="T10" fmla="*/ 18 w 33"/>
                <a:gd name="T11" fmla="*/ 25 h 42"/>
                <a:gd name="T12" fmla="*/ 13 w 33"/>
                <a:gd name="T13" fmla="*/ 24 h 42"/>
                <a:gd name="T14" fmla="*/ 5 w 33"/>
                <a:gd name="T15" fmla="*/ 21 h 42"/>
                <a:gd name="T16" fmla="*/ 1 w 33"/>
                <a:gd name="T17" fmla="*/ 12 h 42"/>
                <a:gd name="T18" fmla="*/ 3 w 33"/>
                <a:gd name="T19" fmla="*/ 5 h 42"/>
                <a:gd name="T20" fmla="*/ 16 w 33"/>
                <a:gd name="T21" fmla="*/ 0 h 42"/>
                <a:gd name="T22" fmla="*/ 28 w 33"/>
                <a:gd name="T23" fmla="*/ 5 h 42"/>
                <a:gd name="T24" fmla="*/ 32 w 33"/>
                <a:gd name="T25" fmla="*/ 13 h 42"/>
                <a:gd name="T26" fmla="*/ 24 w 33"/>
                <a:gd name="T27" fmla="*/ 13 h 42"/>
                <a:gd name="T28" fmla="*/ 15 w 33"/>
                <a:gd name="T29" fmla="*/ 7 h 42"/>
                <a:gd name="T30" fmla="*/ 11 w 33"/>
                <a:gd name="T31" fmla="*/ 8 h 42"/>
                <a:gd name="T32" fmla="*/ 8 w 33"/>
                <a:gd name="T33" fmla="*/ 12 h 42"/>
                <a:gd name="T34" fmla="*/ 13 w 33"/>
                <a:gd name="T35" fmla="*/ 16 h 42"/>
                <a:gd name="T36" fmla="*/ 22 w 33"/>
                <a:gd name="T37" fmla="*/ 18 h 42"/>
                <a:gd name="T38" fmla="*/ 30 w 33"/>
                <a:gd name="T39" fmla="*/ 22 h 42"/>
                <a:gd name="T40" fmla="*/ 33 w 33"/>
                <a:gd name="T41" fmla="*/ 29 h 42"/>
                <a:gd name="T42" fmla="*/ 26 w 33"/>
                <a:gd name="T43" fmla="*/ 40 h 42"/>
                <a:gd name="T44" fmla="*/ 17 w 33"/>
                <a:gd name="T45" fmla="*/ 42 h 42"/>
                <a:gd name="T46" fmla="*/ 5 w 33"/>
                <a:gd name="T47" fmla="*/ 39 h 42"/>
                <a:gd name="T48" fmla="*/ 0 w 33"/>
                <a:gd name="T49" fmla="*/ 29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3"/>
                <a:gd name="T76" fmla="*/ 0 h 42"/>
                <a:gd name="T77" fmla="*/ 33 w 33"/>
                <a:gd name="T78" fmla="*/ 42 h 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3" h="42">
                  <a:moveTo>
                    <a:pt x="0" y="29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8" y="33"/>
                    <a:pt x="11" y="35"/>
                    <a:pt x="16" y="35"/>
                  </a:cubicBezTo>
                  <a:cubicBezTo>
                    <a:pt x="22" y="35"/>
                    <a:pt x="25" y="34"/>
                    <a:pt x="25" y="30"/>
                  </a:cubicBezTo>
                  <a:cubicBezTo>
                    <a:pt x="25" y="29"/>
                    <a:pt x="24" y="28"/>
                    <a:pt x="23" y="27"/>
                  </a:cubicBezTo>
                  <a:cubicBezTo>
                    <a:pt x="22" y="26"/>
                    <a:pt x="20" y="26"/>
                    <a:pt x="18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9" y="23"/>
                    <a:pt x="6" y="22"/>
                    <a:pt x="5" y="21"/>
                  </a:cubicBezTo>
                  <a:cubicBezTo>
                    <a:pt x="2" y="19"/>
                    <a:pt x="1" y="16"/>
                    <a:pt x="1" y="12"/>
                  </a:cubicBezTo>
                  <a:cubicBezTo>
                    <a:pt x="1" y="9"/>
                    <a:pt x="1" y="7"/>
                    <a:pt x="3" y="5"/>
                  </a:cubicBezTo>
                  <a:cubicBezTo>
                    <a:pt x="6" y="2"/>
                    <a:pt x="10" y="0"/>
                    <a:pt x="16" y="0"/>
                  </a:cubicBezTo>
                  <a:cubicBezTo>
                    <a:pt x="21" y="0"/>
                    <a:pt x="26" y="2"/>
                    <a:pt x="28" y="5"/>
                  </a:cubicBezTo>
                  <a:cubicBezTo>
                    <a:pt x="31" y="7"/>
                    <a:pt x="32" y="10"/>
                    <a:pt x="32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9"/>
                    <a:pt x="20" y="7"/>
                    <a:pt x="15" y="7"/>
                  </a:cubicBezTo>
                  <a:cubicBezTo>
                    <a:pt x="14" y="7"/>
                    <a:pt x="12" y="7"/>
                    <a:pt x="11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4"/>
                    <a:pt x="10" y="15"/>
                    <a:pt x="13" y="16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6" y="19"/>
                    <a:pt x="28" y="20"/>
                    <a:pt x="30" y="22"/>
                  </a:cubicBezTo>
                  <a:cubicBezTo>
                    <a:pt x="32" y="24"/>
                    <a:pt x="33" y="26"/>
                    <a:pt x="33" y="29"/>
                  </a:cubicBezTo>
                  <a:cubicBezTo>
                    <a:pt x="33" y="34"/>
                    <a:pt x="31" y="38"/>
                    <a:pt x="26" y="40"/>
                  </a:cubicBezTo>
                  <a:cubicBezTo>
                    <a:pt x="24" y="42"/>
                    <a:pt x="21" y="42"/>
                    <a:pt x="17" y="42"/>
                  </a:cubicBezTo>
                  <a:cubicBezTo>
                    <a:pt x="12" y="42"/>
                    <a:pt x="8" y="41"/>
                    <a:pt x="5" y="39"/>
                  </a:cubicBezTo>
                  <a:cubicBezTo>
                    <a:pt x="2" y="37"/>
                    <a:pt x="0" y="34"/>
                    <a:pt x="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4262536" y="4082427"/>
            <a:ext cx="297882" cy="268083"/>
            <a:chOff x="4461834" y="3334943"/>
            <a:chExt cx="297882" cy="268083"/>
          </a:xfrm>
        </p:grpSpPr>
        <p:sp>
          <p:nvSpPr>
            <p:cNvPr id="173" name="AutoShape 16"/>
            <p:cNvSpPr>
              <a:spLocks noChangeAspect="1" noChangeArrowheads="1" noTextEdit="1"/>
            </p:cNvSpPr>
            <p:nvPr/>
          </p:nvSpPr>
          <p:spPr bwMode="auto">
            <a:xfrm>
              <a:off x="4475663" y="3346055"/>
              <a:ext cx="270972" cy="246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17"/>
            <p:cNvSpPr/>
            <p:nvPr/>
          </p:nvSpPr>
          <p:spPr bwMode="auto">
            <a:xfrm>
              <a:off x="4474915" y="3441435"/>
              <a:ext cx="271719" cy="161591"/>
            </a:xfrm>
            <a:custGeom>
              <a:avLst/>
              <a:gdLst>
                <a:gd name="T0" fmla="*/ 454 w 454"/>
                <a:gd name="T1" fmla="*/ 1 h 218"/>
                <a:gd name="T2" fmla="*/ 454 w 454"/>
                <a:gd name="T3" fmla="*/ 74 h 218"/>
                <a:gd name="T4" fmla="*/ 388 w 454"/>
                <a:gd name="T5" fmla="*/ 166 h 218"/>
                <a:gd name="T6" fmla="*/ 67 w 454"/>
                <a:gd name="T7" fmla="*/ 166 h 218"/>
                <a:gd name="T8" fmla="*/ 0 w 454"/>
                <a:gd name="T9" fmla="*/ 73 h 218"/>
                <a:gd name="T10" fmla="*/ 0 w 454"/>
                <a:gd name="T11" fmla="*/ 0 h 218"/>
                <a:gd name="T12" fmla="*/ 67 w 454"/>
                <a:gd name="T13" fmla="*/ 93 h 218"/>
                <a:gd name="T14" fmla="*/ 388 w 454"/>
                <a:gd name="T15" fmla="*/ 93 h 218"/>
                <a:gd name="T16" fmla="*/ 454 w 454"/>
                <a:gd name="T17" fmla="*/ 1 h 218"/>
                <a:gd name="T18" fmla="*/ 454 w 454"/>
                <a:gd name="T19" fmla="*/ 1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54"/>
                <a:gd name="T31" fmla="*/ 0 h 218"/>
                <a:gd name="T32" fmla="*/ 454 w 454"/>
                <a:gd name="T33" fmla="*/ 218 h 2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54" h="218">
                  <a:moveTo>
                    <a:pt x="454" y="1"/>
                  </a:moveTo>
                  <a:cubicBezTo>
                    <a:pt x="454" y="26"/>
                    <a:pt x="454" y="50"/>
                    <a:pt x="454" y="74"/>
                  </a:cubicBezTo>
                  <a:cubicBezTo>
                    <a:pt x="454" y="108"/>
                    <a:pt x="432" y="141"/>
                    <a:pt x="388" y="166"/>
                  </a:cubicBezTo>
                  <a:cubicBezTo>
                    <a:pt x="300" y="218"/>
                    <a:pt x="156" y="218"/>
                    <a:pt x="67" y="166"/>
                  </a:cubicBezTo>
                  <a:cubicBezTo>
                    <a:pt x="23" y="141"/>
                    <a:pt x="0" y="107"/>
                    <a:pt x="0" y="73"/>
                  </a:cubicBezTo>
                  <a:cubicBezTo>
                    <a:pt x="0" y="49"/>
                    <a:pt x="0" y="24"/>
                    <a:pt x="0" y="0"/>
                  </a:cubicBezTo>
                  <a:cubicBezTo>
                    <a:pt x="0" y="34"/>
                    <a:pt x="23" y="68"/>
                    <a:pt x="67" y="93"/>
                  </a:cubicBezTo>
                  <a:cubicBezTo>
                    <a:pt x="156" y="145"/>
                    <a:pt x="300" y="145"/>
                    <a:pt x="388" y="93"/>
                  </a:cubicBezTo>
                  <a:cubicBezTo>
                    <a:pt x="432" y="68"/>
                    <a:pt x="454" y="35"/>
                    <a:pt x="454" y="1"/>
                  </a:cubicBezTo>
                  <a:cubicBezTo>
                    <a:pt x="454" y="1"/>
                    <a:pt x="454" y="1"/>
                    <a:pt x="454" y="1"/>
                  </a:cubicBezTo>
                  <a:close/>
                </a:path>
              </a:pathLst>
            </a:custGeom>
            <a:solidFill>
              <a:srgbClr val="3A4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Freeform 18"/>
            <p:cNvSpPr/>
            <p:nvPr/>
          </p:nvSpPr>
          <p:spPr bwMode="auto">
            <a:xfrm>
              <a:off x="4461834" y="3334943"/>
              <a:ext cx="297882" cy="214374"/>
            </a:xfrm>
            <a:custGeom>
              <a:avLst/>
              <a:gdLst>
                <a:gd name="T0" fmla="*/ 409 w 498"/>
                <a:gd name="T1" fmla="*/ 52 h 289"/>
                <a:gd name="T2" fmla="*/ 410 w 498"/>
                <a:gd name="T3" fmla="*/ 237 h 289"/>
                <a:gd name="T4" fmla="*/ 89 w 498"/>
                <a:gd name="T5" fmla="*/ 237 h 289"/>
                <a:gd name="T6" fmla="*/ 88 w 498"/>
                <a:gd name="T7" fmla="*/ 52 h 289"/>
                <a:gd name="T8" fmla="*/ 409 w 498"/>
                <a:gd name="T9" fmla="*/ 52 h 289"/>
                <a:gd name="T10" fmla="*/ 409 w 498"/>
                <a:gd name="T11" fmla="*/ 52 h 2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98"/>
                <a:gd name="T19" fmla="*/ 0 h 289"/>
                <a:gd name="T20" fmla="*/ 498 w 498"/>
                <a:gd name="T21" fmla="*/ 289 h 28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98" h="289">
                  <a:moveTo>
                    <a:pt x="409" y="52"/>
                  </a:moveTo>
                  <a:cubicBezTo>
                    <a:pt x="498" y="103"/>
                    <a:pt x="498" y="186"/>
                    <a:pt x="410" y="237"/>
                  </a:cubicBezTo>
                  <a:cubicBezTo>
                    <a:pt x="322" y="289"/>
                    <a:pt x="178" y="289"/>
                    <a:pt x="89" y="237"/>
                  </a:cubicBezTo>
                  <a:cubicBezTo>
                    <a:pt x="1" y="186"/>
                    <a:pt x="0" y="103"/>
                    <a:pt x="88" y="52"/>
                  </a:cubicBezTo>
                  <a:cubicBezTo>
                    <a:pt x="177" y="1"/>
                    <a:pt x="320" y="0"/>
                    <a:pt x="409" y="52"/>
                  </a:cubicBezTo>
                  <a:cubicBezTo>
                    <a:pt x="409" y="52"/>
                    <a:pt x="409" y="52"/>
                    <a:pt x="409" y="52"/>
                  </a:cubicBezTo>
                  <a:close/>
                </a:path>
              </a:pathLst>
            </a:custGeom>
            <a:solidFill>
              <a:srgbClr val="6F8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Freeform 19"/>
            <p:cNvSpPr/>
            <p:nvPr/>
          </p:nvSpPr>
          <p:spPr bwMode="auto">
            <a:xfrm>
              <a:off x="4584425" y="3390504"/>
              <a:ext cx="58306" cy="4630"/>
            </a:xfrm>
            <a:custGeom>
              <a:avLst/>
              <a:gdLst>
                <a:gd name="T0" fmla="*/ 97 w 97"/>
                <a:gd name="T1" fmla="*/ 0 h 6"/>
                <a:gd name="T2" fmla="*/ 97 w 97"/>
                <a:gd name="T3" fmla="*/ 6 h 6"/>
                <a:gd name="T4" fmla="*/ 0 w 97"/>
                <a:gd name="T5" fmla="*/ 6 h 6"/>
                <a:gd name="T6" fmla="*/ 0 w 97"/>
                <a:gd name="T7" fmla="*/ 0 h 6"/>
                <a:gd name="T8" fmla="*/ 97 w 97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6"/>
                <a:gd name="T17" fmla="*/ 97 w 9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6">
                  <a:moveTo>
                    <a:pt x="97" y="0"/>
                  </a:moveTo>
                  <a:cubicBezTo>
                    <a:pt x="97" y="6"/>
                    <a:pt x="97" y="6"/>
                    <a:pt x="97" y="6"/>
                  </a:cubicBezTo>
                  <a:cubicBezTo>
                    <a:pt x="82" y="6"/>
                    <a:pt x="15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82" y="0"/>
                    <a:pt x="97" y="0"/>
                  </a:cubicBezTo>
                </a:path>
              </a:pathLst>
            </a:custGeom>
            <a:solidFill>
              <a:srgbClr val="910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Freeform 20"/>
            <p:cNvSpPr/>
            <p:nvPr/>
          </p:nvSpPr>
          <p:spPr bwMode="auto">
            <a:xfrm>
              <a:off x="4588163" y="3445139"/>
              <a:ext cx="374" cy="5556"/>
            </a:xfrm>
            <a:custGeom>
              <a:avLst/>
              <a:gdLst>
                <a:gd name="T0" fmla="*/ 0 w 1"/>
                <a:gd name="T1" fmla="*/ 0 h 7"/>
                <a:gd name="T2" fmla="*/ 0 w 1"/>
                <a:gd name="T3" fmla="*/ 7 h 7"/>
                <a:gd name="T4" fmla="*/ 0 w 1"/>
                <a:gd name="T5" fmla="*/ 6 h 7"/>
                <a:gd name="T6" fmla="*/ 0 w 1"/>
                <a:gd name="T7" fmla="*/ 0 h 7"/>
                <a:gd name="T8" fmla="*/ 0 w 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7"/>
                <a:gd name="T17" fmla="*/ 1 w 1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A67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Freeform 21"/>
            <p:cNvSpPr/>
            <p:nvPr/>
          </p:nvSpPr>
          <p:spPr bwMode="auto">
            <a:xfrm>
              <a:off x="4654691" y="3422452"/>
              <a:ext cx="69892" cy="50468"/>
            </a:xfrm>
            <a:custGeom>
              <a:avLst/>
              <a:gdLst>
                <a:gd name="T0" fmla="*/ 92 w 187"/>
                <a:gd name="T1" fmla="*/ 0 h 109"/>
                <a:gd name="T2" fmla="*/ 65 w 187"/>
                <a:gd name="T3" fmla="*/ 16 h 109"/>
                <a:gd name="T4" fmla="*/ 108 w 187"/>
                <a:gd name="T5" fmla="*/ 40 h 109"/>
                <a:gd name="T6" fmla="*/ 0 w 187"/>
                <a:gd name="T7" fmla="*/ 40 h 109"/>
                <a:gd name="T8" fmla="*/ 0 w 187"/>
                <a:gd name="T9" fmla="*/ 67 h 109"/>
                <a:gd name="T10" fmla="*/ 108 w 187"/>
                <a:gd name="T11" fmla="*/ 67 h 109"/>
                <a:gd name="T12" fmla="*/ 65 w 187"/>
                <a:gd name="T13" fmla="*/ 91 h 109"/>
                <a:gd name="T14" fmla="*/ 94 w 187"/>
                <a:gd name="T15" fmla="*/ 109 h 109"/>
                <a:gd name="T16" fmla="*/ 187 w 187"/>
                <a:gd name="T17" fmla="*/ 54 h 109"/>
                <a:gd name="T18" fmla="*/ 92 w 187"/>
                <a:gd name="T19" fmla="*/ 0 h 109"/>
                <a:gd name="T20" fmla="*/ 92 w 187"/>
                <a:gd name="T21" fmla="*/ 0 h 1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7"/>
                <a:gd name="T34" fmla="*/ 0 h 109"/>
                <a:gd name="T35" fmla="*/ 187 w 187"/>
                <a:gd name="T36" fmla="*/ 109 h 1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7" h="109">
                  <a:moveTo>
                    <a:pt x="92" y="0"/>
                  </a:moveTo>
                  <a:lnTo>
                    <a:pt x="65" y="16"/>
                  </a:lnTo>
                  <a:lnTo>
                    <a:pt x="108" y="40"/>
                  </a:lnTo>
                  <a:lnTo>
                    <a:pt x="0" y="40"/>
                  </a:lnTo>
                  <a:lnTo>
                    <a:pt x="0" y="67"/>
                  </a:lnTo>
                  <a:lnTo>
                    <a:pt x="108" y="67"/>
                  </a:lnTo>
                  <a:lnTo>
                    <a:pt x="65" y="91"/>
                  </a:lnTo>
                  <a:lnTo>
                    <a:pt x="94" y="109"/>
                  </a:lnTo>
                  <a:lnTo>
                    <a:pt x="187" y="5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Freeform 22"/>
            <p:cNvSpPr/>
            <p:nvPr/>
          </p:nvSpPr>
          <p:spPr bwMode="auto">
            <a:xfrm>
              <a:off x="4654691" y="3417822"/>
              <a:ext cx="69892" cy="50468"/>
            </a:xfrm>
            <a:custGeom>
              <a:avLst/>
              <a:gdLst>
                <a:gd name="T0" fmla="*/ 92 w 187"/>
                <a:gd name="T1" fmla="*/ 0 h 109"/>
                <a:gd name="T2" fmla="*/ 65 w 187"/>
                <a:gd name="T3" fmla="*/ 16 h 109"/>
                <a:gd name="T4" fmla="*/ 108 w 187"/>
                <a:gd name="T5" fmla="*/ 42 h 109"/>
                <a:gd name="T6" fmla="*/ 0 w 187"/>
                <a:gd name="T7" fmla="*/ 42 h 109"/>
                <a:gd name="T8" fmla="*/ 0 w 187"/>
                <a:gd name="T9" fmla="*/ 67 h 109"/>
                <a:gd name="T10" fmla="*/ 108 w 187"/>
                <a:gd name="T11" fmla="*/ 67 h 109"/>
                <a:gd name="T12" fmla="*/ 65 w 187"/>
                <a:gd name="T13" fmla="*/ 93 h 109"/>
                <a:gd name="T14" fmla="*/ 94 w 187"/>
                <a:gd name="T15" fmla="*/ 109 h 109"/>
                <a:gd name="T16" fmla="*/ 187 w 187"/>
                <a:gd name="T17" fmla="*/ 55 h 109"/>
                <a:gd name="T18" fmla="*/ 92 w 187"/>
                <a:gd name="T19" fmla="*/ 0 h 109"/>
                <a:gd name="T20" fmla="*/ 92 w 187"/>
                <a:gd name="T21" fmla="*/ 0 h 1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7"/>
                <a:gd name="T34" fmla="*/ 0 h 109"/>
                <a:gd name="T35" fmla="*/ 187 w 187"/>
                <a:gd name="T36" fmla="*/ 109 h 1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7" h="109">
                  <a:moveTo>
                    <a:pt x="92" y="0"/>
                  </a:moveTo>
                  <a:lnTo>
                    <a:pt x="65" y="16"/>
                  </a:lnTo>
                  <a:lnTo>
                    <a:pt x="108" y="42"/>
                  </a:lnTo>
                  <a:lnTo>
                    <a:pt x="0" y="42"/>
                  </a:lnTo>
                  <a:lnTo>
                    <a:pt x="0" y="67"/>
                  </a:lnTo>
                  <a:lnTo>
                    <a:pt x="108" y="67"/>
                  </a:lnTo>
                  <a:lnTo>
                    <a:pt x="65" y="93"/>
                  </a:lnTo>
                  <a:lnTo>
                    <a:pt x="94" y="109"/>
                  </a:lnTo>
                  <a:lnTo>
                    <a:pt x="187" y="5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Freeform 23"/>
            <p:cNvSpPr>
              <a:spLocks noEditPoints="1"/>
            </p:cNvSpPr>
            <p:nvPr/>
          </p:nvSpPr>
          <p:spPr bwMode="auto">
            <a:xfrm>
              <a:off x="4572465" y="3382170"/>
              <a:ext cx="82226" cy="122235"/>
            </a:xfrm>
            <a:custGeom>
              <a:avLst/>
              <a:gdLst>
                <a:gd name="T0" fmla="*/ 136 w 137"/>
                <a:gd name="T1" fmla="*/ 0 h 165"/>
                <a:gd name="T2" fmla="*/ 127 w 137"/>
                <a:gd name="T3" fmla="*/ 0 h 165"/>
                <a:gd name="T4" fmla="*/ 0 w 137"/>
                <a:gd name="T5" fmla="*/ 0 h 165"/>
                <a:gd name="T6" fmla="*/ 0 w 137"/>
                <a:gd name="T7" fmla="*/ 76 h 165"/>
                <a:gd name="T8" fmla="*/ 1 w 137"/>
                <a:gd name="T9" fmla="*/ 88 h 165"/>
                <a:gd name="T10" fmla="*/ 1 w 137"/>
                <a:gd name="T11" fmla="*/ 165 h 165"/>
                <a:gd name="T12" fmla="*/ 137 w 137"/>
                <a:gd name="T13" fmla="*/ 165 h 165"/>
                <a:gd name="T14" fmla="*/ 136 w 137"/>
                <a:gd name="T15" fmla="*/ 0 h 165"/>
                <a:gd name="T16" fmla="*/ 20 w 137"/>
                <a:gd name="T17" fmla="*/ 153 h 165"/>
                <a:gd name="T18" fmla="*/ 20 w 137"/>
                <a:gd name="T19" fmla="*/ 11 h 165"/>
                <a:gd name="T20" fmla="*/ 117 w 137"/>
                <a:gd name="T21" fmla="*/ 11 h 165"/>
                <a:gd name="T22" fmla="*/ 118 w 137"/>
                <a:gd name="T23" fmla="*/ 153 h 165"/>
                <a:gd name="T24" fmla="*/ 20 w 137"/>
                <a:gd name="T25" fmla="*/ 153 h 1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37"/>
                <a:gd name="T40" fmla="*/ 0 h 165"/>
                <a:gd name="T41" fmla="*/ 137 w 137"/>
                <a:gd name="T42" fmla="*/ 165 h 16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37" h="165">
                  <a:moveTo>
                    <a:pt x="136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137" y="165"/>
                    <a:pt x="137" y="165"/>
                    <a:pt x="137" y="165"/>
                  </a:cubicBezTo>
                  <a:lnTo>
                    <a:pt x="136" y="0"/>
                  </a:lnTo>
                  <a:close/>
                  <a:moveTo>
                    <a:pt x="20" y="153"/>
                  </a:moveTo>
                  <a:cubicBezTo>
                    <a:pt x="20" y="143"/>
                    <a:pt x="20" y="21"/>
                    <a:pt x="20" y="11"/>
                  </a:cubicBezTo>
                  <a:cubicBezTo>
                    <a:pt x="35" y="11"/>
                    <a:pt x="102" y="11"/>
                    <a:pt x="117" y="11"/>
                  </a:cubicBezTo>
                  <a:cubicBezTo>
                    <a:pt x="117" y="21"/>
                    <a:pt x="118" y="143"/>
                    <a:pt x="118" y="153"/>
                  </a:cubicBezTo>
                  <a:cubicBezTo>
                    <a:pt x="103" y="153"/>
                    <a:pt x="35" y="153"/>
                    <a:pt x="20" y="153"/>
                  </a:cubicBezTo>
                  <a:close/>
                </a:path>
              </a:pathLst>
            </a:custGeom>
            <a:solidFill>
              <a:srgbClr val="E72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Freeform 24"/>
            <p:cNvSpPr/>
            <p:nvPr/>
          </p:nvSpPr>
          <p:spPr bwMode="auto">
            <a:xfrm>
              <a:off x="4502573" y="3422452"/>
              <a:ext cx="70640" cy="49542"/>
            </a:xfrm>
            <a:custGeom>
              <a:avLst/>
              <a:gdLst>
                <a:gd name="T0" fmla="*/ 109 w 189"/>
                <a:gd name="T1" fmla="*/ 0 h 107"/>
                <a:gd name="T2" fmla="*/ 82 w 189"/>
                <a:gd name="T3" fmla="*/ 16 h 107"/>
                <a:gd name="T4" fmla="*/ 125 w 189"/>
                <a:gd name="T5" fmla="*/ 40 h 107"/>
                <a:gd name="T6" fmla="*/ 0 w 189"/>
                <a:gd name="T7" fmla="*/ 40 h 107"/>
                <a:gd name="T8" fmla="*/ 0 w 189"/>
                <a:gd name="T9" fmla="*/ 67 h 107"/>
                <a:gd name="T10" fmla="*/ 125 w 189"/>
                <a:gd name="T11" fmla="*/ 67 h 107"/>
                <a:gd name="T12" fmla="*/ 82 w 189"/>
                <a:gd name="T13" fmla="*/ 91 h 107"/>
                <a:gd name="T14" fmla="*/ 110 w 189"/>
                <a:gd name="T15" fmla="*/ 107 h 107"/>
                <a:gd name="T16" fmla="*/ 189 w 189"/>
                <a:gd name="T17" fmla="*/ 62 h 107"/>
                <a:gd name="T18" fmla="*/ 187 w 189"/>
                <a:gd name="T19" fmla="*/ 45 h 107"/>
                <a:gd name="T20" fmla="*/ 109 w 189"/>
                <a:gd name="T21" fmla="*/ 0 h 107"/>
                <a:gd name="T22" fmla="*/ 109 w 189"/>
                <a:gd name="T23" fmla="*/ 0 h 10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9"/>
                <a:gd name="T37" fmla="*/ 0 h 107"/>
                <a:gd name="T38" fmla="*/ 189 w 189"/>
                <a:gd name="T39" fmla="*/ 107 h 10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9" h="107">
                  <a:moveTo>
                    <a:pt x="109" y="0"/>
                  </a:moveTo>
                  <a:lnTo>
                    <a:pt x="82" y="16"/>
                  </a:lnTo>
                  <a:lnTo>
                    <a:pt x="125" y="40"/>
                  </a:lnTo>
                  <a:lnTo>
                    <a:pt x="0" y="40"/>
                  </a:lnTo>
                  <a:lnTo>
                    <a:pt x="0" y="67"/>
                  </a:lnTo>
                  <a:lnTo>
                    <a:pt x="125" y="67"/>
                  </a:lnTo>
                  <a:lnTo>
                    <a:pt x="82" y="91"/>
                  </a:lnTo>
                  <a:lnTo>
                    <a:pt x="110" y="107"/>
                  </a:lnTo>
                  <a:lnTo>
                    <a:pt x="189" y="62"/>
                  </a:lnTo>
                  <a:lnTo>
                    <a:pt x="187" y="45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Freeform 25"/>
            <p:cNvSpPr/>
            <p:nvPr/>
          </p:nvSpPr>
          <p:spPr bwMode="auto">
            <a:xfrm>
              <a:off x="4502573" y="3417822"/>
              <a:ext cx="70640" cy="50468"/>
            </a:xfrm>
            <a:custGeom>
              <a:avLst/>
              <a:gdLst>
                <a:gd name="T0" fmla="*/ 109 w 189"/>
                <a:gd name="T1" fmla="*/ 0 h 109"/>
                <a:gd name="T2" fmla="*/ 82 w 189"/>
                <a:gd name="T3" fmla="*/ 16 h 109"/>
                <a:gd name="T4" fmla="*/ 125 w 189"/>
                <a:gd name="T5" fmla="*/ 42 h 109"/>
                <a:gd name="T6" fmla="*/ 0 w 189"/>
                <a:gd name="T7" fmla="*/ 42 h 109"/>
                <a:gd name="T8" fmla="*/ 0 w 189"/>
                <a:gd name="T9" fmla="*/ 67 h 109"/>
                <a:gd name="T10" fmla="*/ 125 w 189"/>
                <a:gd name="T11" fmla="*/ 67 h 109"/>
                <a:gd name="T12" fmla="*/ 82 w 189"/>
                <a:gd name="T13" fmla="*/ 93 h 109"/>
                <a:gd name="T14" fmla="*/ 110 w 189"/>
                <a:gd name="T15" fmla="*/ 109 h 109"/>
                <a:gd name="T16" fmla="*/ 189 w 189"/>
                <a:gd name="T17" fmla="*/ 64 h 109"/>
                <a:gd name="T18" fmla="*/ 187 w 189"/>
                <a:gd name="T19" fmla="*/ 45 h 109"/>
                <a:gd name="T20" fmla="*/ 109 w 189"/>
                <a:gd name="T21" fmla="*/ 0 h 109"/>
                <a:gd name="T22" fmla="*/ 109 w 189"/>
                <a:gd name="T23" fmla="*/ 0 h 1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9"/>
                <a:gd name="T37" fmla="*/ 0 h 109"/>
                <a:gd name="T38" fmla="*/ 189 w 189"/>
                <a:gd name="T39" fmla="*/ 109 h 10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9" h="109">
                  <a:moveTo>
                    <a:pt x="109" y="0"/>
                  </a:moveTo>
                  <a:lnTo>
                    <a:pt x="82" y="16"/>
                  </a:lnTo>
                  <a:lnTo>
                    <a:pt x="125" y="42"/>
                  </a:lnTo>
                  <a:lnTo>
                    <a:pt x="0" y="42"/>
                  </a:lnTo>
                  <a:lnTo>
                    <a:pt x="0" y="67"/>
                  </a:lnTo>
                  <a:lnTo>
                    <a:pt x="125" y="67"/>
                  </a:lnTo>
                  <a:lnTo>
                    <a:pt x="82" y="93"/>
                  </a:lnTo>
                  <a:lnTo>
                    <a:pt x="110" y="109"/>
                  </a:lnTo>
                  <a:lnTo>
                    <a:pt x="189" y="64"/>
                  </a:lnTo>
                  <a:lnTo>
                    <a:pt x="187" y="45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Freeform 26"/>
            <p:cNvSpPr/>
            <p:nvPr/>
          </p:nvSpPr>
          <p:spPr bwMode="auto">
            <a:xfrm>
              <a:off x="4628155" y="3408099"/>
              <a:ext cx="8970" cy="22224"/>
            </a:xfrm>
            <a:custGeom>
              <a:avLst/>
              <a:gdLst>
                <a:gd name="T0" fmla="*/ 7 w 24"/>
                <a:gd name="T1" fmla="*/ 20 h 48"/>
                <a:gd name="T2" fmla="*/ 0 w 24"/>
                <a:gd name="T3" fmla="*/ 12 h 48"/>
                <a:gd name="T4" fmla="*/ 15 w 24"/>
                <a:gd name="T5" fmla="*/ 0 h 48"/>
                <a:gd name="T6" fmla="*/ 24 w 24"/>
                <a:gd name="T7" fmla="*/ 0 h 48"/>
                <a:gd name="T8" fmla="*/ 24 w 24"/>
                <a:gd name="T9" fmla="*/ 48 h 48"/>
                <a:gd name="T10" fmla="*/ 13 w 24"/>
                <a:gd name="T11" fmla="*/ 48 h 48"/>
                <a:gd name="T12" fmla="*/ 13 w 24"/>
                <a:gd name="T13" fmla="*/ 13 h 48"/>
                <a:gd name="T14" fmla="*/ 7 w 24"/>
                <a:gd name="T15" fmla="*/ 20 h 48"/>
                <a:gd name="T16" fmla="*/ 7 w 24"/>
                <a:gd name="T17" fmla="*/ 20 h 48"/>
                <a:gd name="T18" fmla="*/ 7 w 24"/>
                <a:gd name="T19" fmla="*/ 20 h 48"/>
                <a:gd name="T20" fmla="*/ 7 w 24"/>
                <a:gd name="T21" fmla="*/ 2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8"/>
                <a:gd name="T35" fmla="*/ 24 w 24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8">
                  <a:moveTo>
                    <a:pt x="7" y="20"/>
                  </a:moveTo>
                  <a:lnTo>
                    <a:pt x="0" y="12"/>
                  </a:lnTo>
                  <a:lnTo>
                    <a:pt x="15" y="0"/>
                  </a:lnTo>
                  <a:lnTo>
                    <a:pt x="24" y="0"/>
                  </a:lnTo>
                  <a:lnTo>
                    <a:pt x="24" y="48"/>
                  </a:lnTo>
                  <a:lnTo>
                    <a:pt x="13" y="48"/>
                  </a:lnTo>
                  <a:lnTo>
                    <a:pt x="13" y="13"/>
                  </a:lnTo>
                  <a:lnTo>
                    <a:pt x="7" y="2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Freeform 27"/>
            <p:cNvSpPr/>
            <p:nvPr/>
          </p:nvSpPr>
          <p:spPr bwMode="auto">
            <a:xfrm>
              <a:off x="4601992" y="3408099"/>
              <a:ext cx="8970" cy="22224"/>
            </a:xfrm>
            <a:custGeom>
              <a:avLst/>
              <a:gdLst>
                <a:gd name="T0" fmla="*/ 6 w 24"/>
                <a:gd name="T1" fmla="*/ 20 h 48"/>
                <a:gd name="T2" fmla="*/ 0 w 24"/>
                <a:gd name="T3" fmla="*/ 12 h 48"/>
                <a:gd name="T4" fmla="*/ 14 w 24"/>
                <a:gd name="T5" fmla="*/ 0 h 48"/>
                <a:gd name="T6" fmla="*/ 24 w 24"/>
                <a:gd name="T7" fmla="*/ 0 h 48"/>
                <a:gd name="T8" fmla="*/ 24 w 24"/>
                <a:gd name="T9" fmla="*/ 48 h 48"/>
                <a:gd name="T10" fmla="*/ 12 w 24"/>
                <a:gd name="T11" fmla="*/ 48 h 48"/>
                <a:gd name="T12" fmla="*/ 12 w 24"/>
                <a:gd name="T13" fmla="*/ 13 h 48"/>
                <a:gd name="T14" fmla="*/ 6 w 24"/>
                <a:gd name="T15" fmla="*/ 20 h 48"/>
                <a:gd name="T16" fmla="*/ 6 w 24"/>
                <a:gd name="T17" fmla="*/ 20 h 48"/>
                <a:gd name="T18" fmla="*/ 6 w 24"/>
                <a:gd name="T19" fmla="*/ 20 h 48"/>
                <a:gd name="T20" fmla="*/ 6 w 24"/>
                <a:gd name="T21" fmla="*/ 2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8"/>
                <a:gd name="T35" fmla="*/ 24 w 24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8">
                  <a:moveTo>
                    <a:pt x="6" y="20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24" y="48"/>
                  </a:lnTo>
                  <a:lnTo>
                    <a:pt x="12" y="48"/>
                  </a:lnTo>
                  <a:lnTo>
                    <a:pt x="12" y="13"/>
                  </a:lnTo>
                  <a:lnTo>
                    <a:pt x="6" y="2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Freeform 28"/>
            <p:cNvSpPr>
              <a:spLocks noEditPoints="1"/>
            </p:cNvSpPr>
            <p:nvPr/>
          </p:nvSpPr>
          <p:spPr bwMode="auto">
            <a:xfrm>
              <a:off x="4614326" y="3408099"/>
              <a:ext cx="13455" cy="22224"/>
            </a:xfrm>
            <a:custGeom>
              <a:avLst/>
              <a:gdLst>
                <a:gd name="T0" fmla="*/ 0 w 22"/>
                <a:gd name="T1" fmla="*/ 15 h 30"/>
                <a:gd name="T2" fmla="*/ 2 w 22"/>
                <a:gd name="T3" fmla="*/ 5 h 30"/>
                <a:gd name="T4" fmla="*/ 11 w 22"/>
                <a:gd name="T5" fmla="*/ 0 h 30"/>
                <a:gd name="T6" fmla="*/ 16 w 22"/>
                <a:gd name="T7" fmla="*/ 1 h 30"/>
                <a:gd name="T8" fmla="*/ 20 w 22"/>
                <a:gd name="T9" fmla="*/ 5 h 30"/>
                <a:gd name="T10" fmla="*/ 22 w 22"/>
                <a:gd name="T11" fmla="*/ 15 h 30"/>
                <a:gd name="T12" fmla="*/ 20 w 22"/>
                <a:gd name="T13" fmla="*/ 25 h 30"/>
                <a:gd name="T14" fmla="*/ 11 w 22"/>
                <a:gd name="T15" fmla="*/ 30 h 30"/>
                <a:gd name="T16" fmla="*/ 5 w 22"/>
                <a:gd name="T17" fmla="*/ 29 h 30"/>
                <a:gd name="T18" fmla="*/ 2 w 22"/>
                <a:gd name="T19" fmla="*/ 25 h 30"/>
                <a:gd name="T20" fmla="*/ 0 w 22"/>
                <a:gd name="T21" fmla="*/ 15 h 30"/>
                <a:gd name="T22" fmla="*/ 0 w 22"/>
                <a:gd name="T23" fmla="*/ 15 h 30"/>
                <a:gd name="T24" fmla="*/ 11 w 22"/>
                <a:gd name="T25" fmla="*/ 4 h 30"/>
                <a:gd name="T26" fmla="*/ 7 w 22"/>
                <a:gd name="T27" fmla="*/ 15 h 30"/>
                <a:gd name="T28" fmla="*/ 10 w 22"/>
                <a:gd name="T29" fmla="*/ 25 h 30"/>
                <a:gd name="T30" fmla="*/ 11 w 22"/>
                <a:gd name="T31" fmla="*/ 26 h 30"/>
                <a:gd name="T32" fmla="*/ 14 w 22"/>
                <a:gd name="T33" fmla="*/ 15 h 30"/>
                <a:gd name="T34" fmla="*/ 12 w 22"/>
                <a:gd name="T35" fmla="*/ 5 h 30"/>
                <a:gd name="T36" fmla="*/ 11 w 22"/>
                <a:gd name="T37" fmla="*/ 4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0" y="15"/>
                  </a:move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6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19"/>
                    <a:pt x="21" y="23"/>
                    <a:pt x="20" y="25"/>
                  </a:cubicBezTo>
                  <a:cubicBezTo>
                    <a:pt x="18" y="29"/>
                    <a:pt x="15" y="30"/>
                    <a:pt x="11" y="30"/>
                  </a:cubicBezTo>
                  <a:cubicBezTo>
                    <a:pt x="9" y="30"/>
                    <a:pt x="7" y="30"/>
                    <a:pt x="5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11" y="4"/>
                  </a:moveTo>
                  <a:cubicBezTo>
                    <a:pt x="8" y="4"/>
                    <a:pt x="7" y="8"/>
                    <a:pt x="7" y="15"/>
                  </a:cubicBezTo>
                  <a:cubicBezTo>
                    <a:pt x="7" y="21"/>
                    <a:pt x="8" y="24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3" y="6"/>
                    <a:pt x="12" y="5"/>
                  </a:cubicBezTo>
                  <a:cubicBezTo>
                    <a:pt x="11" y="5"/>
                    <a:pt x="11" y="4"/>
                    <a:pt x="11" y="4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Freeform 29"/>
            <p:cNvSpPr>
              <a:spLocks noEditPoints="1"/>
            </p:cNvSpPr>
            <p:nvPr/>
          </p:nvSpPr>
          <p:spPr bwMode="auto">
            <a:xfrm>
              <a:off x="4588163" y="3408099"/>
              <a:ext cx="13081" cy="22224"/>
            </a:xfrm>
            <a:custGeom>
              <a:avLst/>
              <a:gdLst>
                <a:gd name="T0" fmla="*/ 22 w 22"/>
                <a:gd name="T1" fmla="*/ 15 h 30"/>
                <a:gd name="T2" fmla="*/ 20 w 22"/>
                <a:gd name="T3" fmla="*/ 25 h 30"/>
                <a:gd name="T4" fmla="*/ 11 w 22"/>
                <a:gd name="T5" fmla="*/ 30 h 30"/>
                <a:gd name="T6" fmla="*/ 6 w 22"/>
                <a:gd name="T7" fmla="*/ 29 h 30"/>
                <a:gd name="T8" fmla="*/ 2 w 22"/>
                <a:gd name="T9" fmla="*/ 25 h 30"/>
                <a:gd name="T10" fmla="*/ 0 w 22"/>
                <a:gd name="T11" fmla="*/ 15 h 30"/>
                <a:gd name="T12" fmla="*/ 2 w 22"/>
                <a:gd name="T13" fmla="*/ 5 h 30"/>
                <a:gd name="T14" fmla="*/ 11 w 22"/>
                <a:gd name="T15" fmla="*/ 0 h 30"/>
                <a:gd name="T16" fmla="*/ 16 w 22"/>
                <a:gd name="T17" fmla="*/ 1 h 30"/>
                <a:gd name="T18" fmla="*/ 20 w 22"/>
                <a:gd name="T19" fmla="*/ 5 h 30"/>
                <a:gd name="T20" fmla="*/ 22 w 22"/>
                <a:gd name="T21" fmla="*/ 15 h 30"/>
                <a:gd name="T22" fmla="*/ 22 w 22"/>
                <a:gd name="T23" fmla="*/ 15 h 30"/>
                <a:gd name="T24" fmla="*/ 11 w 22"/>
                <a:gd name="T25" fmla="*/ 26 h 30"/>
                <a:gd name="T26" fmla="*/ 14 w 22"/>
                <a:gd name="T27" fmla="*/ 15 h 30"/>
                <a:gd name="T28" fmla="*/ 12 w 22"/>
                <a:gd name="T29" fmla="*/ 5 h 30"/>
                <a:gd name="T30" fmla="*/ 11 w 22"/>
                <a:gd name="T31" fmla="*/ 4 h 30"/>
                <a:gd name="T32" fmla="*/ 7 w 22"/>
                <a:gd name="T33" fmla="*/ 15 h 30"/>
                <a:gd name="T34" fmla="*/ 10 w 22"/>
                <a:gd name="T35" fmla="*/ 25 h 30"/>
                <a:gd name="T36" fmla="*/ 11 w 22"/>
                <a:gd name="T37" fmla="*/ 26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22" y="15"/>
                  </a:moveTo>
                  <a:cubicBezTo>
                    <a:pt x="22" y="19"/>
                    <a:pt x="21" y="23"/>
                    <a:pt x="20" y="25"/>
                  </a:cubicBezTo>
                  <a:cubicBezTo>
                    <a:pt x="18" y="29"/>
                    <a:pt x="15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11" y="26"/>
                  </a:move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4" y="6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4"/>
                    <a:pt x="7" y="8"/>
                    <a:pt x="7" y="15"/>
                  </a:cubicBezTo>
                  <a:cubicBezTo>
                    <a:pt x="8" y="21"/>
                    <a:pt x="8" y="24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Freeform 30"/>
            <p:cNvSpPr>
              <a:spLocks noEditPoints="1"/>
            </p:cNvSpPr>
            <p:nvPr/>
          </p:nvSpPr>
          <p:spPr bwMode="auto">
            <a:xfrm>
              <a:off x="4601244" y="3437268"/>
              <a:ext cx="13081" cy="22224"/>
            </a:xfrm>
            <a:custGeom>
              <a:avLst/>
              <a:gdLst>
                <a:gd name="T0" fmla="*/ 20 w 22"/>
                <a:gd name="T1" fmla="*/ 25 h 30"/>
                <a:gd name="T2" fmla="*/ 11 w 22"/>
                <a:gd name="T3" fmla="*/ 30 h 30"/>
                <a:gd name="T4" fmla="*/ 6 w 22"/>
                <a:gd name="T5" fmla="*/ 29 h 30"/>
                <a:gd name="T6" fmla="*/ 2 w 22"/>
                <a:gd name="T7" fmla="*/ 25 h 30"/>
                <a:gd name="T8" fmla="*/ 0 w 22"/>
                <a:gd name="T9" fmla="*/ 15 h 30"/>
                <a:gd name="T10" fmla="*/ 2 w 22"/>
                <a:gd name="T11" fmla="*/ 5 h 30"/>
                <a:gd name="T12" fmla="*/ 11 w 22"/>
                <a:gd name="T13" fmla="*/ 0 h 30"/>
                <a:gd name="T14" fmla="*/ 17 w 22"/>
                <a:gd name="T15" fmla="*/ 1 h 30"/>
                <a:gd name="T16" fmla="*/ 20 w 22"/>
                <a:gd name="T17" fmla="*/ 5 h 30"/>
                <a:gd name="T18" fmla="*/ 22 w 22"/>
                <a:gd name="T19" fmla="*/ 15 h 30"/>
                <a:gd name="T20" fmla="*/ 20 w 22"/>
                <a:gd name="T21" fmla="*/ 25 h 30"/>
                <a:gd name="T22" fmla="*/ 20 w 22"/>
                <a:gd name="T23" fmla="*/ 25 h 30"/>
                <a:gd name="T24" fmla="*/ 11 w 22"/>
                <a:gd name="T25" fmla="*/ 26 h 30"/>
                <a:gd name="T26" fmla="*/ 15 w 22"/>
                <a:gd name="T27" fmla="*/ 15 h 30"/>
                <a:gd name="T28" fmla="*/ 12 w 22"/>
                <a:gd name="T29" fmla="*/ 5 h 30"/>
                <a:gd name="T30" fmla="*/ 11 w 22"/>
                <a:gd name="T31" fmla="*/ 5 h 30"/>
                <a:gd name="T32" fmla="*/ 8 w 22"/>
                <a:gd name="T33" fmla="*/ 15 h 30"/>
                <a:gd name="T34" fmla="*/ 10 w 22"/>
                <a:gd name="T35" fmla="*/ 25 h 30"/>
                <a:gd name="T36" fmla="*/ 11 w 22"/>
                <a:gd name="T37" fmla="*/ 26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20" y="25"/>
                  </a:moveTo>
                  <a:cubicBezTo>
                    <a:pt x="18" y="29"/>
                    <a:pt x="15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3" y="0"/>
                    <a:pt x="15" y="0"/>
                    <a:pt x="17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20"/>
                    <a:pt x="21" y="23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lose/>
                  <a:moveTo>
                    <a:pt x="11" y="26"/>
                  </a:moveTo>
                  <a:cubicBezTo>
                    <a:pt x="13" y="26"/>
                    <a:pt x="15" y="22"/>
                    <a:pt x="15" y="15"/>
                  </a:cubicBezTo>
                  <a:cubicBezTo>
                    <a:pt x="15" y="9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8" y="24"/>
                    <a:pt x="10" y="25"/>
                  </a:cubicBezTo>
                  <a:cubicBezTo>
                    <a:pt x="10" y="26"/>
                    <a:pt x="11" y="26"/>
                    <a:pt x="11" y="26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Freeform 31"/>
            <p:cNvSpPr>
              <a:spLocks noEditPoints="1"/>
            </p:cNvSpPr>
            <p:nvPr/>
          </p:nvSpPr>
          <p:spPr bwMode="auto">
            <a:xfrm>
              <a:off x="4588163" y="3437268"/>
              <a:ext cx="13081" cy="22224"/>
            </a:xfrm>
            <a:custGeom>
              <a:avLst/>
              <a:gdLst>
                <a:gd name="T0" fmla="*/ 22 w 22"/>
                <a:gd name="T1" fmla="*/ 15 h 30"/>
                <a:gd name="T2" fmla="*/ 20 w 22"/>
                <a:gd name="T3" fmla="*/ 25 h 30"/>
                <a:gd name="T4" fmla="*/ 11 w 22"/>
                <a:gd name="T5" fmla="*/ 30 h 30"/>
                <a:gd name="T6" fmla="*/ 6 w 22"/>
                <a:gd name="T7" fmla="*/ 29 h 30"/>
                <a:gd name="T8" fmla="*/ 2 w 22"/>
                <a:gd name="T9" fmla="*/ 25 h 30"/>
                <a:gd name="T10" fmla="*/ 0 w 22"/>
                <a:gd name="T11" fmla="*/ 15 h 30"/>
                <a:gd name="T12" fmla="*/ 2 w 22"/>
                <a:gd name="T13" fmla="*/ 5 h 30"/>
                <a:gd name="T14" fmla="*/ 11 w 22"/>
                <a:gd name="T15" fmla="*/ 0 h 30"/>
                <a:gd name="T16" fmla="*/ 17 w 22"/>
                <a:gd name="T17" fmla="*/ 1 h 30"/>
                <a:gd name="T18" fmla="*/ 20 w 22"/>
                <a:gd name="T19" fmla="*/ 5 h 30"/>
                <a:gd name="T20" fmla="*/ 22 w 22"/>
                <a:gd name="T21" fmla="*/ 15 h 30"/>
                <a:gd name="T22" fmla="*/ 22 w 22"/>
                <a:gd name="T23" fmla="*/ 15 h 30"/>
                <a:gd name="T24" fmla="*/ 11 w 22"/>
                <a:gd name="T25" fmla="*/ 26 h 30"/>
                <a:gd name="T26" fmla="*/ 15 w 22"/>
                <a:gd name="T27" fmla="*/ 15 h 30"/>
                <a:gd name="T28" fmla="*/ 12 w 22"/>
                <a:gd name="T29" fmla="*/ 5 h 30"/>
                <a:gd name="T30" fmla="*/ 11 w 22"/>
                <a:gd name="T31" fmla="*/ 5 h 30"/>
                <a:gd name="T32" fmla="*/ 8 w 22"/>
                <a:gd name="T33" fmla="*/ 15 h 30"/>
                <a:gd name="T34" fmla="*/ 10 w 22"/>
                <a:gd name="T35" fmla="*/ 25 h 30"/>
                <a:gd name="T36" fmla="*/ 11 w 22"/>
                <a:gd name="T37" fmla="*/ 26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22" y="15"/>
                  </a:moveTo>
                  <a:cubicBezTo>
                    <a:pt x="22" y="20"/>
                    <a:pt x="21" y="23"/>
                    <a:pt x="20" y="25"/>
                  </a:cubicBezTo>
                  <a:cubicBezTo>
                    <a:pt x="18" y="29"/>
                    <a:pt x="16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3" y="0"/>
                    <a:pt x="15" y="0"/>
                    <a:pt x="17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11" y="26"/>
                  </a:moveTo>
                  <a:cubicBezTo>
                    <a:pt x="14" y="26"/>
                    <a:pt x="15" y="22"/>
                    <a:pt x="15" y="15"/>
                  </a:cubicBezTo>
                  <a:cubicBezTo>
                    <a:pt x="15" y="9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9" y="24"/>
                    <a:pt x="10" y="25"/>
                  </a:cubicBezTo>
                  <a:cubicBezTo>
                    <a:pt x="10" y="26"/>
                    <a:pt x="11" y="26"/>
                    <a:pt x="11" y="26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Freeform 32"/>
            <p:cNvSpPr/>
            <p:nvPr/>
          </p:nvSpPr>
          <p:spPr bwMode="auto">
            <a:xfrm>
              <a:off x="4628155" y="3465975"/>
              <a:ext cx="9718" cy="22224"/>
            </a:xfrm>
            <a:custGeom>
              <a:avLst/>
              <a:gdLst>
                <a:gd name="T0" fmla="*/ 16 w 26"/>
                <a:gd name="T1" fmla="*/ 0 h 48"/>
                <a:gd name="T2" fmla="*/ 26 w 26"/>
                <a:gd name="T3" fmla="*/ 0 h 48"/>
                <a:gd name="T4" fmla="*/ 26 w 26"/>
                <a:gd name="T5" fmla="*/ 48 h 48"/>
                <a:gd name="T6" fmla="*/ 13 w 26"/>
                <a:gd name="T7" fmla="*/ 48 h 48"/>
                <a:gd name="T8" fmla="*/ 13 w 26"/>
                <a:gd name="T9" fmla="*/ 13 h 48"/>
                <a:gd name="T10" fmla="*/ 7 w 26"/>
                <a:gd name="T11" fmla="*/ 19 h 48"/>
                <a:gd name="T12" fmla="*/ 0 w 26"/>
                <a:gd name="T13" fmla="*/ 11 h 48"/>
                <a:gd name="T14" fmla="*/ 16 w 26"/>
                <a:gd name="T15" fmla="*/ 0 h 48"/>
                <a:gd name="T16" fmla="*/ 16 w 26"/>
                <a:gd name="T17" fmla="*/ 0 h 48"/>
                <a:gd name="T18" fmla="*/ 16 w 26"/>
                <a:gd name="T19" fmla="*/ 0 h 48"/>
                <a:gd name="T20" fmla="*/ 16 w 26"/>
                <a:gd name="T21" fmla="*/ 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8"/>
                <a:gd name="T35" fmla="*/ 26 w 26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8">
                  <a:moveTo>
                    <a:pt x="16" y="0"/>
                  </a:moveTo>
                  <a:lnTo>
                    <a:pt x="26" y="0"/>
                  </a:lnTo>
                  <a:lnTo>
                    <a:pt x="26" y="48"/>
                  </a:lnTo>
                  <a:lnTo>
                    <a:pt x="13" y="48"/>
                  </a:lnTo>
                  <a:lnTo>
                    <a:pt x="13" y="13"/>
                  </a:lnTo>
                  <a:lnTo>
                    <a:pt x="7" y="19"/>
                  </a:lnTo>
                  <a:lnTo>
                    <a:pt x="0" y="1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Freeform 33"/>
            <p:cNvSpPr/>
            <p:nvPr/>
          </p:nvSpPr>
          <p:spPr bwMode="auto">
            <a:xfrm>
              <a:off x="4615073" y="3465975"/>
              <a:ext cx="9718" cy="22224"/>
            </a:xfrm>
            <a:custGeom>
              <a:avLst/>
              <a:gdLst>
                <a:gd name="T0" fmla="*/ 16 w 26"/>
                <a:gd name="T1" fmla="*/ 0 h 48"/>
                <a:gd name="T2" fmla="*/ 26 w 26"/>
                <a:gd name="T3" fmla="*/ 0 h 48"/>
                <a:gd name="T4" fmla="*/ 26 w 26"/>
                <a:gd name="T5" fmla="*/ 48 h 48"/>
                <a:gd name="T6" fmla="*/ 13 w 26"/>
                <a:gd name="T7" fmla="*/ 48 h 48"/>
                <a:gd name="T8" fmla="*/ 13 w 26"/>
                <a:gd name="T9" fmla="*/ 13 h 48"/>
                <a:gd name="T10" fmla="*/ 6 w 26"/>
                <a:gd name="T11" fmla="*/ 19 h 48"/>
                <a:gd name="T12" fmla="*/ 0 w 26"/>
                <a:gd name="T13" fmla="*/ 11 h 48"/>
                <a:gd name="T14" fmla="*/ 16 w 26"/>
                <a:gd name="T15" fmla="*/ 0 h 48"/>
                <a:gd name="T16" fmla="*/ 16 w 26"/>
                <a:gd name="T17" fmla="*/ 0 h 48"/>
                <a:gd name="T18" fmla="*/ 16 w 26"/>
                <a:gd name="T19" fmla="*/ 0 h 48"/>
                <a:gd name="T20" fmla="*/ 16 w 26"/>
                <a:gd name="T21" fmla="*/ 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8"/>
                <a:gd name="T35" fmla="*/ 26 w 26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8">
                  <a:moveTo>
                    <a:pt x="16" y="0"/>
                  </a:moveTo>
                  <a:lnTo>
                    <a:pt x="26" y="0"/>
                  </a:lnTo>
                  <a:lnTo>
                    <a:pt x="26" y="48"/>
                  </a:lnTo>
                  <a:lnTo>
                    <a:pt x="13" y="48"/>
                  </a:lnTo>
                  <a:lnTo>
                    <a:pt x="13" y="13"/>
                  </a:lnTo>
                  <a:lnTo>
                    <a:pt x="6" y="19"/>
                  </a:lnTo>
                  <a:lnTo>
                    <a:pt x="0" y="1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Freeform 34"/>
            <p:cNvSpPr/>
            <p:nvPr/>
          </p:nvSpPr>
          <p:spPr bwMode="auto">
            <a:xfrm>
              <a:off x="4589284" y="3465975"/>
              <a:ext cx="8970" cy="22224"/>
            </a:xfrm>
            <a:custGeom>
              <a:avLst/>
              <a:gdLst>
                <a:gd name="T0" fmla="*/ 14 w 24"/>
                <a:gd name="T1" fmla="*/ 0 h 48"/>
                <a:gd name="T2" fmla="*/ 24 w 24"/>
                <a:gd name="T3" fmla="*/ 0 h 48"/>
                <a:gd name="T4" fmla="*/ 24 w 24"/>
                <a:gd name="T5" fmla="*/ 48 h 48"/>
                <a:gd name="T6" fmla="*/ 13 w 24"/>
                <a:gd name="T7" fmla="*/ 48 h 48"/>
                <a:gd name="T8" fmla="*/ 11 w 24"/>
                <a:gd name="T9" fmla="*/ 13 h 48"/>
                <a:gd name="T10" fmla="*/ 5 w 24"/>
                <a:gd name="T11" fmla="*/ 19 h 48"/>
                <a:gd name="T12" fmla="*/ 0 w 24"/>
                <a:gd name="T13" fmla="*/ 11 h 48"/>
                <a:gd name="T14" fmla="*/ 14 w 24"/>
                <a:gd name="T15" fmla="*/ 0 h 48"/>
                <a:gd name="T16" fmla="*/ 14 w 24"/>
                <a:gd name="T17" fmla="*/ 0 h 48"/>
                <a:gd name="T18" fmla="*/ 14 w 24"/>
                <a:gd name="T19" fmla="*/ 0 h 48"/>
                <a:gd name="T20" fmla="*/ 14 w 24"/>
                <a:gd name="T21" fmla="*/ 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8"/>
                <a:gd name="T35" fmla="*/ 24 w 24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8">
                  <a:moveTo>
                    <a:pt x="14" y="0"/>
                  </a:moveTo>
                  <a:lnTo>
                    <a:pt x="24" y="0"/>
                  </a:lnTo>
                  <a:lnTo>
                    <a:pt x="24" y="48"/>
                  </a:lnTo>
                  <a:lnTo>
                    <a:pt x="13" y="48"/>
                  </a:lnTo>
                  <a:lnTo>
                    <a:pt x="11" y="13"/>
                  </a:lnTo>
                  <a:lnTo>
                    <a:pt x="5" y="19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Freeform 35"/>
            <p:cNvSpPr>
              <a:spLocks noEditPoints="1"/>
            </p:cNvSpPr>
            <p:nvPr/>
          </p:nvSpPr>
          <p:spPr bwMode="auto">
            <a:xfrm>
              <a:off x="4601992" y="3465975"/>
              <a:ext cx="12334" cy="23151"/>
            </a:xfrm>
            <a:custGeom>
              <a:avLst/>
              <a:gdLst>
                <a:gd name="T0" fmla="*/ 21 w 21"/>
                <a:gd name="T1" fmla="*/ 15 h 31"/>
                <a:gd name="T2" fmla="*/ 19 w 21"/>
                <a:gd name="T3" fmla="*/ 25 h 31"/>
                <a:gd name="T4" fmla="*/ 10 w 21"/>
                <a:gd name="T5" fmla="*/ 31 h 31"/>
                <a:gd name="T6" fmla="*/ 5 w 21"/>
                <a:gd name="T7" fmla="*/ 29 h 31"/>
                <a:gd name="T8" fmla="*/ 1 w 21"/>
                <a:gd name="T9" fmla="*/ 25 h 31"/>
                <a:gd name="T10" fmla="*/ 0 w 21"/>
                <a:gd name="T11" fmla="*/ 15 h 31"/>
                <a:gd name="T12" fmla="*/ 1 w 21"/>
                <a:gd name="T13" fmla="*/ 5 h 31"/>
                <a:gd name="T14" fmla="*/ 10 w 21"/>
                <a:gd name="T15" fmla="*/ 0 h 31"/>
                <a:gd name="T16" fmla="*/ 16 w 21"/>
                <a:gd name="T17" fmla="*/ 1 h 31"/>
                <a:gd name="T18" fmla="*/ 19 w 21"/>
                <a:gd name="T19" fmla="*/ 5 h 31"/>
                <a:gd name="T20" fmla="*/ 21 w 21"/>
                <a:gd name="T21" fmla="*/ 15 h 31"/>
                <a:gd name="T22" fmla="*/ 21 w 21"/>
                <a:gd name="T23" fmla="*/ 15 h 31"/>
                <a:gd name="T24" fmla="*/ 10 w 21"/>
                <a:gd name="T25" fmla="*/ 26 h 31"/>
                <a:gd name="T26" fmla="*/ 14 w 21"/>
                <a:gd name="T27" fmla="*/ 15 h 31"/>
                <a:gd name="T28" fmla="*/ 11 w 21"/>
                <a:gd name="T29" fmla="*/ 5 h 31"/>
                <a:gd name="T30" fmla="*/ 10 w 21"/>
                <a:gd name="T31" fmla="*/ 5 h 31"/>
                <a:gd name="T32" fmla="*/ 7 w 21"/>
                <a:gd name="T33" fmla="*/ 15 h 31"/>
                <a:gd name="T34" fmla="*/ 9 w 21"/>
                <a:gd name="T35" fmla="*/ 25 h 31"/>
                <a:gd name="T36" fmla="*/ 10 w 21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1"/>
                <a:gd name="T58" fmla="*/ 0 h 31"/>
                <a:gd name="T59" fmla="*/ 21 w 21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1" h="31">
                  <a:moveTo>
                    <a:pt x="21" y="15"/>
                  </a:moveTo>
                  <a:cubicBezTo>
                    <a:pt x="21" y="20"/>
                    <a:pt x="21" y="23"/>
                    <a:pt x="19" y="25"/>
                  </a:cubicBezTo>
                  <a:cubicBezTo>
                    <a:pt x="18" y="29"/>
                    <a:pt x="15" y="31"/>
                    <a:pt x="10" y="31"/>
                  </a:cubicBezTo>
                  <a:cubicBezTo>
                    <a:pt x="8" y="31"/>
                    <a:pt x="6" y="30"/>
                    <a:pt x="5" y="29"/>
                  </a:cubicBezTo>
                  <a:cubicBezTo>
                    <a:pt x="3" y="28"/>
                    <a:pt x="2" y="27"/>
                    <a:pt x="1" y="25"/>
                  </a:cubicBezTo>
                  <a:cubicBezTo>
                    <a:pt x="0" y="23"/>
                    <a:pt x="0" y="20"/>
                    <a:pt x="0" y="15"/>
                  </a:cubicBezTo>
                  <a:cubicBezTo>
                    <a:pt x="0" y="11"/>
                    <a:pt x="0" y="7"/>
                    <a:pt x="1" y="5"/>
                  </a:cubicBezTo>
                  <a:cubicBezTo>
                    <a:pt x="3" y="1"/>
                    <a:pt x="6" y="0"/>
                    <a:pt x="10" y="0"/>
                  </a:cubicBezTo>
                  <a:cubicBezTo>
                    <a:pt x="12" y="0"/>
                    <a:pt x="14" y="0"/>
                    <a:pt x="16" y="1"/>
                  </a:cubicBezTo>
                  <a:cubicBezTo>
                    <a:pt x="17" y="2"/>
                    <a:pt x="18" y="3"/>
                    <a:pt x="19" y="5"/>
                  </a:cubicBezTo>
                  <a:cubicBezTo>
                    <a:pt x="20" y="7"/>
                    <a:pt x="21" y="11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10" y="26"/>
                  </a:move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3" y="6"/>
                    <a:pt x="11" y="5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8" y="5"/>
                    <a:pt x="7" y="8"/>
                    <a:pt x="7" y="15"/>
                  </a:cubicBezTo>
                  <a:cubicBezTo>
                    <a:pt x="7" y="21"/>
                    <a:pt x="8" y="24"/>
                    <a:pt x="9" y="25"/>
                  </a:cubicBezTo>
                  <a:cubicBezTo>
                    <a:pt x="10" y="26"/>
                    <a:pt x="10" y="26"/>
                    <a:pt x="10" y="26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Freeform 36"/>
            <p:cNvSpPr/>
            <p:nvPr/>
          </p:nvSpPr>
          <p:spPr bwMode="auto">
            <a:xfrm>
              <a:off x="4615073" y="3437268"/>
              <a:ext cx="9718" cy="22224"/>
            </a:xfrm>
            <a:custGeom>
              <a:avLst/>
              <a:gdLst>
                <a:gd name="T0" fmla="*/ 26 w 26"/>
                <a:gd name="T1" fmla="*/ 48 h 48"/>
                <a:gd name="T2" fmla="*/ 13 w 26"/>
                <a:gd name="T3" fmla="*/ 48 h 48"/>
                <a:gd name="T4" fmla="*/ 13 w 26"/>
                <a:gd name="T5" fmla="*/ 13 h 48"/>
                <a:gd name="T6" fmla="*/ 6 w 26"/>
                <a:gd name="T7" fmla="*/ 19 h 48"/>
                <a:gd name="T8" fmla="*/ 0 w 26"/>
                <a:gd name="T9" fmla="*/ 11 h 48"/>
                <a:gd name="T10" fmla="*/ 14 w 26"/>
                <a:gd name="T11" fmla="*/ 0 h 48"/>
                <a:gd name="T12" fmla="*/ 24 w 26"/>
                <a:gd name="T13" fmla="*/ 0 h 48"/>
                <a:gd name="T14" fmla="*/ 26 w 26"/>
                <a:gd name="T15" fmla="*/ 48 h 48"/>
                <a:gd name="T16" fmla="*/ 26 w 26"/>
                <a:gd name="T17" fmla="*/ 48 h 48"/>
                <a:gd name="T18" fmla="*/ 26 w 26"/>
                <a:gd name="T19" fmla="*/ 48 h 48"/>
                <a:gd name="T20" fmla="*/ 26 w 26"/>
                <a:gd name="T21" fmla="*/ 48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8"/>
                <a:gd name="T35" fmla="*/ 26 w 26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8">
                  <a:moveTo>
                    <a:pt x="26" y="48"/>
                  </a:moveTo>
                  <a:lnTo>
                    <a:pt x="13" y="48"/>
                  </a:lnTo>
                  <a:lnTo>
                    <a:pt x="13" y="13"/>
                  </a:lnTo>
                  <a:lnTo>
                    <a:pt x="6" y="19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26" y="48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Freeform 37"/>
            <p:cNvSpPr>
              <a:spLocks noEditPoints="1"/>
            </p:cNvSpPr>
            <p:nvPr/>
          </p:nvSpPr>
          <p:spPr bwMode="auto">
            <a:xfrm>
              <a:off x="4627781" y="3437268"/>
              <a:ext cx="13081" cy="22224"/>
            </a:xfrm>
            <a:custGeom>
              <a:avLst/>
              <a:gdLst>
                <a:gd name="T0" fmla="*/ 0 w 22"/>
                <a:gd name="T1" fmla="*/ 15 h 30"/>
                <a:gd name="T2" fmla="*/ 2 w 22"/>
                <a:gd name="T3" fmla="*/ 5 h 30"/>
                <a:gd name="T4" fmla="*/ 11 w 22"/>
                <a:gd name="T5" fmla="*/ 0 h 30"/>
                <a:gd name="T6" fmla="*/ 16 w 22"/>
                <a:gd name="T7" fmla="*/ 1 h 30"/>
                <a:gd name="T8" fmla="*/ 20 w 22"/>
                <a:gd name="T9" fmla="*/ 5 h 30"/>
                <a:gd name="T10" fmla="*/ 22 w 22"/>
                <a:gd name="T11" fmla="*/ 15 h 30"/>
                <a:gd name="T12" fmla="*/ 20 w 22"/>
                <a:gd name="T13" fmla="*/ 25 h 30"/>
                <a:gd name="T14" fmla="*/ 11 w 22"/>
                <a:gd name="T15" fmla="*/ 30 h 30"/>
                <a:gd name="T16" fmla="*/ 6 w 22"/>
                <a:gd name="T17" fmla="*/ 29 h 30"/>
                <a:gd name="T18" fmla="*/ 2 w 22"/>
                <a:gd name="T19" fmla="*/ 25 h 30"/>
                <a:gd name="T20" fmla="*/ 0 w 22"/>
                <a:gd name="T21" fmla="*/ 15 h 30"/>
                <a:gd name="T22" fmla="*/ 0 w 22"/>
                <a:gd name="T23" fmla="*/ 15 h 30"/>
                <a:gd name="T24" fmla="*/ 11 w 22"/>
                <a:gd name="T25" fmla="*/ 5 h 30"/>
                <a:gd name="T26" fmla="*/ 8 w 22"/>
                <a:gd name="T27" fmla="*/ 15 h 30"/>
                <a:gd name="T28" fmla="*/ 10 w 22"/>
                <a:gd name="T29" fmla="*/ 25 h 30"/>
                <a:gd name="T30" fmla="*/ 11 w 22"/>
                <a:gd name="T31" fmla="*/ 26 h 30"/>
                <a:gd name="T32" fmla="*/ 14 w 22"/>
                <a:gd name="T33" fmla="*/ 15 h 30"/>
                <a:gd name="T34" fmla="*/ 12 w 22"/>
                <a:gd name="T35" fmla="*/ 5 h 30"/>
                <a:gd name="T36" fmla="*/ 11 w 22"/>
                <a:gd name="T37" fmla="*/ 5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0" y="15"/>
                  </a:move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19"/>
                    <a:pt x="21" y="23"/>
                    <a:pt x="20" y="25"/>
                  </a:cubicBezTo>
                  <a:cubicBezTo>
                    <a:pt x="18" y="29"/>
                    <a:pt x="15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11" y="5"/>
                  </a:move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8" y="24"/>
                    <a:pt x="10" y="25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3" y="26"/>
                    <a:pt x="15" y="22"/>
                    <a:pt x="14" y="15"/>
                  </a:cubicBezTo>
                  <a:cubicBezTo>
                    <a:pt x="14" y="9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Freeform 38"/>
            <p:cNvSpPr/>
            <p:nvPr/>
          </p:nvSpPr>
          <p:spPr bwMode="auto">
            <a:xfrm>
              <a:off x="4628155" y="3406247"/>
              <a:ext cx="8970" cy="21298"/>
            </a:xfrm>
            <a:custGeom>
              <a:avLst/>
              <a:gdLst>
                <a:gd name="T0" fmla="*/ 7 w 24"/>
                <a:gd name="T1" fmla="*/ 17 h 46"/>
                <a:gd name="T2" fmla="*/ 0 w 24"/>
                <a:gd name="T3" fmla="*/ 9 h 46"/>
                <a:gd name="T4" fmla="*/ 15 w 24"/>
                <a:gd name="T5" fmla="*/ 0 h 46"/>
                <a:gd name="T6" fmla="*/ 24 w 24"/>
                <a:gd name="T7" fmla="*/ 0 h 46"/>
                <a:gd name="T8" fmla="*/ 24 w 24"/>
                <a:gd name="T9" fmla="*/ 46 h 46"/>
                <a:gd name="T10" fmla="*/ 13 w 24"/>
                <a:gd name="T11" fmla="*/ 46 h 46"/>
                <a:gd name="T12" fmla="*/ 13 w 24"/>
                <a:gd name="T13" fmla="*/ 11 h 46"/>
                <a:gd name="T14" fmla="*/ 7 w 24"/>
                <a:gd name="T15" fmla="*/ 17 h 46"/>
                <a:gd name="T16" fmla="*/ 7 w 24"/>
                <a:gd name="T17" fmla="*/ 17 h 46"/>
                <a:gd name="T18" fmla="*/ 7 w 24"/>
                <a:gd name="T19" fmla="*/ 17 h 46"/>
                <a:gd name="T20" fmla="*/ 7 w 24"/>
                <a:gd name="T21" fmla="*/ 17 h 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6"/>
                <a:gd name="T35" fmla="*/ 24 w 24"/>
                <a:gd name="T36" fmla="*/ 46 h 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6">
                  <a:moveTo>
                    <a:pt x="7" y="17"/>
                  </a:moveTo>
                  <a:lnTo>
                    <a:pt x="0" y="9"/>
                  </a:lnTo>
                  <a:lnTo>
                    <a:pt x="15" y="0"/>
                  </a:lnTo>
                  <a:lnTo>
                    <a:pt x="24" y="0"/>
                  </a:lnTo>
                  <a:lnTo>
                    <a:pt x="24" y="46"/>
                  </a:lnTo>
                  <a:lnTo>
                    <a:pt x="13" y="46"/>
                  </a:lnTo>
                  <a:lnTo>
                    <a:pt x="13" y="11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Freeform 39"/>
            <p:cNvSpPr/>
            <p:nvPr/>
          </p:nvSpPr>
          <p:spPr bwMode="auto">
            <a:xfrm>
              <a:off x="4601992" y="3406247"/>
              <a:ext cx="8970" cy="21298"/>
            </a:xfrm>
            <a:custGeom>
              <a:avLst/>
              <a:gdLst>
                <a:gd name="T0" fmla="*/ 6 w 24"/>
                <a:gd name="T1" fmla="*/ 17 h 46"/>
                <a:gd name="T2" fmla="*/ 0 w 24"/>
                <a:gd name="T3" fmla="*/ 9 h 46"/>
                <a:gd name="T4" fmla="*/ 14 w 24"/>
                <a:gd name="T5" fmla="*/ 0 h 46"/>
                <a:gd name="T6" fmla="*/ 24 w 24"/>
                <a:gd name="T7" fmla="*/ 0 h 46"/>
                <a:gd name="T8" fmla="*/ 24 w 24"/>
                <a:gd name="T9" fmla="*/ 46 h 46"/>
                <a:gd name="T10" fmla="*/ 12 w 24"/>
                <a:gd name="T11" fmla="*/ 46 h 46"/>
                <a:gd name="T12" fmla="*/ 12 w 24"/>
                <a:gd name="T13" fmla="*/ 11 h 46"/>
                <a:gd name="T14" fmla="*/ 6 w 24"/>
                <a:gd name="T15" fmla="*/ 17 h 46"/>
                <a:gd name="T16" fmla="*/ 6 w 24"/>
                <a:gd name="T17" fmla="*/ 17 h 46"/>
                <a:gd name="T18" fmla="*/ 6 w 24"/>
                <a:gd name="T19" fmla="*/ 17 h 46"/>
                <a:gd name="T20" fmla="*/ 6 w 24"/>
                <a:gd name="T21" fmla="*/ 17 h 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6"/>
                <a:gd name="T35" fmla="*/ 24 w 24"/>
                <a:gd name="T36" fmla="*/ 46 h 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6">
                  <a:moveTo>
                    <a:pt x="6" y="17"/>
                  </a:moveTo>
                  <a:lnTo>
                    <a:pt x="0" y="9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24" y="46"/>
                  </a:lnTo>
                  <a:lnTo>
                    <a:pt x="12" y="46"/>
                  </a:lnTo>
                  <a:lnTo>
                    <a:pt x="12" y="11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Freeform 40"/>
            <p:cNvSpPr>
              <a:spLocks noEditPoints="1"/>
            </p:cNvSpPr>
            <p:nvPr/>
          </p:nvSpPr>
          <p:spPr bwMode="auto">
            <a:xfrm>
              <a:off x="4614326" y="3405321"/>
              <a:ext cx="13455" cy="23151"/>
            </a:xfrm>
            <a:custGeom>
              <a:avLst/>
              <a:gdLst>
                <a:gd name="T0" fmla="*/ 0 w 22"/>
                <a:gd name="T1" fmla="*/ 15 h 31"/>
                <a:gd name="T2" fmla="*/ 2 w 22"/>
                <a:gd name="T3" fmla="*/ 5 h 31"/>
                <a:gd name="T4" fmla="*/ 11 w 22"/>
                <a:gd name="T5" fmla="*/ 0 h 31"/>
                <a:gd name="T6" fmla="*/ 16 w 22"/>
                <a:gd name="T7" fmla="*/ 1 h 31"/>
                <a:gd name="T8" fmla="*/ 20 w 22"/>
                <a:gd name="T9" fmla="*/ 5 h 31"/>
                <a:gd name="T10" fmla="*/ 22 w 22"/>
                <a:gd name="T11" fmla="*/ 15 h 31"/>
                <a:gd name="T12" fmla="*/ 20 w 22"/>
                <a:gd name="T13" fmla="*/ 26 h 31"/>
                <a:gd name="T14" fmla="*/ 11 w 22"/>
                <a:gd name="T15" fmla="*/ 31 h 31"/>
                <a:gd name="T16" fmla="*/ 5 w 22"/>
                <a:gd name="T17" fmla="*/ 29 h 31"/>
                <a:gd name="T18" fmla="*/ 2 w 22"/>
                <a:gd name="T19" fmla="*/ 26 h 31"/>
                <a:gd name="T20" fmla="*/ 0 w 22"/>
                <a:gd name="T21" fmla="*/ 15 h 31"/>
                <a:gd name="T22" fmla="*/ 0 w 22"/>
                <a:gd name="T23" fmla="*/ 15 h 31"/>
                <a:gd name="T24" fmla="*/ 11 w 22"/>
                <a:gd name="T25" fmla="*/ 5 h 31"/>
                <a:gd name="T26" fmla="*/ 7 w 22"/>
                <a:gd name="T27" fmla="*/ 15 h 31"/>
                <a:gd name="T28" fmla="*/ 10 w 22"/>
                <a:gd name="T29" fmla="*/ 26 h 31"/>
                <a:gd name="T30" fmla="*/ 11 w 22"/>
                <a:gd name="T31" fmla="*/ 26 h 31"/>
                <a:gd name="T32" fmla="*/ 14 w 22"/>
                <a:gd name="T33" fmla="*/ 15 h 31"/>
                <a:gd name="T34" fmla="*/ 12 w 22"/>
                <a:gd name="T35" fmla="*/ 5 h 31"/>
                <a:gd name="T36" fmla="*/ 11 w 22"/>
                <a:gd name="T37" fmla="*/ 5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0" y="15"/>
                  </a:moveTo>
                  <a:cubicBezTo>
                    <a:pt x="0" y="11"/>
                    <a:pt x="1" y="7"/>
                    <a:pt x="2" y="5"/>
                  </a:cubicBezTo>
                  <a:cubicBezTo>
                    <a:pt x="4" y="2"/>
                    <a:pt x="6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20"/>
                    <a:pt x="21" y="23"/>
                    <a:pt x="20" y="26"/>
                  </a:cubicBezTo>
                  <a:cubicBezTo>
                    <a:pt x="18" y="29"/>
                    <a:pt x="15" y="31"/>
                    <a:pt x="11" y="31"/>
                  </a:cubicBezTo>
                  <a:cubicBezTo>
                    <a:pt x="9" y="31"/>
                    <a:pt x="7" y="30"/>
                    <a:pt x="5" y="29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11" y="5"/>
                  </a:moveTo>
                  <a:cubicBezTo>
                    <a:pt x="8" y="5"/>
                    <a:pt x="7" y="8"/>
                    <a:pt x="7" y="15"/>
                  </a:cubicBezTo>
                  <a:cubicBezTo>
                    <a:pt x="7" y="21"/>
                    <a:pt x="8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3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Freeform 41"/>
            <p:cNvSpPr>
              <a:spLocks noEditPoints="1"/>
            </p:cNvSpPr>
            <p:nvPr/>
          </p:nvSpPr>
          <p:spPr bwMode="auto">
            <a:xfrm>
              <a:off x="4588163" y="3405321"/>
              <a:ext cx="13081" cy="23151"/>
            </a:xfrm>
            <a:custGeom>
              <a:avLst/>
              <a:gdLst>
                <a:gd name="T0" fmla="*/ 22 w 22"/>
                <a:gd name="T1" fmla="*/ 15 h 31"/>
                <a:gd name="T2" fmla="*/ 20 w 22"/>
                <a:gd name="T3" fmla="*/ 26 h 31"/>
                <a:gd name="T4" fmla="*/ 11 w 22"/>
                <a:gd name="T5" fmla="*/ 31 h 31"/>
                <a:gd name="T6" fmla="*/ 6 w 22"/>
                <a:gd name="T7" fmla="*/ 29 h 31"/>
                <a:gd name="T8" fmla="*/ 2 w 22"/>
                <a:gd name="T9" fmla="*/ 26 h 31"/>
                <a:gd name="T10" fmla="*/ 0 w 22"/>
                <a:gd name="T11" fmla="*/ 15 h 31"/>
                <a:gd name="T12" fmla="*/ 2 w 22"/>
                <a:gd name="T13" fmla="*/ 5 h 31"/>
                <a:gd name="T14" fmla="*/ 11 w 22"/>
                <a:gd name="T15" fmla="*/ 0 h 31"/>
                <a:gd name="T16" fmla="*/ 16 w 22"/>
                <a:gd name="T17" fmla="*/ 1 h 31"/>
                <a:gd name="T18" fmla="*/ 20 w 22"/>
                <a:gd name="T19" fmla="*/ 5 h 31"/>
                <a:gd name="T20" fmla="*/ 22 w 22"/>
                <a:gd name="T21" fmla="*/ 15 h 31"/>
                <a:gd name="T22" fmla="*/ 22 w 22"/>
                <a:gd name="T23" fmla="*/ 15 h 31"/>
                <a:gd name="T24" fmla="*/ 11 w 22"/>
                <a:gd name="T25" fmla="*/ 26 h 31"/>
                <a:gd name="T26" fmla="*/ 14 w 22"/>
                <a:gd name="T27" fmla="*/ 15 h 31"/>
                <a:gd name="T28" fmla="*/ 12 w 22"/>
                <a:gd name="T29" fmla="*/ 5 h 31"/>
                <a:gd name="T30" fmla="*/ 11 w 22"/>
                <a:gd name="T31" fmla="*/ 5 h 31"/>
                <a:gd name="T32" fmla="*/ 7 w 22"/>
                <a:gd name="T33" fmla="*/ 15 h 31"/>
                <a:gd name="T34" fmla="*/ 10 w 22"/>
                <a:gd name="T35" fmla="*/ 26 h 31"/>
                <a:gd name="T36" fmla="*/ 11 w 22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22" y="15"/>
                  </a:moveTo>
                  <a:cubicBezTo>
                    <a:pt x="22" y="20"/>
                    <a:pt x="21" y="23"/>
                    <a:pt x="20" y="26"/>
                  </a:cubicBezTo>
                  <a:cubicBezTo>
                    <a:pt x="18" y="29"/>
                    <a:pt x="15" y="31"/>
                    <a:pt x="11" y="31"/>
                  </a:cubicBezTo>
                  <a:cubicBezTo>
                    <a:pt x="9" y="31"/>
                    <a:pt x="7" y="30"/>
                    <a:pt x="6" y="29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7"/>
                    <a:pt x="2" y="5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8"/>
                    <a:pt x="22" y="11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11" y="26"/>
                  </a:move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7" y="8"/>
                    <a:pt x="7" y="15"/>
                  </a:cubicBezTo>
                  <a:cubicBezTo>
                    <a:pt x="8" y="21"/>
                    <a:pt x="8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Freeform 42"/>
            <p:cNvSpPr>
              <a:spLocks noEditPoints="1"/>
            </p:cNvSpPr>
            <p:nvPr/>
          </p:nvSpPr>
          <p:spPr bwMode="auto">
            <a:xfrm>
              <a:off x="4601244" y="3434027"/>
              <a:ext cx="13081" cy="23151"/>
            </a:xfrm>
            <a:custGeom>
              <a:avLst/>
              <a:gdLst>
                <a:gd name="T0" fmla="*/ 20 w 22"/>
                <a:gd name="T1" fmla="*/ 26 h 31"/>
                <a:gd name="T2" fmla="*/ 11 w 22"/>
                <a:gd name="T3" fmla="*/ 31 h 31"/>
                <a:gd name="T4" fmla="*/ 6 w 22"/>
                <a:gd name="T5" fmla="*/ 30 h 31"/>
                <a:gd name="T6" fmla="*/ 2 w 22"/>
                <a:gd name="T7" fmla="*/ 26 h 31"/>
                <a:gd name="T8" fmla="*/ 0 w 22"/>
                <a:gd name="T9" fmla="*/ 15 h 31"/>
                <a:gd name="T10" fmla="*/ 2 w 22"/>
                <a:gd name="T11" fmla="*/ 5 h 31"/>
                <a:gd name="T12" fmla="*/ 11 w 22"/>
                <a:gd name="T13" fmla="*/ 0 h 31"/>
                <a:gd name="T14" fmla="*/ 17 w 22"/>
                <a:gd name="T15" fmla="*/ 1 h 31"/>
                <a:gd name="T16" fmla="*/ 20 w 22"/>
                <a:gd name="T17" fmla="*/ 5 h 31"/>
                <a:gd name="T18" fmla="*/ 22 w 22"/>
                <a:gd name="T19" fmla="*/ 15 h 31"/>
                <a:gd name="T20" fmla="*/ 20 w 22"/>
                <a:gd name="T21" fmla="*/ 26 h 31"/>
                <a:gd name="T22" fmla="*/ 20 w 22"/>
                <a:gd name="T23" fmla="*/ 26 h 31"/>
                <a:gd name="T24" fmla="*/ 11 w 22"/>
                <a:gd name="T25" fmla="*/ 26 h 31"/>
                <a:gd name="T26" fmla="*/ 15 w 22"/>
                <a:gd name="T27" fmla="*/ 15 h 31"/>
                <a:gd name="T28" fmla="*/ 12 w 22"/>
                <a:gd name="T29" fmla="*/ 5 h 31"/>
                <a:gd name="T30" fmla="*/ 11 w 22"/>
                <a:gd name="T31" fmla="*/ 5 h 31"/>
                <a:gd name="T32" fmla="*/ 8 w 22"/>
                <a:gd name="T33" fmla="*/ 15 h 31"/>
                <a:gd name="T34" fmla="*/ 10 w 22"/>
                <a:gd name="T35" fmla="*/ 26 h 31"/>
                <a:gd name="T36" fmla="*/ 11 w 22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20" y="26"/>
                  </a:moveTo>
                  <a:cubicBezTo>
                    <a:pt x="18" y="29"/>
                    <a:pt x="15" y="31"/>
                    <a:pt x="11" y="31"/>
                  </a:cubicBezTo>
                  <a:cubicBezTo>
                    <a:pt x="9" y="31"/>
                    <a:pt x="7" y="30"/>
                    <a:pt x="6" y="30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3" y="0"/>
                    <a:pt x="15" y="0"/>
                    <a:pt x="17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8"/>
                    <a:pt x="22" y="11"/>
                    <a:pt x="22" y="15"/>
                  </a:cubicBezTo>
                  <a:cubicBezTo>
                    <a:pt x="22" y="20"/>
                    <a:pt x="21" y="23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lose/>
                  <a:moveTo>
                    <a:pt x="11" y="26"/>
                  </a:moveTo>
                  <a:cubicBezTo>
                    <a:pt x="13" y="26"/>
                    <a:pt x="15" y="22"/>
                    <a:pt x="15" y="15"/>
                  </a:cubicBezTo>
                  <a:cubicBezTo>
                    <a:pt x="15" y="10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8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0" name="Freeform 43"/>
            <p:cNvSpPr>
              <a:spLocks noEditPoints="1"/>
            </p:cNvSpPr>
            <p:nvPr/>
          </p:nvSpPr>
          <p:spPr bwMode="auto">
            <a:xfrm>
              <a:off x="4588163" y="3434027"/>
              <a:ext cx="13081" cy="23151"/>
            </a:xfrm>
            <a:custGeom>
              <a:avLst/>
              <a:gdLst>
                <a:gd name="T0" fmla="*/ 22 w 22"/>
                <a:gd name="T1" fmla="*/ 15 h 31"/>
                <a:gd name="T2" fmla="*/ 20 w 22"/>
                <a:gd name="T3" fmla="*/ 26 h 31"/>
                <a:gd name="T4" fmla="*/ 11 w 22"/>
                <a:gd name="T5" fmla="*/ 31 h 31"/>
                <a:gd name="T6" fmla="*/ 6 w 22"/>
                <a:gd name="T7" fmla="*/ 30 h 31"/>
                <a:gd name="T8" fmla="*/ 2 w 22"/>
                <a:gd name="T9" fmla="*/ 26 h 31"/>
                <a:gd name="T10" fmla="*/ 0 w 22"/>
                <a:gd name="T11" fmla="*/ 15 h 31"/>
                <a:gd name="T12" fmla="*/ 2 w 22"/>
                <a:gd name="T13" fmla="*/ 5 h 31"/>
                <a:gd name="T14" fmla="*/ 11 w 22"/>
                <a:gd name="T15" fmla="*/ 0 h 31"/>
                <a:gd name="T16" fmla="*/ 17 w 22"/>
                <a:gd name="T17" fmla="*/ 1 h 31"/>
                <a:gd name="T18" fmla="*/ 20 w 22"/>
                <a:gd name="T19" fmla="*/ 5 h 31"/>
                <a:gd name="T20" fmla="*/ 22 w 22"/>
                <a:gd name="T21" fmla="*/ 15 h 31"/>
                <a:gd name="T22" fmla="*/ 22 w 22"/>
                <a:gd name="T23" fmla="*/ 15 h 31"/>
                <a:gd name="T24" fmla="*/ 11 w 22"/>
                <a:gd name="T25" fmla="*/ 26 h 31"/>
                <a:gd name="T26" fmla="*/ 15 w 22"/>
                <a:gd name="T27" fmla="*/ 15 h 31"/>
                <a:gd name="T28" fmla="*/ 12 w 22"/>
                <a:gd name="T29" fmla="*/ 5 h 31"/>
                <a:gd name="T30" fmla="*/ 11 w 22"/>
                <a:gd name="T31" fmla="*/ 5 h 31"/>
                <a:gd name="T32" fmla="*/ 8 w 22"/>
                <a:gd name="T33" fmla="*/ 15 h 31"/>
                <a:gd name="T34" fmla="*/ 10 w 22"/>
                <a:gd name="T35" fmla="*/ 26 h 31"/>
                <a:gd name="T36" fmla="*/ 11 w 22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22" y="15"/>
                  </a:moveTo>
                  <a:cubicBezTo>
                    <a:pt x="22" y="20"/>
                    <a:pt x="21" y="23"/>
                    <a:pt x="20" y="26"/>
                  </a:cubicBezTo>
                  <a:cubicBezTo>
                    <a:pt x="18" y="29"/>
                    <a:pt x="16" y="31"/>
                    <a:pt x="11" y="31"/>
                  </a:cubicBezTo>
                  <a:cubicBezTo>
                    <a:pt x="9" y="31"/>
                    <a:pt x="7" y="30"/>
                    <a:pt x="6" y="30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3" y="0"/>
                    <a:pt x="15" y="0"/>
                    <a:pt x="17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8"/>
                    <a:pt x="22" y="11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11" y="26"/>
                  </a:moveTo>
                  <a:cubicBezTo>
                    <a:pt x="14" y="26"/>
                    <a:pt x="15" y="22"/>
                    <a:pt x="15" y="15"/>
                  </a:cubicBezTo>
                  <a:cubicBezTo>
                    <a:pt x="15" y="10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9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1" name="Freeform 44"/>
            <p:cNvSpPr/>
            <p:nvPr/>
          </p:nvSpPr>
          <p:spPr bwMode="auto">
            <a:xfrm>
              <a:off x="4628155" y="3463660"/>
              <a:ext cx="9718" cy="21761"/>
            </a:xfrm>
            <a:custGeom>
              <a:avLst/>
              <a:gdLst>
                <a:gd name="T0" fmla="*/ 16 w 26"/>
                <a:gd name="T1" fmla="*/ 0 h 47"/>
                <a:gd name="T2" fmla="*/ 26 w 26"/>
                <a:gd name="T3" fmla="*/ 0 h 47"/>
                <a:gd name="T4" fmla="*/ 26 w 26"/>
                <a:gd name="T5" fmla="*/ 47 h 47"/>
                <a:gd name="T6" fmla="*/ 13 w 26"/>
                <a:gd name="T7" fmla="*/ 47 h 47"/>
                <a:gd name="T8" fmla="*/ 13 w 26"/>
                <a:gd name="T9" fmla="*/ 13 h 47"/>
                <a:gd name="T10" fmla="*/ 7 w 26"/>
                <a:gd name="T11" fmla="*/ 18 h 47"/>
                <a:gd name="T12" fmla="*/ 0 w 26"/>
                <a:gd name="T13" fmla="*/ 10 h 47"/>
                <a:gd name="T14" fmla="*/ 16 w 26"/>
                <a:gd name="T15" fmla="*/ 0 h 47"/>
                <a:gd name="T16" fmla="*/ 16 w 26"/>
                <a:gd name="T17" fmla="*/ 0 h 47"/>
                <a:gd name="T18" fmla="*/ 16 w 26"/>
                <a:gd name="T19" fmla="*/ 0 h 47"/>
                <a:gd name="T20" fmla="*/ 16 w 26"/>
                <a:gd name="T21" fmla="*/ 0 h 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7"/>
                <a:gd name="T35" fmla="*/ 26 w 26"/>
                <a:gd name="T36" fmla="*/ 47 h 4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7">
                  <a:moveTo>
                    <a:pt x="16" y="0"/>
                  </a:moveTo>
                  <a:lnTo>
                    <a:pt x="26" y="0"/>
                  </a:lnTo>
                  <a:lnTo>
                    <a:pt x="26" y="47"/>
                  </a:lnTo>
                  <a:lnTo>
                    <a:pt x="13" y="47"/>
                  </a:lnTo>
                  <a:lnTo>
                    <a:pt x="13" y="13"/>
                  </a:lnTo>
                  <a:lnTo>
                    <a:pt x="7" y="18"/>
                  </a:lnTo>
                  <a:lnTo>
                    <a:pt x="0" y="1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2" name="Freeform 45"/>
            <p:cNvSpPr/>
            <p:nvPr/>
          </p:nvSpPr>
          <p:spPr bwMode="auto">
            <a:xfrm>
              <a:off x="4615073" y="3463660"/>
              <a:ext cx="9718" cy="21761"/>
            </a:xfrm>
            <a:custGeom>
              <a:avLst/>
              <a:gdLst>
                <a:gd name="T0" fmla="*/ 16 w 26"/>
                <a:gd name="T1" fmla="*/ 0 h 47"/>
                <a:gd name="T2" fmla="*/ 26 w 26"/>
                <a:gd name="T3" fmla="*/ 0 h 47"/>
                <a:gd name="T4" fmla="*/ 26 w 26"/>
                <a:gd name="T5" fmla="*/ 47 h 47"/>
                <a:gd name="T6" fmla="*/ 13 w 26"/>
                <a:gd name="T7" fmla="*/ 47 h 47"/>
                <a:gd name="T8" fmla="*/ 13 w 26"/>
                <a:gd name="T9" fmla="*/ 13 h 47"/>
                <a:gd name="T10" fmla="*/ 6 w 26"/>
                <a:gd name="T11" fmla="*/ 18 h 47"/>
                <a:gd name="T12" fmla="*/ 0 w 26"/>
                <a:gd name="T13" fmla="*/ 10 h 47"/>
                <a:gd name="T14" fmla="*/ 16 w 26"/>
                <a:gd name="T15" fmla="*/ 0 h 47"/>
                <a:gd name="T16" fmla="*/ 16 w 26"/>
                <a:gd name="T17" fmla="*/ 0 h 47"/>
                <a:gd name="T18" fmla="*/ 16 w 26"/>
                <a:gd name="T19" fmla="*/ 0 h 47"/>
                <a:gd name="T20" fmla="*/ 16 w 26"/>
                <a:gd name="T21" fmla="*/ 0 h 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7"/>
                <a:gd name="T35" fmla="*/ 26 w 26"/>
                <a:gd name="T36" fmla="*/ 47 h 4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7">
                  <a:moveTo>
                    <a:pt x="16" y="0"/>
                  </a:moveTo>
                  <a:lnTo>
                    <a:pt x="26" y="0"/>
                  </a:lnTo>
                  <a:lnTo>
                    <a:pt x="26" y="47"/>
                  </a:lnTo>
                  <a:lnTo>
                    <a:pt x="13" y="47"/>
                  </a:lnTo>
                  <a:lnTo>
                    <a:pt x="13" y="13"/>
                  </a:lnTo>
                  <a:lnTo>
                    <a:pt x="6" y="18"/>
                  </a:lnTo>
                  <a:lnTo>
                    <a:pt x="0" y="1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3" name="Freeform 46"/>
            <p:cNvSpPr/>
            <p:nvPr/>
          </p:nvSpPr>
          <p:spPr bwMode="auto">
            <a:xfrm>
              <a:off x="4589284" y="3463660"/>
              <a:ext cx="8970" cy="21761"/>
            </a:xfrm>
            <a:custGeom>
              <a:avLst/>
              <a:gdLst>
                <a:gd name="T0" fmla="*/ 14 w 24"/>
                <a:gd name="T1" fmla="*/ 0 h 47"/>
                <a:gd name="T2" fmla="*/ 24 w 24"/>
                <a:gd name="T3" fmla="*/ 0 h 47"/>
                <a:gd name="T4" fmla="*/ 24 w 24"/>
                <a:gd name="T5" fmla="*/ 47 h 47"/>
                <a:gd name="T6" fmla="*/ 13 w 24"/>
                <a:gd name="T7" fmla="*/ 47 h 47"/>
                <a:gd name="T8" fmla="*/ 11 w 24"/>
                <a:gd name="T9" fmla="*/ 13 h 47"/>
                <a:gd name="T10" fmla="*/ 5 w 24"/>
                <a:gd name="T11" fmla="*/ 18 h 47"/>
                <a:gd name="T12" fmla="*/ 0 w 24"/>
                <a:gd name="T13" fmla="*/ 10 h 47"/>
                <a:gd name="T14" fmla="*/ 14 w 24"/>
                <a:gd name="T15" fmla="*/ 0 h 47"/>
                <a:gd name="T16" fmla="*/ 14 w 24"/>
                <a:gd name="T17" fmla="*/ 0 h 47"/>
                <a:gd name="T18" fmla="*/ 14 w 24"/>
                <a:gd name="T19" fmla="*/ 0 h 47"/>
                <a:gd name="T20" fmla="*/ 14 w 24"/>
                <a:gd name="T21" fmla="*/ 0 h 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7"/>
                <a:gd name="T35" fmla="*/ 24 w 24"/>
                <a:gd name="T36" fmla="*/ 47 h 4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7">
                  <a:moveTo>
                    <a:pt x="14" y="0"/>
                  </a:moveTo>
                  <a:lnTo>
                    <a:pt x="24" y="0"/>
                  </a:lnTo>
                  <a:lnTo>
                    <a:pt x="24" y="47"/>
                  </a:lnTo>
                  <a:lnTo>
                    <a:pt x="13" y="47"/>
                  </a:lnTo>
                  <a:lnTo>
                    <a:pt x="11" y="13"/>
                  </a:lnTo>
                  <a:lnTo>
                    <a:pt x="5" y="18"/>
                  </a:lnTo>
                  <a:lnTo>
                    <a:pt x="0" y="1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" name="Freeform 47"/>
            <p:cNvSpPr>
              <a:spLocks noEditPoints="1"/>
            </p:cNvSpPr>
            <p:nvPr/>
          </p:nvSpPr>
          <p:spPr bwMode="auto">
            <a:xfrm>
              <a:off x="4601992" y="3463197"/>
              <a:ext cx="12334" cy="22688"/>
            </a:xfrm>
            <a:custGeom>
              <a:avLst/>
              <a:gdLst>
                <a:gd name="T0" fmla="*/ 21 w 21"/>
                <a:gd name="T1" fmla="*/ 16 h 31"/>
                <a:gd name="T2" fmla="*/ 19 w 21"/>
                <a:gd name="T3" fmla="*/ 26 h 31"/>
                <a:gd name="T4" fmla="*/ 10 w 21"/>
                <a:gd name="T5" fmla="*/ 31 h 31"/>
                <a:gd name="T6" fmla="*/ 5 w 21"/>
                <a:gd name="T7" fmla="*/ 30 h 31"/>
                <a:gd name="T8" fmla="*/ 1 w 21"/>
                <a:gd name="T9" fmla="*/ 26 h 31"/>
                <a:gd name="T10" fmla="*/ 0 w 21"/>
                <a:gd name="T11" fmla="*/ 16 h 31"/>
                <a:gd name="T12" fmla="*/ 1 w 21"/>
                <a:gd name="T13" fmla="*/ 5 h 31"/>
                <a:gd name="T14" fmla="*/ 10 w 21"/>
                <a:gd name="T15" fmla="*/ 0 h 31"/>
                <a:gd name="T16" fmla="*/ 16 w 21"/>
                <a:gd name="T17" fmla="*/ 1 h 31"/>
                <a:gd name="T18" fmla="*/ 19 w 21"/>
                <a:gd name="T19" fmla="*/ 5 h 31"/>
                <a:gd name="T20" fmla="*/ 21 w 21"/>
                <a:gd name="T21" fmla="*/ 16 h 31"/>
                <a:gd name="T22" fmla="*/ 21 w 21"/>
                <a:gd name="T23" fmla="*/ 16 h 31"/>
                <a:gd name="T24" fmla="*/ 10 w 21"/>
                <a:gd name="T25" fmla="*/ 26 h 31"/>
                <a:gd name="T26" fmla="*/ 14 w 21"/>
                <a:gd name="T27" fmla="*/ 16 h 31"/>
                <a:gd name="T28" fmla="*/ 11 w 21"/>
                <a:gd name="T29" fmla="*/ 5 h 31"/>
                <a:gd name="T30" fmla="*/ 10 w 21"/>
                <a:gd name="T31" fmla="*/ 5 h 31"/>
                <a:gd name="T32" fmla="*/ 7 w 21"/>
                <a:gd name="T33" fmla="*/ 16 h 31"/>
                <a:gd name="T34" fmla="*/ 9 w 21"/>
                <a:gd name="T35" fmla="*/ 26 h 31"/>
                <a:gd name="T36" fmla="*/ 10 w 21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1"/>
                <a:gd name="T58" fmla="*/ 0 h 31"/>
                <a:gd name="T59" fmla="*/ 21 w 21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1" h="31">
                  <a:moveTo>
                    <a:pt x="21" y="16"/>
                  </a:moveTo>
                  <a:cubicBezTo>
                    <a:pt x="21" y="20"/>
                    <a:pt x="21" y="23"/>
                    <a:pt x="19" y="26"/>
                  </a:cubicBezTo>
                  <a:cubicBezTo>
                    <a:pt x="18" y="29"/>
                    <a:pt x="15" y="31"/>
                    <a:pt x="10" y="31"/>
                  </a:cubicBezTo>
                  <a:cubicBezTo>
                    <a:pt x="8" y="31"/>
                    <a:pt x="6" y="30"/>
                    <a:pt x="5" y="30"/>
                  </a:cubicBezTo>
                  <a:cubicBezTo>
                    <a:pt x="3" y="29"/>
                    <a:pt x="2" y="27"/>
                    <a:pt x="1" y="26"/>
                  </a:cubicBezTo>
                  <a:cubicBezTo>
                    <a:pt x="0" y="23"/>
                    <a:pt x="0" y="20"/>
                    <a:pt x="0" y="16"/>
                  </a:cubicBezTo>
                  <a:cubicBezTo>
                    <a:pt x="0" y="11"/>
                    <a:pt x="0" y="8"/>
                    <a:pt x="1" y="5"/>
                  </a:cubicBezTo>
                  <a:cubicBezTo>
                    <a:pt x="3" y="2"/>
                    <a:pt x="6" y="0"/>
                    <a:pt x="10" y="0"/>
                  </a:cubicBezTo>
                  <a:cubicBezTo>
                    <a:pt x="12" y="0"/>
                    <a:pt x="14" y="1"/>
                    <a:pt x="16" y="1"/>
                  </a:cubicBezTo>
                  <a:cubicBezTo>
                    <a:pt x="17" y="2"/>
                    <a:pt x="18" y="4"/>
                    <a:pt x="19" y="5"/>
                  </a:cubicBezTo>
                  <a:cubicBezTo>
                    <a:pt x="20" y="8"/>
                    <a:pt x="21" y="11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lose/>
                  <a:moveTo>
                    <a:pt x="10" y="26"/>
                  </a:moveTo>
                  <a:cubicBezTo>
                    <a:pt x="13" y="26"/>
                    <a:pt x="14" y="23"/>
                    <a:pt x="14" y="16"/>
                  </a:cubicBezTo>
                  <a:cubicBezTo>
                    <a:pt x="14" y="10"/>
                    <a:pt x="13" y="6"/>
                    <a:pt x="11" y="5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8" y="5"/>
                    <a:pt x="7" y="8"/>
                    <a:pt x="7" y="16"/>
                  </a:cubicBezTo>
                  <a:cubicBezTo>
                    <a:pt x="7" y="21"/>
                    <a:pt x="8" y="25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" name="Freeform 48"/>
            <p:cNvSpPr/>
            <p:nvPr/>
          </p:nvSpPr>
          <p:spPr bwMode="auto">
            <a:xfrm>
              <a:off x="4615073" y="3434953"/>
              <a:ext cx="9718" cy="21298"/>
            </a:xfrm>
            <a:custGeom>
              <a:avLst/>
              <a:gdLst>
                <a:gd name="T0" fmla="*/ 26 w 26"/>
                <a:gd name="T1" fmla="*/ 46 h 46"/>
                <a:gd name="T2" fmla="*/ 13 w 26"/>
                <a:gd name="T3" fmla="*/ 46 h 46"/>
                <a:gd name="T4" fmla="*/ 13 w 26"/>
                <a:gd name="T5" fmla="*/ 11 h 46"/>
                <a:gd name="T6" fmla="*/ 6 w 26"/>
                <a:gd name="T7" fmla="*/ 18 h 46"/>
                <a:gd name="T8" fmla="*/ 0 w 26"/>
                <a:gd name="T9" fmla="*/ 10 h 46"/>
                <a:gd name="T10" fmla="*/ 14 w 26"/>
                <a:gd name="T11" fmla="*/ 0 h 46"/>
                <a:gd name="T12" fmla="*/ 24 w 26"/>
                <a:gd name="T13" fmla="*/ 0 h 46"/>
                <a:gd name="T14" fmla="*/ 26 w 26"/>
                <a:gd name="T15" fmla="*/ 46 h 46"/>
                <a:gd name="T16" fmla="*/ 26 w 26"/>
                <a:gd name="T17" fmla="*/ 46 h 46"/>
                <a:gd name="T18" fmla="*/ 26 w 26"/>
                <a:gd name="T19" fmla="*/ 46 h 46"/>
                <a:gd name="T20" fmla="*/ 26 w 26"/>
                <a:gd name="T21" fmla="*/ 46 h 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6"/>
                <a:gd name="T35" fmla="*/ 26 w 26"/>
                <a:gd name="T36" fmla="*/ 46 h 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6">
                  <a:moveTo>
                    <a:pt x="26" y="46"/>
                  </a:moveTo>
                  <a:lnTo>
                    <a:pt x="13" y="46"/>
                  </a:lnTo>
                  <a:lnTo>
                    <a:pt x="13" y="11"/>
                  </a:lnTo>
                  <a:lnTo>
                    <a:pt x="6" y="18"/>
                  </a:lnTo>
                  <a:lnTo>
                    <a:pt x="0" y="10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26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6" name="Freeform 49"/>
            <p:cNvSpPr>
              <a:spLocks noEditPoints="1"/>
            </p:cNvSpPr>
            <p:nvPr/>
          </p:nvSpPr>
          <p:spPr bwMode="auto">
            <a:xfrm>
              <a:off x="4627781" y="3434027"/>
              <a:ext cx="13081" cy="23151"/>
            </a:xfrm>
            <a:custGeom>
              <a:avLst/>
              <a:gdLst>
                <a:gd name="T0" fmla="*/ 0 w 22"/>
                <a:gd name="T1" fmla="*/ 15 h 31"/>
                <a:gd name="T2" fmla="*/ 2 w 22"/>
                <a:gd name="T3" fmla="*/ 5 h 31"/>
                <a:gd name="T4" fmla="*/ 11 w 22"/>
                <a:gd name="T5" fmla="*/ 0 h 31"/>
                <a:gd name="T6" fmla="*/ 16 w 22"/>
                <a:gd name="T7" fmla="*/ 1 h 31"/>
                <a:gd name="T8" fmla="*/ 20 w 22"/>
                <a:gd name="T9" fmla="*/ 5 h 31"/>
                <a:gd name="T10" fmla="*/ 22 w 22"/>
                <a:gd name="T11" fmla="*/ 15 h 31"/>
                <a:gd name="T12" fmla="*/ 20 w 22"/>
                <a:gd name="T13" fmla="*/ 26 h 31"/>
                <a:gd name="T14" fmla="*/ 11 w 22"/>
                <a:gd name="T15" fmla="*/ 31 h 31"/>
                <a:gd name="T16" fmla="*/ 6 w 22"/>
                <a:gd name="T17" fmla="*/ 30 h 31"/>
                <a:gd name="T18" fmla="*/ 2 w 22"/>
                <a:gd name="T19" fmla="*/ 26 h 31"/>
                <a:gd name="T20" fmla="*/ 0 w 22"/>
                <a:gd name="T21" fmla="*/ 15 h 31"/>
                <a:gd name="T22" fmla="*/ 0 w 22"/>
                <a:gd name="T23" fmla="*/ 15 h 31"/>
                <a:gd name="T24" fmla="*/ 11 w 22"/>
                <a:gd name="T25" fmla="*/ 5 h 31"/>
                <a:gd name="T26" fmla="*/ 8 w 22"/>
                <a:gd name="T27" fmla="*/ 15 h 31"/>
                <a:gd name="T28" fmla="*/ 10 w 22"/>
                <a:gd name="T29" fmla="*/ 26 h 31"/>
                <a:gd name="T30" fmla="*/ 11 w 22"/>
                <a:gd name="T31" fmla="*/ 26 h 31"/>
                <a:gd name="T32" fmla="*/ 14 w 22"/>
                <a:gd name="T33" fmla="*/ 15 h 31"/>
                <a:gd name="T34" fmla="*/ 12 w 22"/>
                <a:gd name="T35" fmla="*/ 5 h 31"/>
                <a:gd name="T36" fmla="*/ 11 w 22"/>
                <a:gd name="T37" fmla="*/ 5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0" y="15"/>
                  </a:move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8"/>
                    <a:pt x="22" y="11"/>
                    <a:pt x="22" y="15"/>
                  </a:cubicBezTo>
                  <a:cubicBezTo>
                    <a:pt x="22" y="20"/>
                    <a:pt x="21" y="23"/>
                    <a:pt x="20" y="26"/>
                  </a:cubicBezTo>
                  <a:cubicBezTo>
                    <a:pt x="18" y="29"/>
                    <a:pt x="15" y="31"/>
                    <a:pt x="11" y="31"/>
                  </a:cubicBezTo>
                  <a:cubicBezTo>
                    <a:pt x="9" y="31"/>
                    <a:pt x="7" y="30"/>
                    <a:pt x="6" y="30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11" y="5"/>
                  </a:move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8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3" y="26"/>
                    <a:pt x="15" y="22"/>
                    <a:pt x="14" y="15"/>
                  </a:cubicBezTo>
                  <a:cubicBezTo>
                    <a:pt x="14" y="10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7" name="Freeform 50"/>
            <p:cNvSpPr/>
            <p:nvPr/>
          </p:nvSpPr>
          <p:spPr bwMode="auto">
            <a:xfrm>
              <a:off x="4573213" y="3504405"/>
              <a:ext cx="81478" cy="4630"/>
            </a:xfrm>
            <a:custGeom>
              <a:avLst/>
              <a:gdLst>
                <a:gd name="T0" fmla="*/ 218 w 218"/>
                <a:gd name="T1" fmla="*/ 0 h 10"/>
                <a:gd name="T2" fmla="*/ 218 w 218"/>
                <a:gd name="T3" fmla="*/ 10 h 10"/>
                <a:gd name="T4" fmla="*/ 0 w 218"/>
                <a:gd name="T5" fmla="*/ 10 h 10"/>
                <a:gd name="T6" fmla="*/ 0 w 218"/>
                <a:gd name="T7" fmla="*/ 0 h 10"/>
                <a:gd name="T8" fmla="*/ 218 w 218"/>
                <a:gd name="T9" fmla="*/ 0 h 10"/>
                <a:gd name="T10" fmla="*/ 218 w 218"/>
                <a:gd name="T11" fmla="*/ 0 h 10"/>
                <a:gd name="T12" fmla="*/ 218 w 218"/>
                <a:gd name="T13" fmla="*/ 0 h 10"/>
                <a:gd name="T14" fmla="*/ 218 w 218"/>
                <a:gd name="T15" fmla="*/ 0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8"/>
                <a:gd name="T25" fmla="*/ 0 h 10"/>
                <a:gd name="T26" fmla="*/ 218 w 218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8" h="10">
                  <a:moveTo>
                    <a:pt x="218" y="0"/>
                  </a:moveTo>
                  <a:lnTo>
                    <a:pt x="21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910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8" name="Rectangle 51"/>
            <p:cNvSpPr>
              <a:spLocks noChangeArrowheads="1"/>
            </p:cNvSpPr>
            <p:nvPr/>
          </p:nvSpPr>
          <p:spPr bwMode="auto">
            <a:xfrm>
              <a:off x="4551535" y="3548391"/>
              <a:ext cx="5606" cy="296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9" name="Freeform 52"/>
            <p:cNvSpPr>
              <a:spLocks noEditPoints="1"/>
            </p:cNvSpPr>
            <p:nvPr/>
          </p:nvSpPr>
          <p:spPr bwMode="auto">
            <a:xfrm>
              <a:off x="4561626" y="3548391"/>
              <a:ext cx="20556" cy="29633"/>
            </a:xfrm>
            <a:custGeom>
              <a:avLst/>
              <a:gdLst>
                <a:gd name="T0" fmla="*/ 0 w 34"/>
                <a:gd name="T1" fmla="*/ 40 h 40"/>
                <a:gd name="T2" fmla="*/ 0 w 34"/>
                <a:gd name="T3" fmla="*/ 0 h 40"/>
                <a:gd name="T4" fmla="*/ 18 w 34"/>
                <a:gd name="T5" fmla="*/ 0 h 40"/>
                <a:gd name="T6" fmla="*/ 31 w 34"/>
                <a:gd name="T7" fmla="*/ 7 h 40"/>
                <a:gd name="T8" fmla="*/ 34 w 34"/>
                <a:gd name="T9" fmla="*/ 19 h 40"/>
                <a:gd name="T10" fmla="*/ 31 w 34"/>
                <a:gd name="T11" fmla="*/ 33 h 40"/>
                <a:gd name="T12" fmla="*/ 17 w 34"/>
                <a:gd name="T13" fmla="*/ 40 h 40"/>
                <a:gd name="T14" fmla="*/ 0 w 34"/>
                <a:gd name="T15" fmla="*/ 40 h 40"/>
                <a:gd name="T16" fmla="*/ 8 w 34"/>
                <a:gd name="T17" fmla="*/ 7 h 40"/>
                <a:gd name="T18" fmla="*/ 8 w 34"/>
                <a:gd name="T19" fmla="*/ 33 h 40"/>
                <a:gd name="T20" fmla="*/ 16 w 34"/>
                <a:gd name="T21" fmla="*/ 33 h 40"/>
                <a:gd name="T22" fmla="*/ 24 w 34"/>
                <a:gd name="T23" fmla="*/ 29 h 40"/>
                <a:gd name="T24" fmla="*/ 26 w 34"/>
                <a:gd name="T25" fmla="*/ 20 h 40"/>
                <a:gd name="T26" fmla="*/ 16 w 34"/>
                <a:gd name="T27" fmla="*/ 7 h 40"/>
                <a:gd name="T28" fmla="*/ 8 w 34"/>
                <a:gd name="T29" fmla="*/ 7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40"/>
                <a:gd name="T47" fmla="*/ 34 w 34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2"/>
                    <a:pt x="31" y="7"/>
                  </a:cubicBezTo>
                  <a:cubicBezTo>
                    <a:pt x="33" y="10"/>
                    <a:pt x="34" y="14"/>
                    <a:pt x="34" y="19"/>
                  </a:cubicBezTo>
                  <a:cubicBezTo>
                    <a:pt x="34" y="25"/>
                    <a:pt x="33" y="29"/>
                    <a:pt x="31" y="33"/>
                  </a:cubicBezTo>
                  <a:cubicBezTo>
                    <a:pt x="28" y="38"/>
                    <a:pt x="23" y="40"/>
                    <a:pt x="17" y="40"/>
                  </a:cubicBezTo>
                  <a:lnTo>
                    <a:pt x="0" y="40"/>
                  </a:lnTo>
                  <a:close/>
                  <a:moveTo>
                    <a:pt x="8" y="7"/>
                  </a:moveTo>
                  <a:cubicBezTo>
                    <a:pt x="8" y="33"/>
                    <a:pt x="8" y="33"/>
                    <a:pt x="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0" y="33"/>
                    <a:pt x="22" y="32"/>
                    <a:pt x="24" y="29"/>
                  </a:cubicBezTo>
                  <a:cubicBezTo>
                    <a:pt x="25" y="26"/>
                    <a:pt x="26" y="23"/>
                    <a:pt x="26" y="20"/>
                  </a:cubicBezTo>
                  <a:cubicBezTo>
                    <a:pt x="26" y="11"/>
                    <a:pt x="22" y="7"/>
                    <a:pt x="16" y="7"/>
                  </a:cubicBezTo>
                  <a:lnTo>
                    <a:pt x="8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0" name="Freeform 53"/>
            <p:cNvSpPr/>
            <p:nvPr/>
          </p:nvSpPr>
          <p:spPr bwMode="auto">
            <a:xfrm>
              <a:off x="4584425" y="3547465"/>
              <a:ext cx="19809" cy="31485"/>
            </a:xfrm>
            <a:custGeom>
              <a:avLst/>
              <a:gdLst>
                <a:gd name="T0" fmla="*/ 0 w 33"/>
                <a:gd name="T1" fmla="*/ 29 h 42"/>
                <a:gd name="T2" fmla="*/ 8 w 33"/>
                <a:gd name="T3" fmla="*/ 29 h 42"/>
                <a:gd name="T4" fmla="*/ 17 w 33"/>
                <a:gd name="T5" fmla="*/ 35 h 42"/>
                <a:gd name="T6" fmla="*/ 25 w 33"/>
                <a:gd name="T7" fmla="*/ 30 h 42"/>
                <a:gd name="T8" fmla="*/ 23 w 33"/>
                <a:gd name="T9" fmla="*/ 27 h 42"/>
                <a:gd name="T10" fmla="*/ 18 w 33"/>
                <a:gd name="T11" fmla="*/ 25 h 42"/>
                <a:gd name="T12" fmla="*/ 13 w 33"/>
                <a:gd name="T13" fmla="*/ 24 h 42"/>
                <a:gd name="T14" fmla="*/ 5 w 33"/>
                <a:gd name="T15" fmla="*/ 21 h 42"/>
                <a:gd name="T16" fmla="*/ 1 w 33"/>
                <a:gd name="T17" fmla="*/ 12 h 42"/>
                <a:gd name="T18" fmla="*/ 3 w 33"/>
                <a:gd name="T19" fmla="*/ 5 h 42"/>
                <a:gd name="T20" fmla="*/ 16 w 33"/>
                <a:gd name="T21" fmla="*/ 0 h 42"/>
                <a:gd name="T22" fmla="*/ 28 w 33"/>
                <a:gd name="T23" fmla="*/ 5 h 42"/>
                <a:gd name="T24" fmla="*/ 32 w 33"/>
                <a:gd name="T25" fmla="*/ 13 h 42"/>
                <a:gd name="T26" fmla="*/ 24 w 33"/>
                <a:gd name="T27" fmla="*/ 13 h 42"/>
                <a:gd name="T28" fmla="*/ 15 w 33"/>
                <a:gd name="T29" fmla="*/ 7 h 42"/>
                <a:gd name="T30" fmla="*/ 11 w 33"/>
                <a:gd name="T31" fmla="*/ 8 h 42"/>
                <a:gd name="T32" fmla="*/ 8 w 33"/>
                <a:gd name="T33" fmla="*/ 12 h 42"/>
                <a:gd name="T34" fmla="*/ 13 w 33"/>
                <a:gd name="T35" fmla="*/ 16 h 42"/>
                <a:gd name="T36" fmla="*/ 22 w 33"/>
                <a:gd name="T37" fmla="*/ 18 h 42"/>
                <a:gd name="T38" fmla="*/ 30 w 33"/>
                <a:gd name="T39" fmla="*/ 22 h 42"/>
                <a:gd name="T40" fmla="*/ 33 w 33"/>
                <a:gd name="T41" fmla="*/ 29 h 42"/>
                <a:gd name="T42" fmla="*/ 26 w 33"/>
                <a:gd name="T43" fmla="*/ 40 h 42"/>
                <a:gd name="T44" fmla="*/ 17 w 33"/>
                <a:gd name="T45" fmla="*/ 42 h 42"/>
                <a:gd name="T46" fmla="*/ 5 w 33"/>
                <a:gd name="T47" fmla="*/ 39 h 42"/>
                <a:gd name="T48" fmla="*/ 0 w 33"/>
                <a:gd name="T49" fmla="*/ 29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3"/>
                <a:gd name="T76" fmla="*/ 0 h 42"/>
                <a:gd name="T77" fmla="*/ 33 w 33"/>
                <a:gd name="T78" fmla="*/ 42 h 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3" h="42">
                  <a:moveTo>
                    <a:pt x="0" y="29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8" y="33"/>
                    <a:pt x="11" y="35"/>
                    <a:pt x="17" y="35"/>
                  </a:cubicBezTo>
                  <a:cubicBezTo>
                    <a:pt x="22" y="35"/>
                    <a:pt x="25" y="34"/>
                    <a:pt x="25" y="30"/>
                  </a:cubicBezTo>
                  <a:cubicBezTo>
                    <a:pt x="25" y="29"/>
                    <a:pt x="24" y="28"/>
                    <a:pt x="23" y="27"/>
                  </a:cubicBezTo>
                  <a:cubicBezTo>
                    <a:pt x="22" y="26"/>
                    <a:pt x="20" y="26"/>
                    <a:pt x="18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9" y="23"/>
                    <a:pt x="6" y="22"/>
                    <a:pt x="5" y="21"/>
                  </a:cubicBezTo>
                  <a:cubicBezTo>
                    <a:pt x="2" y="19"/>
                    <a:pt x="1" y="16"/>
                    <a:pt x="1" y="12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6" y="2"/>
                    <a:pt x="10" y="0"/>
                    <a:pt x="16" y="0"/>
                  </a:cubicBezTo>
                  <a:cubicBezTo>
                    <a:pt x="22" y="0"/>
                    <a:pt x="26" y="2"/>
                    <a:pt x="28" y="5"/>
                  </a:cubicBezTo>
                  <a:cubicBezTo>
                    <a:pt x="31" y="7"/>
                    <a:pt x="32" y="10"/>
                    <a:pt x="32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9"/>
                    <a:pt x="20" y="7"/>
                    <a:pt x="15" y="7"/>
                  </a:cubicBezTo>
                  <a:cubicBezTo>
                    <a:pt x="14" y="7"/>
                    <a:pt x="12" y="7"/>
                    <a:pt x="11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4"/>
                    <a:pt x="10" y="15"/>
                    <a:pt x="13" y="16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6" y="19"/>
                    <a:pt x="28" y="20"/>
                    <a:pt x="30" y="22"/>
                  </a:cubicBezTo>
                  <a:cubicBezTo>
                    <a:pt x="32" y="24"/>
                    <a:pt x="33" y="26"/>
                    <a:pt x="33" y="29"/>
                  </a:cubicBezTo>
                  <a:cubicBezTo>
                    <a:pt x="33" y="34"/>
                    <a:pt x="31" y="38"/>
                    <a:pt x="26" y="40"/>
                  </a:cubicBezTo>
                  <a:cubicBezTo>
                    <a:pt x="24" y="42"/>
                    <a:pt x="21" y="42"/>
                    <a:pt x="17" y="42"/>
                  </a:cubicBezTo>
                  <a:cubicBezTo>
                    <a:pt x="12" y="42"/>
                    <a:pt x="8" y="41"/>
                    <a:pt x="5" y="39"/>
                  </a:cubicBezTo>
                  <a:cubicBezTo>
                    <a:pt x="2" y="37"/>
                    <a:pt x="0" y="34"/>
                    <a:pt x="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1" name="Freeform 54"/>
            <p:cNvSpPr/>
            <p:nvPr/>
          </p:nvSpPr>
          <p:spPr bwMode="auto">
            <a:xfrm>
              <a:off x="4604234" y="3547465"/>
              <a:ext cx="11586" cy="31485"/>
            </a:xfrm>
            <a:custGeom>
              <a:avLst/>
              <a:gdLst>
                <a:gd name="T0" fmla="*/ 31 w 31"/>
                <a:gd name="T1" fmla="*/ 0 h 68"/>
                <a:gd name="T2" fmla="*/ 11 w 31"/>
                <a:gd name="T3" fmla="*/ 68 h 68"/>
                <a:gd name="T4" fmla="*/ 0 w 31"/>
                <a:gd name="T5" fmla="*/ 68 h 68"/>
                <a:gd name="T6" fmla="*/ 21 w 31"/>
                <a:gd name="T7" fmla="*/ 0 h 68"/>
                <a:gd name="T8" fmla="*/ 31 w 31"/>
                <a:gd name="T9" fmla="*/ 0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68"/>
                <a:gd name="T17" fmla="*/ 31 w 31"/>
                <a:gd name="T18" fmla="*/ 68 h 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68">
                  <a:moveTo>
                    <a:pt x="31" y="0"/>
                  </a:moveTo>
                  <a:lnTo>
                    <a:pt x="11" y="68"/>
                  </a:lnTo>
                  <a:lnTo>
                    <a:pt x="0" y="68"/>
                  </a:lnTo>
                  <a:lnTo>
                    <a:pt x="2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2" name="Rectangle 55"/>
            <p:cNvSpPr>
              <a:spLocks noChangeArrowheads="1"/>
            </p:cNvSpPr>
            <p:nvPr/>
          </p:nvSpPr>
          <p:spPr bwMode="auto">
            <a:xfrm>
              <a:off x="4616942" y="3548391"/>
              <a:ext cx="5233" cy="296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3" name="Freeform 56"/>
            <p:cNvSpPr>
              <a:spLocks noEditPoints="1"/>
            </p:cNvSpPr>
            <p:nvPr/>
          </p:nvSpPr>
          <p:spPr bwMode="auto">
            <a:xfrm>
              <a:off x="4627033" y="3548391"/>
              <a:ext cx="18688" cy="29633"/>
            </a:xfrm>
            <a:custGeom>
              <a:avLst/>
              <a:gdLst>
                <a:gd name="T0" fmla="*/ 8 w 31"/>
                <a:gd name="T1" fmla="*/ 26 h 40"/>
                <a:gd name="T2" fmla="*/ 8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18 w 31"/>
                <a:gd name="T9" fmla="*/ 0 h 40"/>
                <a:gd name="T10" fmla="*/ 28 w 31"/>
                <a:gd name="T11" fmla="*/ 4 h 40"/>
                <a:gd name="T12" fmla="*/ 31 w 31"/>
                <a:gd name="T13" fmla="*/ 13 h 40"/>
                <a:gd name="T14" fmla="*/ 28 w 31"/>
                <a:gd name="T15" fmla="*/ 21 h 40"/>
                <a:gd name="T16" fmla="*/ 18 w 31"/>
                <a:gd name="T17" fmla="*/ 26 h 40"/>
                <a:gd name="T18" fmla="*/ 8 w 31"/>
                <a:gd name="T19" fmla="*/ 26 h 40"/>
                <a:gd name="T20" fmla="*/ 8 w 31"/>
                <a:gd name="T21" fmla="*/ 19 h 40"/>
                <a:gd name="T22" fmla="*/ 16 w 31"/>
                <a:gd name="T23" fmla="*/ 19 h 40"/>
                <a:gd name="T24" fmla="*/ 22 w 31"/>
                <a:gd name="T25" fmla="*/ 13 h 40"/>
                <a:gd name="T26" fmla="*/ 20 w 31"/>
                <a:gd name="T27" fmla="*/ 8 h 40"/>
                <a:gd name="T28" fmla="*/ 15 w 31"/>
                <a:gd name="T29" fmla="*/ 7 h 40"/>
                <a:gd name="T30" fmla="*/ 8 w 31"/>
                <a:gd name="T31" fmla="*/ 7 h 40"/>
                <a:gd name="T32" fmla="*/ 8 w 31"/>
                <a:gd name="T33" fmla="*/ 19 h 4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1"/>
                <a:gd name="T52" fmla="*/ 0 h 40"/>
                <a:gd name="T53" fmla="*/ 31 w 31"/>
                <a:gd name="T54" fmla="*/ 40 h 4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1" h="40">
                  <a:moveTo>
                    <a:pt x="8" y="26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0"/>
                    <a:pt x="25" y="1"/>
                    <a:pt x="28" y="4"/>
                  </a:cubicBezTo>
                  <a:cubicBezTo>
                    <a:pt x="30" y="6"/>
                    <a:pt x="31" y="9"/>
                    <a:pt x="31" y="13"/>
                  </a:cubicBezTo>
                  <a:cubicBezTo>
                    <a:pt x="31" y="16"/>
                    <a:pt x="30" y="18"/>
                    <a:pt x="28" y="21"/>
                  </a:cubicBezTo>
                  <a:cubicBezTo>
                    <a:pt x="26" y="24"/>
                    <a:pt x="23" y="26"/>
                    <a:pt x="18" y="26"/>
                  </a:cubicBezTo>
                  <a:lnTo>
                    <a:pt x="8" y="26"/>
                  </a:lnTo>
                  <a:close/>
                  <a:moveTo>
                    <a:pt x="8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20" y="19"/>
                    <a:pt x="22" y="17"/>
                    <a:pt x="22" y="13"/>
                  </a:cubicBezTo>
                  <a:cubicBezTo>
                    <a:pt x="22" y="10"/>
                    <a:pt x="22" y="9"/>
                    <a:pt x="20" y="8"/>
                  </a:cubicBezTo>
                  <a:cubicBezTo>
                    <a:pt x="19" y="7"/>
                    <a:pt x="17" y="7"/>
                    <a:pt x="15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4" name="Freeform 57"/>
            <p:cNvSpPr/>
            <p:nvPr/>
          </p:nvSpPr>
          <p:spPr bwMode="auto">
            <a:xfrm>
              <a:off x="4647964" y="3547465"/>
              <a:ext cx="19809" cy="31485"/>
            </a:xfrm>
            <a:custGeom>
              <a:avLst/>
              <a:gdLst>
                <a:gd name="T0" fmla="*/ 0 w 33"/>
                <a:gd name="T1" fmla="*/ 29 h 42"/>
                <a:gd name="T2" fmla="*/ 8 w 33"/>
                <a:gd name="T3" fmla="*/ 29 h 42"/>
                <a:gd name="T4" fmla="*/ 16 w 33"/>
                <a:gd name="T5" fmla="*/ 35 h 42"/>
                <a:gd name="T6" fmla="*/ 25 w 33"/>
                <a:gd name="T7" fmla="*/ 30 h 42"/>
                <a:gd name="T8" fmla="*/ 23 w 33"/>
                <a:gd name="T9" fmla="*/ 27 h 42"/>
                <a:gd name="T10" fmla="*/ 18 w 33"/>
                <a:gd name="T11" fmla="*/ 25 h 42"/>
                <a:gd name="T12" fmla="*/ 13 w 33"/>
                <a:gd name="T13" fmla="*/ 24 h 42"/>
                <a:gd name="T14" fmla="*/ 5 w 33"/>
                <a:gd name="T15" fmla="*/ 21 h 42"/>
                <a:gd name="T16" fmla="*/ 1 w 33"/>
                <a:gd name="T17" fmla="*/ 12 h 42"/>
                <a:gd name="T18" fmla="*/ 3 w 33"/>
                <a:gd name="T19" fmla="*/ 5 h 42"/>
                <a:gd name="T20" fmla="*/ 16 w 33"/>
                <a:gd name="T21" fmla="*/ 0 h 42"/>
                <a:gd name="T22" fmla="*/ 28 w 33"/>
                <a:gd name="T23" fmla="*/ 5 h 42"/>
                <a:gd name="T24" fmla="*/ 32 w 33"/>
                <a:gd name="T25" fmla="*/ 13 h 42"/>
                <a:gd name="T26" fmla="*/ 24 w 33"/>
                <a:gd name="T27" fmla="*/ 13 h 42"/>
                <a:gd name="T28" fmla="*/ 15 w 33"/>
                <a:gd name="T29" fmla="*/ 7 h 42"/>
                <a:gd name="T30" fmla="*/ 11 w 33"/>
                <a:gd name="T31" fmla="*/ 8 h 42"/>
                <a:gd name="T32" fmla="*/ 8 w 33"/>
                <a:gd name="T33" fmla="*/ 12 h 42"/>
                <a:gd name="T34" fmla="*/ 13 w 33"/>
                <a:gd name="T35" fmla="*/ 16 h 42"/>
                <a:gd name="T36" fmla="*/ 22 w 33"/>
                <a:gd name="T37" fmla="*/ 18 h 42"/>
                <a:gd name="T38" fmla="*/ 30 w 33"/>
                <a:gd name="T39" fmla="*/ 22 h 42"/>
                <a:gd name="T40" fmla="*/ 33 w 33"/>
                <a:gd name="T41" fmla="*/ 29 h 42"/>
                <a:gd name="T42" fmla="*/ 26 w 33"/>
                <a:gd name="T43" fmla="*/ 40 h 42"/>
                <a:gd name="T44" fmla="*/ 17 w 33"/>
                <a:gd name="T45" fmla="*/ 42 h 42"/>
                <a:gd name="T46" fmla="*/ 5 w 33"/>
                <a:gd name="T47" fmla="*/ 39 h 42"/>
                <a:gd name="T48" fmla="*/ 0 w 33"/>
                <a:gd name="T49" fmla="*/ 29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3"/>
                <a:gd name="T76" fmla="*/ 0 h 42"/>
                <a:gd name="T77" fmla="*/ 33 w 33"/>
                <a:gd name="T78" fmla="*/ 42 h 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3" h="42">
                  <a:moveTo>
                    <a:pt x="0" y="29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8" y="33"/>
                    <a:pt x="11" y="35"/>
                    <a:pt x="16" y="35"/>
                  </a:cubicBezTo>
                  <a:cubicBezTo>
                    <a:pt x="22" y="35"/>
                    <a:pt x="25" y="34"/>
                    <a:pt x="25" y="30"/>
                  </a:cubicBezTo>
                  <a:cubicBezTo>
                    <a:pt x="25" y="29"/>
                    <a:pt x="24" y="28"/>
                    <a:pt x="23" y="27"/>
                  </a:cubicBezTo>
                  <a:cubicBezTo>
                    <a:pt x="22" y="26"/>
                    <a:pt x="20" y="26"/>
                    <a:pt x="18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9" y="23"/>
                    <a:pt x="6" y="22"/>
                    <a:pt x="5" y="21"/>
                  </a:cubicBezTo>
                  <a:cubicBezTo>
                    <a:pt x="2" y="19"/>
                    <a:pt x="1" y="16"/>
                    <a:pt x="1" y="12"/>
                  </a:cubicBezTo>
                  <a:cubicBezTo>
                    <a:pt x="1" y="9"/>
                    <a:pt x="1" y="7"/>
                    <a:pt x="3" y="5"/>
                  </a:cubicBezTo>
                  <a:cubicBezTo>
                    <a:pt x="6" y="2"/>
                    <a:pt x="10" y="0"/>
                    <a:pt x="16" y="0"/>
                  </a:cubicBezTo>
                  <a:cubicBezTo>
                    <a:pt x="21" y="0"/>
                    <a:pt x="26" y="2"/>
                    <a:pt x="28" y="5"/>
                  </a:cubicBezTo>
                  <a:cubicBezTo>
                    <a:pt x="31" y="7"/>
                    <a:pt x="32" y="10"/>
                    <a:pt x="32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9"/>
                    <a:pt x="20" y="7"/>
                    <a:pt x="15" y="7"/>
                  </a:cubicBezTo>
                  <a:cubicBezTo>
                    <a:pt x="14" y="7"/>
                    <a:pt x="12" y="7"/>
                    <a:pt x="11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4"/>
                    <a:pt x="10" y="15"/>
                    <a:pt x="13" y="16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6" y="19"/>
                    <a:pt x="28" y="20"/>
                    <a:pt x="30" y="22"/>
                  </a:cubicBezTo>
                  <a:cubicBezTo>
                    <a:pt x="32" y="24"/>
                    <a:pt x="33" y="26"/>
                    <a:pt x="33" y="29"/>
                  </a:cubicBezTo>
                  <a:cubicBezTo>
                    <a:pt x="33" y="34"/>
                    <a:pt x="31" y="38"/>
                    <a:pt x="26" y="40"/>
                  </a:cubicBezTo>
                  <a:cubicBezTo>
                    <a:pt x="24" y="42"/>
                    <a:pt x="21" y="42"/>
                    <a:pt x="17" y="42"/>
                  </a:cubicBezTo>
                  <a:cubicBezTo>
                    <a:pt x="12" y="42"/>
                    <a:pt x="8" y="41"/>
                    <a:pt x="5" y="39"/>
                  </a:cubicBezTo>
                  <a:cubicBezTo>
                    <a:pt x="2" y="37"/>
                    <a:pt x="0" y="34"/>
                    <a:pt x="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5" name="组合 214"/>
          <p:cNvGrpSpPr/>
          <p:nvPr/>
        </p:nvGrpSpPr>
        <p:grpSpPr>
          <a:xfrm>
            <a:off x="3730690" y="4344751"/>
            <a:ext cx="284908" cy="270224"/>
            <a:chOff x="3929988" y="3597267"/>
            <a:chExt cx="284908" cy="270224"/>
          </a:xfrm>
        </p:grpSpPr>
        <p:sp>
          <p:nvSpPr>
            <p:cNvPr id="216" name="AutoShape 737"/>
            <p:cNvSpPr>
              <a:spLocks noChangeAspect="1" noChangeArrowheads="1" noTextEdit="1"/>
            </p:cNvSpPr>
            <p:nvPr/>
          </p:nvSpPr>
          <p:spPr bwMode="auto">
            <a:xfrm>
              <a:off x="3929988" y="3597267"/>
              <a:ext cx="284908" cy="26942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7" name="Freeform 739"/>
            <p:cNvSpPr/>
            <p:nvPr/>
          </p:nvSpPr>
          <p:spPr bwMode="auto">
            <a:xfrm>
              <a:off x="3993697" y="3666719"/>
              <a:ext cx="57593" cy="197978"/>
            </a:xfrm>
            <a:custGeom>
              <a:avLst/>
              <a:gdLst>
                <a:gd name="T0" fmla="*/ 111 w 113"/>
                <a:gd name="T1" fmla="*/ 64 h 496"/>
                <a:gd name="T2" fmla="*/ 0 w 113"/>
                <a:gd name="T3" fmla="*/ 0 h 496"/>
                <a:gd name="T4" fmla="*/ 2 w 113"/>
                <a:gd name="T5" fmla="*/ 433 h 496"/>
                <a:gd name="T6" fmla="*/ 113 w 113"/>
                <a:gd name="T7" fmla="*/ 496 h 496"/>
                <a:gd name="T8" fmla="*/ 111 w 113"/>
                <a:gd name="T9" fmla="*/ 64 h 4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496"/>
                <a:gd name="T17" fmla="*/ 113 w 113"/>
                <a:gd name="T18" fmla="*/ 496 h 4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496">
                  <a:moveTo>
                    <a:pt x="111" y="64"/>
                  </a:moveTo>
                  <a:lnTo>
                    <a:pt x="0" y="0"/>
                  </a:lnTo>
                  <a:lnTo>
                    <a:pt x="2" y="433"/>
                  </a:lnTo>
                  <a:lnTo>
                    <a:pt x="113" y="496"/>
                  </a:lnTo>
                  <a:lnTo>
                    <a:pt x="111" y="64"/>
                  </a:lnTo>
                  <a:close/>
                </a:path>
              </a:pathLst>
            </a:custGeom>
            <a:solidFill>
              <a:srgbClr val="A92C22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8" name="Freeform 740"/>
            <p:cNvSpPr/>
            <p:nvPr/>
          </p:nvSpPr>
          <p:spPr bwMode="auto">
            <a:xfrm>
              <a:off x="3993697" y="3666719"/>
              <a:ext cx="57593" cy="197978"/>
            </a:xfrm>
            <a:custGeom>
              <a:avLst/>
              <a:gdLst>
                <a:gd name="T0" fmla="*/ 111 w 113"/>
                <a:gd name="T1" fmla="*/ 64 h 496"/>
                <a:gd name="T2" fmla="*/ 0 w 113"/>
                <a:gd name="T3" fmla="*/ 0 h 496"/>
                <a:gd name="T4" fmla="*/ 2 w 113"/>
                <a:gd name="T5" fmla="*/ 433 h 496"/>
                <a:gd name="T6" fmla="*/ 113 w 113"/>
                <a:gd name="T7" fmla="*/ 496 h 496"/>
                <a:gd name="T8" fmla="*/ 111 w 113"/>
                <a:gd name="T9" fmla="*/ 64 h 4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496"/>
                <a:gd name="T17" fmla="*/ 113 w 113"/>
                <a:gd name="T18" fmla="*/ 496 h 4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496">
                  <a:moveTo>
                    <a:pt x="111" y="64"/>
                  </a:moveTo>
                  <a:lnTo>
                    <a:pt x="0" y="0"/>
                  </a:lnTo>
                  <a:lnTo>
                    <a:pt x="2" y="433"/>
                  </a:lnTo>
                  <a:lnTo>
                    <a:pt x="113" y="496"/>
                  </a:lnTo>
                  <a:lnTo>
                    <a:pt x="111" y="64"/>
                  </a:lnTo>
                  <a:close/>
                </a:path>
              </a:pathLst>
            </a:custGeom>
            <a:solidFill>
              <a:srgbClr val="A92C22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Freeform 741"/>
            <p:cNvSpPr/>
            <p:nvPr/>
          </p:nvSpPr>
          <p:spPr bwMode="auto">
            <a:xfrm>
              <a:off x="3993697" y="3599662"/>
              <a:ext cx="203870" cy="92603"/>
            </a:xfrm>
            <a:custGeom>
              <a:avLst/>
              <a:gdLst>
                <a:gd name="T0" fmla="*/ 400 w 400"/>
                <a:gd name="T1" fmla="*/ 65 h 232"/>
                <a:gd name="T2" fmla="*/ 289 w 400"/>
                <a:gd name="T3" fmla="*/ 0 h 232"/>
                <a:gd name="T4" fmla="*/ 0 w 400"/>
                <a:gd name="T5" fmla="*/ 168 h 232"/>
                <a:gd name="T6" fmla="*/ 111 w 400"/>
                <a:gd name="T7" fmla="*/ 232 h 232"/>
                <a:gd name="T8" fmla="*/ 400 w 400"/>
                <a:gd name="T9" fmla="*/ 65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0"/>
                <a:gd name="T16" fmla="*/ 0 h 232"/>
                <a:gd name="T17" fmla="*/ 400 w 400"/>
                <a:gd name="T18" fmla="*/ 232 h 2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0" h="232">
                  <a:moveTo>
                    <a:pt x="400" y="65"/>
                  </a:moveTo>
                  <a:lnTo>
                    <a:pt x="289" y="0"/>
                  </a:lnTo>
                  <a:lnTo>
                    <a:pt x="0" y="168"/>
                  </a:lnTo>
                  <a:lnTo>
                    <a:pt x="111" y="232"/>
                  </a:lnTo>
                  <a:lnTo>
                    <a:pt x="400" y="65"/>
                  </a:lnTo>
                  <a:close/>
                </a:path>
              </a:pathLst>
            </a:custGeom>
            <a:solidFill>
              <a:srgbClr val="CD3529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Freeform 742"/>
            <p:cNvSpPr/>
            <p:nvPr/>
          </p:nvSpPr>
          <p:spPr bwMode="auto">
            <a:xfrm>
              <a:off x="4050271" y="3625607"/>
              <a:ext cx="147296" cy="239091"/>
            </a:xfrm>
            <a:custGeom>
              <a:avLst/>
              <a:gdLst>
                <a:gd name="T0" fmla="*/ 0 w 289"/>
                <a:gd name="T1" fmla="*/ 167 h 599"/>
                <a:gd name="T2" fmla="*/ 2 w 289"/>
                <a:gd name="T3" fmla="*/ 599 h 599"/>
                <a:gd name="T4" fmla="*/ 289 w 289"/>
                <a:gd name="T5" fmla="*/ 432 h 599"/>
                <a:gd name="T6" fmla="*/ 289 w 289"/>
                <a:gd name="T7" fmla="*/ 0 h 599"/>
                <a:gd name="T8" fmla="*/ 0 w 289"/>
                <a:gd name="T9" fmla="*/ 167 h 5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9"/>
                <a:gd name="T16" fmla="*/ 0 h 599"/>
                <a:gd name="T17" fmla="*/ 289 w 289"/>
                <a:gd name="T18" fmla="*/ 599 h 5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9" h="599">
                  <a:moveTo>
                    <a:pt x="0" y="167"/>
                  </a:moveTo>
                  <a:lnTo>
                    <a:pt x="2" y="599"/>
                  </a:lnTo>
                  <a:lnTo>
                    <a:pt x="289" y="432"/>
                  </a:lnTo>
                  <a:lnTo>
                    <a:pt x="289" y="0"/>
                  </a:lnTo>
                  <a:lnTo>
                    <a:pt x="0" y="167"/>
                  </a:lnTo>
                  <a:close/>
                </a:path>
              </a:pathLst>
            </a:custGeom>
            <a:solidFill>
              <a:srgbClr val="98271D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1" name="Freeform 743"/>
            <p:cNvSpPr>
              <a:spLocks noEditPoints="1"/>
            </p:cNvSpPr>
            <p:nvPr/>
          </p:nvSpPr>
          <p:spPr bwMode="auto">
            <a:xfrm>
              <a:off x="3993188" y="3624010"/>
              <a:ext cx="204379" cy="240687"/>
            </a:xfrm>
            <a:custGeom>
              <a:avLst/>
              <a:gdLst>
                <a:gd name="T0" fmla="*/ 0 w 250"/>
                <a:gd name="T1" fmla="*/ 109 h 375"/>
                <a:gd name="T2" fmla="*/ 2 w 250"/>
                <a:gd name="T3" fmla="*/ 106 h 375"/>
                <a:gd name="T4" fmla="*/ 5 w 250"/>
                <a:gd name="T5" fmla="*/ 105 h 375"/>
                <a:gd name="T6" fmla="*/ 324 w 250"/>
                <a:gd name="T7" fmla="*/ 43 h 375"/>
                <a:gd name="T8" fmla="*/ 326 w 250"/>
                <a:gd name="T9" fmla="*/ 43 h 375"/>
                <a:gd name="T10" fmla="*/ 398 w 250"/>
                <a:gd name="T11" fmla="*/ 0 h 375"/>
                <a:gd name="T12" fmla="*/ 401 w 250"/>
                <a:gd name="T13" fmla="*/ 5 h 375"/>
                <a:gd name="T14" fmla="*/ 399 w 250"/>
                <a:gd name="T15" fmla="*/ 6 h 375"/>
                <a:gd name="T16" fmla="*/ 330 w 250"/>
                <a:gd name="T17" fmla="*/ 113 h 375"/>
                <a:gd name="T18" fmla="*/ 398 w 250"/>
                <a:gd name="T19" fmla="*/ 72 h 375"/>
                <a:gd name="T20" fmla="*/ 401 w 250"/>
                <a:gd name="T21" fmla="*/ 76 h 375"/>
                <a:gd name="T22" fmla="*/ 399 w 250"/>
                <a:gd name="T23" fmla="*/ 79 h 375"/>
                <a:gd name="T24" fmla="*/ 260 w 250"/>
                <a:gd name="T25" fmla="*/ 225 h 375"/>
                <a:gd name="T26" fmla="*/ 398 w 250"/>
                <a:gd name="T27" fmla="*/ 143 h 375"/>
                <a:gd name="T28" fmla="*/ 401 w 250"/>
                <a:gd name="T29" fmla="*/ 148 h 375"/>
                <a:gd name="T30" fmla="*/ 399 w 250"/>
                <a:gd name="T31" fmla="*/ 150 h 375"/>
                <a:gd name="T32" fmla="*/ 330 w 250"/>
                <a:gd name="T33" fmla="*/ 254 h 375"/>
                <a:gd name="T34" fmla="*/ 398 w 250"/>
                <a:gd name="T35" fmla="*/ 215 h 375"/>
                <a:gd name="T36" fmla="*/ 401 w 250"/>
                <a:gd name="T37" fmla="*/ 219 h 375"/>
                <a:gd name="T38" fmla="*/ 399 w 250"/>
                <a:gd name="T39" fmla="*/ 222 h 375"/>
                <a:gd name="T40" fmla="*/ 330 w 250"/>
                <a:gd name="T41" fmla="*/ 262 h 375"/>
                <a:gd name="T42" fmla="*/ 258 w 250"/>
                <a:gd name="T43" fmla="*/ 304 h 375"/>
                <a:gd name="T44" fmla="*/ 324 w 250"/>
                <a:gd name="T45" fmla="*/ 331 h 375"/>
                <a:gd name="T46" fmla="*/ 324 w 250"/>
                <a:gd name="T47" fmla="*/ 331 h 375"/>
                <a:gd name="T48" fmla="*/ 398 w 250"/>
                <a:gd name="T49" fmla="*/ 289 h 375"/>
                <a:gd name="T50" fmla="*/ 401 w 250"/>
                <a:gd name="T51" fmla="*/ 293 h 375"/>
                <a:gd name="T52" fmla="*/ 399 w 250"/>
                <a:gd name="T53" fmla="*/ 296 h 375"/>
                <a:gd name="T54" fmla="*/ 330 w 250"/>
                <a:gd name="T55" fmla="*/ 400 h 375"/>
                <a:gd name="T56" fmla="*/ 398 w 250"/>
                <a:gd name="T57" fmla="*/ 362 h 375"/>
                <a:gd name="T58" fmla="*/ 401 w 250"/>
                <a:gd name="T59" fmla="*/ 365 h 375"/>
                <a:gd name="T60" fmla="*/ 399 w 250"/>
                <a:gd name="T61" fmla="*/ 368 h 375"/>
                <a:gd name="T62" fmla="*/ 184 w 250"/>
                <a:gd name="T63" fmla="*/ 492 h 375"/>
                <a:gd name="T64" fmla="*/ 114 w 250"/>
                <a:gd name="T65" fmla="*/ 534 h 375"/>
                <a:gd name="T66" fmla="*/ 107 w 250"/>
                <a:gd name="T67" fmla="*/ 603 h 375"/>
                <a:gd name="T68" fmla="*/ 107 w 250"/>
                <a:gd name="T69" fmla="*/ 531 h 375"/>
                <a:gd name="T70" fmla="*/ 107 w 250"/>
                <a:gd name="T71" fmla="*/ 458 h 375"/>
                <a:gd name="T72" fmla="*/ 107 w 250"/>
                <a:gd name="T73" fmla="*/ 458 h 375"/>
                <a:gd name="T74" fmla="*/ 107 w 250"/>
                <a:gd name="T75" fmla="*/ 384 h 375"/>
                <a:gd name="T76" fmla="*/ 107 w 250"/>
                <a:gd name="T77" fmla="*/ 314 h 375"/>
                <a:gd name="T78" fmla="*/ 107 w 250"/>
                <a:gd name="T79" fmla="*/ 312 h 375"/>
                <a:gd name="T80" fmla="*/ 107 w 250"/>
                <a:gd name="T81" fmla="*/ 241 h 375"/>
                <a:gd name="T82" fmla="*/ 107 w 250"/>
                <a:gd name="T83" fmla="*/ 170 h 375"/>
                <a:gd name="T84" fmla="*/ 186 w 250"/>
                <a:gd name="T85" fmla="*/ 275 h 375"/>
                <a:gd name="T86" fmla="*/ 324 w 250"/>
                <a:gd name="T87" fmla="*/ 259 h 375"/>
                <a:gd name="T88" fmla="*/ 186 w 250"/>
                <a:gd name="T89" fmla="*/ 275 h 375"/>
                <a:gd name="T90" fmla="*/ 324 w 250"/>
                <a:gd name="T91" fmla="*/ 116 h 375"/>
                <a:gd name="T92" fmla="*/ 114 w 250"/>
                <a:gd name="T93" fmla="*/ 170 h 375"/>
                <a:gd name="T94" fmla="*/ 253 w 250"/>
                <a:gd name="T95" fmla="*/ 156 h 375"/>
                <a:gd name="T96" fmla="*/ 255 w 250"/>
                <a:gd name="T97" fmla="*/ 156 h 375"/>
                <a:gd name="T98" fmla="*/ 114 w 250"/>
                <a:gd name="T99" fmla="*/ 309 h 375"/>
                <a:gd name="T100" fmla="*/ 180 w 250"/>
                <a:gd name="T101" fmla="*/ 270 h 375"/>
                <a:gd name="T102" fmla="*/ 253 w 250"/>
                <a:gd name="T103" fmla="*/ 228 h 375"/>
                <a:gd name="T104" fmla="*/ 114 w 250"/>
                <a:gd name="T105" fmla="*/ 244 h 375"/>
                <a:gd name="T106" fmla="*/ 180 w 250"/>
                <a:gd name="T107" fmla="*/ 278 h 375"/>
                <a:gd name="T108" fmla="*/ 114 w 250"/>
                <a:gd name="T109" fmla="*/ 381 h 375"/>
                <a:gd name="T110" fmla="*/ 114 w 250"/>
                <a:gd name="T111" fmla="*/ 388 h 375"/>
                <a:gd name="T112" fmla="*/ 252 w 250"/>
                <a:gd name="T113" fmla="*/ 373 h 375"/>
                <a:gd name="T114" fmla="*/ 114 w 250"/>
                <a:gd name="T115" fmla="*/ 388 h 375"/>
                <a:gd name="T116" fmla="*/ 324 w 250"/>
                <a:gd name="T117" fmla="*/ 404 h 375"/>
                <a:gd name="T118" fmla="*/ 184 w 250"/>
                <a:gd name="T119" fmla="*/ 420 h 375"/>
                <a:gd name="T120" fmla="*/ 178 w 250"/>
                <a:gd name="T121" fmla="*/ 425 h 375"/>
                <a:gd name="T122" fmla="*/ 114 w 250"/>
                <a:gd name="T123" fmla="*/ 526 h 375"/>
                <a:gd name="T124" fmla="*/ 178 w 250"/>
                <a:gd name="T125" fmla="*/ 425 h 37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50"/>
                <a:gd name="T190" fmla="*/ 0 h 375"/>
                <a:gd name="T191" fmla="*/ 250 w 250"/>
                <a:gd name="T192" fmla="*/ 375 h 37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50" h="375">
                  <a:moveTo>
                    <a:pt x="1" y="69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4" y="66"/>
                    <a:pt x="62" y="99"/>
                    <a:pt x="69" y="103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9" y="2"/>
                    <a:pt x="249" y="2"/>
                    <a:pt x="249" y="2"/>
                  </a:cubicBezTo>
                  <a:cubicBezTo>
                    <a:pt x="250" y="3"/>
                    <a:pt x="250" y="3"/>
                    <a:pt x="250" y="3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8"/>
                    <a:pt x="250" y="48"/>
                    <a:pt x="250" y="48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247" y="90"/>
                    <a:pt x="247" y="90"/>
                    <a:pt x="247" y="90"/>
                  </a:cubicBezTo>
                  <a:cubicBezTo>
                    <a:pt x="248" y="89"/>
                    <a:pt x="248" y="89"/>
                    <a:pt x="248" y="89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2"/>
                    <a:pt x="250" y="92"/>
                    <a:pt x="250" y="92"/>
                  </a:cubicBezTo>
                  <a:cubicBezTo>
                    <a:pt x="250" y="93"/>
                    <a:pt x="250" y="93"/>
                    <a:pt x="250" y="93"/>
                  </a:cubicBezTo>
                  <a:cubicBezTo>
                    <a:pt x="249" y="93"/>
                    <a:pt x="249" y="93"/>
                    <a:pt x="249" y="93"/>
                  </a:cubicBezTo>
                  <a:cubicBezTo>
                    <a:pt x="206" y="118"/>
                    <a:pt x="206" y="118"/>
                    <a:pt x="206" y="118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47" y="135"/>
                    <a:pt x="247" y="135"/>
                    <a:pt x="247" y="135"/>
                  </a:cubicBezTo>
                  <a:cubicBezTo>
                    <a:pt x="248" y="134"/>
                    <a:pt x="248" y="134"/>
                    <a:pt x="248" y="134"/>
                  </a:cubicBezTo>
                  <a:cubicBezTo>
                    <a:pt x="249" y="135"/>
                    <a:pt x="249" y="135"/>
                    <a:pt x="249" y="135"/>
                  </a:cubicBezTo>
                  <a:cubicBezTo>
                    <a:pt x="250" y="136"/>
                    <a:pt x="250" y="136"/>
                    <a:pt x="250" y="136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5" y="163"/>
                    <a:pt x="205" y="163"/>
                    <a:pt x="205" y="163"/>
                  </a:cubicBezTo>
                  <a:cubicBezTo>
                    <a:pt x="161" y="189"/>
                    <a:pt x="161" y="189"/>
                    <a:pt x="161" y="189"/>
                  </a:cubicBezTo>
                  <a:cubicBezTo>
                    <a:pt x="161" y="230"/>
                    <a:pt x="161" y="230"/>
                    <a:pt x="161" y="230"/>
                  </a:cubicBezTo>
                  <a:cubicBezTo>
                    <a:pt x="202" y="206"/>
                    <a:pt x="202" y="206"/>
                    <a:pt x="202" y="206"/>
                  </a:cubicBezTo>
                  <a:cubicBezTo>
                    <a:pt x="202" y="206"/>
                    <a:pt x="202" y="206"/>
                    <a:pt x="202" y="206"/>
                  </a:cubicBezTo>
                  <a:cubicBezTo>
                    <a:pt x="202" y="206"/>
                    <a:pt x="202" y="206"/>
                    <a:pt x="202" y="206"/>
                  </a:cubicBezTo>
                  <a:cubicBezTo>
                    <a:pt x="247" y="181"/>
                    <a:pt x="247" y="181"/>
                    <a:pt x="247" y="181"/>
                  </a:cubicBezTo>
                  <a:cubicBezTo>
                    <a:pt x="248" y="180"/>
                    <a:pt x="248" y="180"/>
                    <a:pt x="248" y="180"/>
                  </a:cubicBezTo>
                  <a:cubicBezTo>
                    <a:pt x="249" y="181"/>
                    <a:pt x="249" y="181"/>
                    <a:pt x="249" y="181"/>
                  </a:cubicBezTo>
                  <a:cubicBezTo>
                    <a:pt x="250" y="182"/>
                    <a:pt x="250" y="182"/>
                    <a:pt x="250" y="182"/>
                  </a:cubicBezTo>
                  <a:cubicBezTo>
                    <a:pt x="250" y="183"/>
                    <a:pt x="250" y="183"/>
                    <a:pt x="250" y="183"/>
                  </a:cubicBezTo>
                  <a:cubicBezTo>
                    <a:pt x="249" y="184"/>
                    <a:pt x="249" y="184"/>
                    <a:pt x="249" y="184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6" y="249"/>
                    <a:pt x="206" y="249"/>
                    <a:pt x="206" y="249"/>
                  </a:cubicBezTo>
                  <a:cubicBezTo>
                    <a:pt x="247" y="225"/>
                    <a:pt x="247" y="225"/>
                    <a:pt x="247" y="225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9" y="226"/>
                    <a:pt x="249" y="226"/>
                    <a:pt x="249" y="226"/>
                  </a:cubicBezTo>
                  <a:cubicBezTo>
                    <a:pt x="250" y="227"/>
                    <a:pt x="250" y="227"/>
                    <a:pt x="250" y="227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49" y="229"/>
                    <a:pt x="249" y="229"/>
                    <a:pt x="249" y="229"/>
                  </a:cubicBezTo>
                  <a:cubicBezTo>
                    <a:pt x="115" y="306"/>
                    <a:pt x="115" y="306"/>
                    <a:pt x="115" y="306"/>
                  </a:cubicBezTo>
                  <a:cubicBezTo>
                    <a:pt x="115" y="306"/>
                    <a:pt x="115" y="306"/>
                    <a:pt x="115" y="306"/>
                  </a:cubicBezTo>
                  <a:cubicBezTo>
                    <a:pt x="114" y="306"/>
                    <a:pt x="114" y="306"/>
                    <a:pt x="114" y="306"/>
                  </a:cubicBezTo>
                  <a:cubicBezTo>
                    <a:pt x="71" y="332"/>
                    <a:pt x="71" y="332"/>
                    <a:pt x="71" y="332"/>
                  </a:cubicBezTo>
                  <a:cubicBezTo>
                    <a:pt x="71" y="375"/>
                    <a:pt x="71" y="375"/>
                    <a:pt x="71" y="375"/>
                  </a:cubicBezTo>
                  <a:cubicBezTo>
                    <a:pt x="67" y="375"/>
                    <a:pt x="67" y="375"/>
                    <a:pt x="67" y="375"/>
                  </a:cubicBezTo>
                  <a:cubicBezTo>
                    <a:pt x="67" y="330"/>
                    <a:pt x="67" y="330"/>
                    <a:pt x="67" y="330"/>
                  </a:cubicBezTo>
                  <a:cubicBezTo>
                    <a:pt x="67" y="330"/>
                    <a:pt x="67" y="330"/>
                    <a:pt x="67" y="330"/>
                  </a:cubicBezTo>
                  <a:cubicBezTo>
                    <a:pt x="67" y="330"/>
                    <a:pt x="67" y="330"/>
                    <a:pt x="67" y="330"/>
                  </a:cubicBezTo>
                  <a:cubicBezTo>
                    <a:pt x="67" y="285"/>
                    <a:pt x="67" y="285"/>
                    <a:pt x="67" y="285"/>
                  </a:cubicBezTo>
                  <a:cubicBezTo>
                    <a:pt x="67" y="285"/>
                    <a:pt x="67" y="285"/>
                    <a:pt x="67" y="285"/>
                  </a:cubicBezTo>
                  <a:cubicBezTo>
                    <a:pt x="67" y="285"/>
                    <a:pt x="67" y="285"/>
                    <a:pt x="67" y="285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67" y="106"/>
                    <a:pt x="67" y="106"/>
                    <a:pt x="67" y="106"/>
                  </a:cubicBezTo>
                  <a:lnTo>
                    <a:pt x="1" y="69"/>
                  </a:lnTo>
                  <a:close/>
                  <a:moveTo>
                    <a:pt x="116" y="171"/>
                  </a:moveTo>
                  <a:cubicBezTo>
                    <a:pt x="116" y="211"/>
                    <a:pt x="116" y="211"/>
                    <a:pt x="116" y="21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21"/>
                    <a:pt x="202" y="121"/>
                    <a:pt x="202" y="121"/>
                  </a:cubicBezTo>
                  <a:lnTo>
                    <a:pt x="116" y="171"/>
                  </a:lnTo>
                  <a:close/>
                  <a:moveTo>
                    <a:pt x="159" y="97"/>
                  </a:moveTo>
                  <a:cubicBezTo>
                    <a:pt x="202" y="72"/>
                    <a:pt x="202" y="72"/>
                    <a:pt x="202" y="72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48"/>
                    <a:pt x="71" y="148"/>
                    <a:pt x="71" y="148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8" y="97"/>
                    <a:pt x="158" y="97"/>
                    <a:pt x="158" y="97"/>
                  </a:cubicBezTo>
                  <a:lnTo>
                    <a:pt x="159" y="97"/>
                  </a:lnTo>
                  <a:close/>
                  <a:moveTo>
                    <a:pt x="71" y="152"/>
                  </a:moveTo>
                  <a:cubicBezTo>
                    <a:pt x="71" y="192"/>
                    <a:pt x="71" y="192"/>
                    <a:pt x="71" y="192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13" y="168"/>
                    <a:pt x="113" y="168"/>
                    <a:pt x="113" y="168"/>
                  </a:cubicBezTo>
                  <a:cubicBezTo>
                    <a:pt x="158" y="142"/>
                    <a:pt x="158" y="142"/>
                    <a:pt x="158" y="142"/>
                  </a:cubicBezTo>
                  <a:cubicBezTo>
                    <a:pt x="158" y="102"/>
                    <a:pt x="158" y="102"/>
                    <a:pt x="158" y="102"/>
                  </a:cubicBezTo>
                  <a:lnTo>
                    <a:pt x="71" y="152"/>
                  </a:lnTo>
                  <a:close/>
                  <a:moveTo>
                    <a:pt x="112" y="213"/>
                  </a:moveTo>
                  <a:cubicBezTo>
                    <a:pt x="112" y="173"/>
                    <a:pt x="112" y="173"/>
                    <a:pt x="112" y="173"/>
                  </a:cubicBezTo>
                  <a:cubicBezTo>
                    <a:pt x="71" y="197"/>
                    <a:pt x="71" y="197"/>
                    <a:pt x="71" y="197"/>
                  </a:cubicBezTo>
                  <a:cubicBezTo>
                    <a:pt x="71" y="237"/>
                    <a:pt x="71" y="237"/>
                    <a:pt x="71" y="237"/>
                  </a:cubicBezTo>
                  <a:lnTo>
                    <a:pt x="112" y="213"/>
                  </a:lnTo>
                  <a:close/>
                  <a:moveTo>
                    <a:pt x="71" y="241"/>
                  </a:moveTo>
                  <a:cubicBezTo>
                    <a:pt x="71" y="283"/>
                    <a:pt x="71" y="283"/>
                    <a:pt x="71" y="283"/>
                  </a:cubicBezTo>
                  <a:cubicBezTo>
                    <a:pt x="157" y="232"/>
                    <a:pt x="157" y="232"/>
                    <a:pt x="157" y="232"/>
                  </a:cubicBezTo>
                  <a:cubicBezTo>
                    <a:pt x="157" y="191"/>
                    <a:pt x="157" y="191"/>
                    <a:pt x="157" y="191"/>
                  </a:cubicBezTo>
                  <a:lnTo>
                    <a:pt x="71" y="241"/>
                  </a:lnTo>
                  <a:close/>
                  <a:moveTo>
                    <a:pt x="115" y="302"/>
                  </a:moveTo>
                  <a:cubicBezTo>
                    <a:pt x="202" y="251"/>
                    <a:pt x="202" y="251"/>
                    <a:pt x="202" y="251"/>
                  </a:cubicBezTo>
                  <a:cubicBezTo>
                    <a:pt x="202" y="211"/>
                    <a:pt x="202" y="211"/>
                    <a:pt x="202" y="211"/>
                  </a:cubicBezTo>
                  <a:cubicBezTo>
                    <a:pt x="115" y="261"/>
                    <a:pt x="115" y="261"/>
                    <a:pt x="115" y="261"/>
                  </a:cubicBezTo>
                  <a:lnTo>
                    <a:pt x="115" y="302"/>
                  </a:lnTo>
                  <a:close/>
                  <a:moveTo>
                    <a:pt x="111" y="264"/>
                  </a:moveTo>
                  <a:cubicBezTo>
                    <a:pt x="71" y="287"/>
                    <a:pt x="71" y="287"/>
                    <a:pt x="71" y="287"/>
                  </a:cubicBezTo>
                  <a:cubicBezTo>
                    <a:pt x="71" y="327"/>
                    <a:pt x="71" y="327"/>
                    <a:pt x="71" y="327"/>
                  </a:cubicBezTo>
                  <a:cubicBezTo>
                    <a:pt x="111" y="304"/>
                    <a:pt x="111" y="304"/>
                    <a:pt x="111" y="304"/>
                  </a:cubicBezTo>
                  <a:lnTo>
                    <a:pt x="111" y="2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Freeform 744"/>
            <p:cNvSpPr>
              <a:spLocks noEditPoints="1"/>
            </p:cNvSpPr>
            <p:nvPr/>
          </p:nvSpPr>
          <p:spPr bwMode="auto">
            <a:xfrm>
              <a:off x="3991149" y="3597267"/>
              <a:ext cx="209986" cy="270224"/>
            </a:xfrm>
            <a:custGeom>
              <a:avLst/>
              <a:gdLst>
                <a:gd name="T0" fmla="*/ 2 w 412"/>
                <a:gd name="T1" fmla="*/ 170 h 677"/>
                <a:gd name="T2" fmla="*/ 294 w 412"/>
                <a:gd name="T3" fmla="*/ 2 h 677"/>
                <a:gd name="T4" fmla="*/ 294 w 412"/>
                <a:gd name="T5" fmla="*/ 0 h 677"/>
                <a:gd name="T6" fmla="*/ 296 w 412"/>
                <a:gd name="T7" fmla="*/ 2 h 677"/>
                <a:gd name="T8" fmla="*/ 298 w 412"/>
                <a:gd name="T9" fmla="*/ 2 h 677"/>
                <a:gd name="T10" fmla="*/ 408 w 412"/>
                <a:gd name="T11" fmla="*/ 67 h 677"/>
                <a:gd name="T12" fmla="*/ 410 w 412"/>
                <a:gd name="T13" fmla="*/ 67 h 677"/>
                <a:gd name="T14" fmla="*/ 410 w 412"/>
                <a:gd name="T15" fmla="*/ 69 h 677"/>
                <a:gd name="T16" fmla="*/ 412 w 412"/>
                <a:gd name="T17" fmla="*/ 505 h 677"/>
                <a:gd name="T18" fmla="*/ 412 w 412"/>
                <a:gd name="T19" fmla="*/ 506 h 677"/>
                <a:gd name="T20" fmla="*/ 410 w 412"/>
                <a:gd name="T21" fmla="*/ 508 h 677"/>
                <a:gd name="T22" fmla="*/ 118 w 412"/>
                <a:gd name="T23" fmla="*/ 677 h 677"/>
                <a:gd name="T24" fmla="*/ 118 w 412"/>
                <a:gd name="T25" fmla="*/ 677 h 677"/>
                <a:gd name="T26" fmla="*/ 116 w 412"/>
                <a:gd name="T27" fmla="*/ 677 h 677"/>
                <a:gd name="T28" fmla="*/ 4 w 412"/>
                <a:gd name="T29" fmla="*/ 611 h 677"/>
                <a:gd name="T30" fmla="*/ 2 w 412"/>
                <a:gd name="T31" fmla="*/ 609 h 677"/>
                <a:gd name="T32" fmla="*/ 2 w 412"/>
                <a:gd name="T33" fmla="*/ 609 h 677"/>
                <a:gd name="T34" fmla="*/ 0 w 412"/>
                <a:gd name="T35" fmla="*/ 172 h 677"/>
                <a:gd name="T36" fmla="*/ 0 w 412"/>
                <a:gd name="T37" fmla="*/ 170 h 677"/>
                <a:gd name="T38" fmla="*/ 2 w 412"/>
                <a:gd name="T39" fmla="*/ 170 h 677"/>
                <a:gd name="T40" fmla="*/ 400 w 412"/>
                <a:gd name="T41" fmla="*/ 74 h 677"/>
                <a:gd name="T42" fmla="*/ 349 w 412"/>
                <a:gd name="T43" fmla="*/ 43 h 677"/>
                <a:gd name="T44" fmla="*/ 294 w 412"/>
                <a:gd name="T45" fmla="*/ 13 h 677"/>
                <a:gd name="T46" fmla="*/ 153 w 412"/>
                <a:gd name="T47" fmla="*/ 95 h 677"/>
                <a:gd name="T48" fmla="*/ 12 w 412"/>
                <a:gd name="T49" fmla="*/ 177 h 677"/>
                <a:gd name="T50" fmla="*/ 12 w 412"/>
                <a:gd name="T51" fmla="*/ 415 h 677"/>
                <a:gd name="T52" fmla="*/ 12 w 412"/>
                <a:gd name="T53" fmla="*/ 604 h 677"/>
                <a:gd name="T54" fmla="*/ 68 w 412"/>
                <a:gd name="T55" fmla="*/ 636 h 677"/>
                <a:gd name="T56" fmla="*/ 118 w 412"/>
                <a:gd name="T57" fmla="*/ 665 h 677"/>
                <a:gd name="T58" fmla="*/ 179 w 412"/>
                <a:gd name="T59" fmla="*/ 628 h 677"/>
                <a:gd name="T60" fmla="*/ 400 w 412"/>
                <a:gd name="T61" fmla="*/ 501 h 677"/>
                <a:gd name="T62" fmla="*/ 400 w 412"/>
                <a:gd name="T63" fmla="*/ 74 h 67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12"/>
                <a:gd name="T97" fmla="*/ 0 h 677"/>
                <a:gd name="T98" fmla="*/ 412 w 412"/>
                <a:gd name="T99" fmla="*/ 677 h 67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12" h="677">
                  <a:moveTo>
                    <a:pt x="2" y="170"/>
                  </a:moveTo>
                  <a:lnTo>
                    <a:pt x="294" y="2"/>
                  </a:lnTo>
                  <a:lnTo>
                    <a:pt x="294" y="0"/>
                  </a:lnTo>
                  <a:lnTo>
                    <a:pt x="296" y="2"/>
                  </a:lnTo>
                  <a:lnTo>
                    <a:pt x="298" y="2"/>
                  </a:lnTo>
                  <a:lnTo>
                    <a:pt x="408" y="67"/>
                  </a:lnTo>
                  <a:lnTo>
                    <a:pt x="410" y="67"/>
                  </a:lnTo>
                  <a:lnTo>
                    <a:pt x="410" y="69"/>
                  </a:lnTo>
                  <a:lnTo>
                    <a:pt x="412" y="505"/>
                  </a:lnTo>
                  <a:lnTo>
                    <a:pt x="412" y="506"/>
                  </a:lnTo>
                  <a:lnTo>
                    <a:pt x="410" y="508"/>
                  </a:lnTo>
                  <a:lnTo>
                    <a:pt x="118" y="677"/>
                  </a:lnTo>
                  <a:lnTo>
                    <a:pt x="116" y="677"/>
                  </a:lnTo>
                  <a:lnTo>
                    <a:pt x="4" y="611"/>
                  </a:lnTo>
                  <a:lnTo>
                    <a:pt x="2" y="609"/>
                  </a:lnTo>
                  <a:lnTo>
                    <a:pt x="0" y="172"/>
                  </a:lnTo>
                  <a:lnTo>
                    <a:pt x="0" y="170"/>
                  </a:lnTo>
                  <a:lnTo>
                    <a:pt x="2" y="170"/>
                  </a:lnTo>
                  <a:close/>
                  <a:moveTo>
                    <a:pt x="400" y="74"/>
                  </a:moveTo>
                  <a:lnTo>
                    <a:pt x="349" y="43"/>
                  </a:lnTo>
                  <a:lnTo>
                    <a:pt x="294" y="13"/>
                  </a:lnTo>
                  <a:lnTo>
                    <a:pt x="153" y="95"/>
                  </a:lnTo>
                  <a:lnTo>
                    <a:pt x="12" y="177"/>
                  </a:lnTo>
                  <a:lnTo>
                    <a:pt x="12" y="415"/>
                  </a:lnTo>
                  <a:lnTo>
                    <a:pt x="12" y="604"/>
                  </a:lnTo>
                  <a:lnTo>
                    <a:pt x="68" y="636"/>
                  </a:lnTo>
                  <a:lnTo>
                    <a:pt x="118" y="665"/>
                  </a:lnTo>
                  <a:lnTo>
                    <a:pt x="179" y="628"/>
                  </a:lnTo>
                  <a:lnTo>
                    <a:pt x="400" y="501"/>
                  </a:lnTo>
                  <a:lnTo>
                    <a:pt x="400" y="74"/>
                  </a:lnTo>
                  <a:close/>
                </a:path>
              </a:pathLst>
            </a:custGeom>
            <a:solidFill>
              <a:srgbClr val="771B0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3" name="Freeform 745"/>
            <p:cNvSpPr/>
            <p:nvPr/>
          </p:nvSpPr>
          <p:spPr bwMode="auto">
            <a:xfrm>
              <a:off x="4102768" y="3730184"/>
              <a:ext cx="112128" cy="95397"/>
            </a:xfrm>
            <a:custGeom>
              <a:avLst/>
              <a:gdLst>
                <a:gd name="T0" fmla="*/ 119 w 137"/>
                <a:gd name="T1" fmla="*/ 5 h 149"/>
                <a:gd name="T2" fmla="*/ 220 w 137"/>
                <a:gd name="T3" fmla="*/ 181 h 149"/>
                <a:gd name="T4" fmla="*/ 117 w 137"/>
                <a:gd name="T5" fmla="*/ 239 h 149"/>
                <a:gd name="T6" fmla="*/ 117 w 137"/>
                <a:gd name="T7" fmla="*/ 175 h 149"/>
                <a:gd name="T8" fmla="*/ 0 w 137"/>
                <a:gd name="T9" fmla="*/ 107 h 149"/>
                <a:gd name="T10" fmla="*/ 0 w 137"/>
                <a:gd name="T11" fmla="*/ 0 h 149"/>
                <a:gd name="T12" fmla="*/ 119 w 137"/>
                <a:gd name="T13" fmla="*/ 69 h 149"/>
                <a:gd name="T14" fmla="*/ 119 w 137"/>
                <a:gd name="T15" fmla="*/ 5 h 1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7"/>
                <a:gd name="T25" fmla="*/ 0 h 149"/>
                <a:gd name="T26" fmla="*/ 137 w 137"/>
                <a:gd name="T27" fmla="*/ 149 h 14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7" h="149">
                  <a:moveTo>
                    <a:pt x="74" y="3"/>
                  </a:moveTo>
                  <a:cubicBezTo>
                    <a:pt x="137" y="113"/>
                    <a:pt x="137" y="113"/>
                    <a:pt x="137" y="113"/>
                  </a:cubicBezTo>
                  <a:cubicBezTo>
                    <a:pt x="73" y="149"/>
                    <a:pt x="73" y="149"/>
                    <a:pt x="73" y="149"/>
                  </a:cubicBezTo>
                  <a:cubicBezTo>
                    <a:pt x="73" y="136"/>
                    <a:pt x="73" y="123"/>
                    <a:pt x="73" y="109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30"/>
                    <a:pt x="74" y="17"/>
                    <a:pt x="74" y="3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4" name="Freeform 746"/>
            <p:cNvSpPr/>
            <p:nvPr/>
          </p:nvSpPr>
          <p:spPr bwMode="auto">
            <a:xfrm>
              <a:off x="3929988" y="3672307"/>
              <a:ext cx="60651" cy="51490"/>
            </a:xfrm>
            <a:custGeom>
              <a:avLst/>
              <a:gdLst>
                <a:gd name="T0" fmla="*/ 64 w 74"/>
                <a:gd name="T1" fmla="*/ 2 h 80"/>
                <a:gd name="T2" fmla="*/ 119 w 74"/>
                <a:gd name="T3" fmla="*/ 98 h 80"/>
                <a:gd name="T4" fmla="*/ 64 w 74"/>
                <a:gd name="T5" fmla="*/ 129 h 80"/>
                <a:gd name="T6" fmla="*/ 64 w 74"/>
                <a:gd name="T7" fmla="*/ 95 h 80"/>
                <a:gd name="T8" fmla="*/ 0 w 74"/>
                <a:gd name="T9" fmla="*/ 58 h 80"/>
                <a:gd name="T10" fmla="*/ 0 w 74"/>
                <a:gd name="T11" fmla="*/ 0 h 80"/>
                <a:gd name="T12" fmla="*/ 64 w 74"/>
                <a:gd name="T13" fmla="*/ 37 h 80"/>
                <a:gd name="T14" fmla="*/ 64 w 74"/>
                <a:gd name="T15" fmla="*/ 2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4"/>
                <a:gd name="T25" fmla="*/ 0 h 80"/>
                <a:gd name="T26" fmla="*/ 74 w 74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4" h="80">
                  <a:moveTo>
                    <a:pt x="40" y="1"/>
                  </a:moveTo>
                  <a:cubicBezTo>
                    <a:pt x="74" y="61"/>
                    <a:pt x="74" y="61"/>
                    <a:pt x="74" y="61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73"/>
                    <a:pt x="40" y="66"/>
                    <a:pt x="40" y="5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6"/>
                    <a:pt x="40" y="8"/>
                    <a:pt x="40" y="1"/>
                  </a:cubicBez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Freeform 747"/>
            <p:cNvSpPr/>
            <p:nvPr/>
          </p:nvSpPr>
          <p:spPr bwMode="auto">
            <a:xfrm>
              <a:off x="3929988" y="3708231"/>
              <a:ext cx="60651" cy="51490"/>
            </a:xfrm>
            <a:custGeom>
              <a:avLst/>
              <a:gdLst>
                <a:gd name="T0" fmla="*/ 64 w 74"/>
                <a:gd name="T1" fmla="*/ 2 h 80"/>
                <a:gd name="T2" fmla="*/ 119 w 74"/>
                <a:gd name="T3" fmla="*/ 98 h 80"/>
                <a:gd name="T4" fmla="*/ 64 w 74"/>
                <a:gd name="T5" fmla="*/ 129 h 80"/>
                <a:gd name="T6" fmla="*/ 64 w 74"/>
                <a:gd name="T7" fmla="*/ 95 h 80"/>
                <a:gd name="T8" fmla="*/ 0 w 74"/>
                <a:gd name="T9" fmla="*/ 58 h 80"/>
                <a:gd name="T10" fmla="*/ 0 w 74"/>
                <a:gd name="T11" fmla="*/ 0 h 80"/>
                <a:gd name="T12" fmla="*/ 64 w 74"/>
                <a:gd name="T13" fmla="*/ 37 h 80"/>
                <a:gd name="T14" fmla="*/ 64 w 74"/>
                <a:gd name="T15" fmla="*/ 2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4"/>
                <a:gd name="T25" fmla="*/ 0 h 80"/>
                <a:gd name="T26" fmla="*/ 74 w 74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4" h="80">
                  <a:moveTo>
                    <a:pt x="40" y="1"/>
                  </a:moveTo>
                  <a:cubicBezTo>
                    <a:pt x="74" y="61"/>
                    <a:pt x="74" y="61"/>
                    <a:pt x="74" y="61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73"/>
                    <a:pt x="40" y="66"/>
                    <a:pt x="40" y="5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6"/>
                    <a:pt x="40" y="8"/>
                    <a:pt x="40" y="1"/>
                  </a:cubicBez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6" name="Freeform 748"/>
            <p:cNvSpPr/>
            <p:nvPr/>
          </p:nvSpPr>
          <p:spPr bwMode="auto">
            <a:xfrm>
              <a:off x="3929988" y="3746549"/>
              <a:ext cx="60651" cy="52289"/>
            </a:xfrm>
            <a:custGeom>
              <a:avLst/>
              <a:gdLst>
                <a:gd name="T0" fmla="*/ 64 w 74"/>
                <a:gd name="T1" fmla="*/ 3 h 81"/>
                <a:gd name="T2" fmla="*/ 119 w 74"/>
                <a:gd name="T3" fmla="*/ 99 h 81"/>
                <a:gd name="T4" fmla="*/ 64 w 74"/>
                <a:gd name="T5" fmla="*/ 131 h 81"/>
                <a:gd name="T6" fmla="*/ 64 w 74"/>
                <a:gd name="T7" fmla="*/ 97 h 81"/>
                <a:gd name="T8" fmla="*/ 0 w 74"/>
                <a:gd name="T9" fmla="*/ 58 h 81"/>
                <a:gd name="T10" fmla="*/ 0 w 74"/>
                <a:gd name="T11" fmla="*/ 0 h 81"/>
                <a:gd name="T12" fmla="*/ 64 w 74"/>
                <a:gd name="T13" fmla="*/ 37 h 81"/>
                <a:gd name="T14" fmla="*/ 64 w 74"/>
                <a:gd name="T15" fmla="*/ 3 h 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4"/>
                <a:gd name="T25" fmla="*/ 0 h 81"/>
                <a:gd name="T26" fmla="*/ 74 w 74"/>
                <a:gd name="T27" fmla="*/ 81 h 8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4" h="81">
                  <a:moveTo>
                    <a:pt x="40" y="2"/>
                  </a:moveTo>
                  <a:cubicBezTo>
                    <a:pt x="74" y="61"/>
                    <a:pt x="74" y="61"/>
                    <a:pt x="74" y="6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74"/>
                    <a:pt x="40" y="67"/>
                    <a:pt x="40" y="6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6"/>
                    <a:pt x="40" y="9"/>
                    <a:pt x="40" y="2"/>
                  </a:cubicBez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7" name="组合 226"/>
          <p:cNvGrpSpPr/>
          <p:nvPr/>
        </p:nvGrpSpPr>
        <p:grpSpPr>
          <a:xfrm>
            <a:off x="4211071" y="5020799"/>
            <a:ext cx="487212" cy="293563"/>
            <a:chOff x="4410369" y="4273315"/>
            <a:chExt cx="487212" cy="293563"/>
          </a:xfrm>
        </p:grpSpPr>
        <p:pic>
          <p:nvPicPr>
            <p:cNvPr id="228" name="Picture 14"/>
            <p:cNvPicPr>
              <a:picLocks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369" y="4273315"/>
              <a:ext cx="487212" cy="293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9" name="文本框 495"/>
            <p:cNvSpPr txBox="1"/>
            <p:nvPr/>
          </p:nvSpPr>
          <p:spPr>
            <a:xfrm>
              <a:off x="4475125" y="4334832"/>
              <a:ext cx="34336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ISP2</a:t>
              </a:r>
              <a:endParaRPr lang="zh-CN" altLang="en-US" sz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0" name="组合 229"/>
          <p:cNvGrpSpPr/>
          <p:nvPr/>
        </p:nvGrpSpPr>
        <p:grpSpPr>
          <a:xfrm>
            <a:off x="4269023" y="4347433"/>
            <a:ext cx="284908" cy="270224"/>
            <a:chOff x="4468321" y="3599949"/>
            <a:chExt cx="284908" cy="270224"/>
          </a:xfrm>
        </p:grpSpPr>
        <p:sp>
          <p:nvSpPr>
            <p:cNvPr id="231" name="AutoShape 737"/>
            <p:cNvSpPr>
              <a:spLocks noChangeAspect="1" noChangeArrowheads="1" noTextEdit="1"/>
            </p:cNvSpPr>
            <p:nvPr/>
          </p:nvSpPr>
          <p:spPr bwMode="auto">
            <a:xfrm>
              <a:off x="4468321" y="3599949"/>
              <a:ext cx="284908" cy="26942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2" name="Freeform 739"/>
            <p:cNvSpPr/>
            <p:nvPr/>
          </p:nvSpPr>
          <p:spPr bwMode="auto">
            <a:xfrm>
              <a:off x="4532030" y="3669401"/>
              <a:ext cx="57593" cy="197978"/>
            </a:xfrm>
            <a:custGeom>
              <a:avLst/>
              <a:gdLst>
                <a:gd name="T0" fmla="*/ 111 w 113"/>
                <a:gd name="T1" fmla="*/ 64 h 496"/>
                <a:gd name="T2" fmla="*/ 0 w 113"/>
                <a:gd name="T3" fmla="*/ 0 h 496"/>
                <a:gd name="T4" fmla="*/ 2 w 113"/>
                <a:gd name="T5" fmla="*/ 433 h 496"/>
                <a:gd name="T6" fmla="*/ 113 w 113"/>
                <a:gd name="T7" fmla="*/ 496 h 496"/>
                <a:gd name="T8" fmla="*/ 111 w 113"/>
                <a:gd name="T9" fmla="*/ 64 h 4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496"/>
                <a:gd name="T17" fmla="*/ 113 w 113"/>
                <a:gd name="T18" fmla="*/ 496 h 4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496">
                  <a:moveTo>
                    <a:pt x="111" y="64"/>
                  </a:moveTo>
                  <a:lnTo>
                    <a:pt x="0" y="0"/>
                  </a:lnTo>
                  <a:lnTo>
                    <a:pt x="2" y="433"/>
                  </a:lnTo>
                  <a:lnTo>
                    <a:pt x="113" y="496"/>
                  </a:lnTo>
                  <a:lnTo>
                    <a:pt x="111" y="64"/>
                  </a:lnTo>
                  <a:close/>
                </a:path>
              </a:pathLst>
            </a:custGeom>
            <a:solidFill>
              <a:srgbClr val="A92C22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3" name="Freeform 740"/>
            <p:cNvSpPr/>
            <p:nvPr/>
          </p:nvSpPr>
          <p:spPr bwMode="auto">
            <a:xfrm>
              <a:off x="4532030" y="3669401"/>
              <a:ext cx="57593" cy="197978"/>
            </a:xfrm>
            <a:custGeom>
              <a:avLst/>
              <a:gdLst>
                <a:gd name="T0" fmla="*/ 111 w 113"/>
                <a:gd name="T1" fmla="*/ 64 h 496"/>
                <a:gd name="T2" fmla="*/ 0 w 113"/>
                <a:gd name="T3" fmla="*/ 0 h 496"/>
                <a:gd name="T4" fmla="*/ 2 w 113"/>
                <a:gd name="T5" fmla="*/ 433 h 496"/>
                <a:gd name="T6" fmla="*/ 113 w 113"/>
                <a:gd name="T7" fmla="*/ 496 h 496"/>
                <a:gd name="T8" fmla="*/ 111 w 113"/>
                <a:gd name="T9" fmla="*/ 64 h 4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496"/>
                <a:gd name="T17" fmla="*/ 113 w 113"/>
                <a:gd name="T18" fmla="*/ 496 h 4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496">
                  <a:moveTo>
                    <a:pt x="111" y="64"/>
                  </a:moveTo>
                  <a:lnTo>
                    <a:pt x="0" y="0"/>
                  </a:lnTo>
                  <a:lnTo>
                    <a:pt x="2" y="433"/>
                  </a:lnTo>
                  <a:lnTo>
                    <a:pt x="113" y="496"/>
                  </a:lnTo>
                  <a:lnTo>
                    <a:pt x="111" y="64"/>
                  </a:lnTo>
                  <a:close/>
                </a:path>
              </a:pathLst>
            </a:custGeom>
            <a:solidFill>
              <a:srgbClr val="A92C22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Freeform 741"/>
            <p:cNvSpPr/>
            <p:nvPr/>
          </p:nvSpPr>
          <p:spPr bwMode="auto">
            <a:xfrm>
              <a:off x="4532030" y="3602344"/>
              <a:ext cx="203870" cy="92603"/>
            </a:xfrm>
            <a:custGeom>
              <a:avLst/>
              <a:gdLst>
                <a:gd name="T0" fmla="*/ 400 w 400"/>
                <a:gd name="T1" fmla="*/ 65 h 232"/>
                <a:gd name="T2" fmla="*/ 289 w 400"/>
                <a:gd name="T3" fmla="*/ 0 h 232"/>
                <a:gd name="T4" fmla="*/ 0 w 400"/>
                <a:gd name="T5" fmla="*/ 168 h 232"/>
                <a:gd name="T6" fmla="*/ 111 w 400"/>
                <a:gd name="T7" fmla="*/ 232 h 232"/>
                <a:gd name="T8" fmla="*/ 400 w 400"/>
                <a:gd name="T9" fmla="*/ 65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0"/>
                <a:gd name="T16" fmla="*/ 0 h 232"/>
                <a:gd name="T17" fmla="*/ 400 w 400"/>
                <a:gd name="T18" fmla="*/ 232 h 2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0" h="232">
                  <a:moveTo>
                    <a:pt x="400" y="65"/>
                  </a:moveTo>
                  <a:lnTo>
                    <a:pt x="289" y="0"/>
                  </a:lnTo>
                  <a:lnTo>
                    <a:pt x="0" y="168"/>
                  </a:lnTo>
                  <a:lnTo>
                    <a:pt x="111" y="232"/>
                  </a:lnTo>
                  <a:lnTo>
                    <a:pt x="400" y="65"/>
                  </a:lnTo>
                  <a:close/>
                </a:path>
              </a:pathLst>
            </a:custGeom>
            <a:solidFill>
              <a:srgbClr val="CD3529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" name="Freeform 742"/>
            <p:cNvSpPr/>
            <p:nvPr/>
          </p:nvSpPr>
          <p:spPr bwMode="auto">
            <a:xfrm>
              <a:off x="4588604" y="3628289"/>
              <a:ext cx="147296" cy="239091"/>
            </a:xfrm>
            <a:custGeom>
              <a:avLst/>
              <a:gdLst>
                <a:gd name="T0" fmla="*/ 0 w 289"/>
                <a:gd name="T1" fmla="*/ 167 h 599"/>
                <a:gd name="T2" fmla="*/ 2 w 289"/>
                <a:gd name="T3" fmla="*/ 599 h 599"/>
                <a:gd name="T4" fmla="*/ 289 w 289"/>
                <a:gd name="T5" fmla="*/ 432 h 599"/>
                <a:gd name="T6" fmla="*/ 289 w 289"/>
                <a:gd name="T7" fmla="*/ 0 h 599"/>
                <a:gd name="T8" fmla="*/ 0 w 289"/>
                <a:gd name="T9" fmla="*/ 167 h 5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9"/>
                <a:gd name="T16" fmla="*/ 0 h 599"/>
                <a:gd name="T17" fmla="*/ 289 w 289"/>
                <a:gd name="T18" fmla="*/ 599 h 5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9" h="599">
                  <a:moveTo>
                    <a:pt x="0" y="167"/>
                  </a:moveTo>
                  <a:lnTo>
                    <a:pt x="2" y="599"/>
                  </a:lnTo>
                  <a:lnTo>
                    <a:pt x="289" y="432"/>
                  </a:lnTo>
                  <a:lnTo>
                    <a:pt x="289" y="0"/>
                  </a:lnTo>
                  <a:lnTo>
                    <a:pt x="0" y="167"/>
                  </a:lnTo>
                  <a:close/>
                </a:path>
              </a:pathLst>
            </a:custGeom>
            <a:solidFill>
              <a:srgbClr val="98271D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6" name="Freeform 743"/>
            <p:cNvSpPr>
              <a:spLocks noEditPoints="1"/>
            </p:cNvSpPr>
            <p:nvPr/>
          </p:nvSpPr>
          <p:spPr bwMode="auto">
            <a:xfrm>
              <a:off x="4531521" y="3626692"/>
              <a:ext cx="204379" cy="240687"/>
            </a:xfrm>
            <a:custGeom>
              <a:avLst/>
              <a:gdLst>
                <a:gd name="T0" fmla="*/ 0 w 250"/>
                <a:gd name="T1" fmla="*/ 109 h 375"/>
                <a:gd name="T2" fmla="*/ 2 w 250"/>
                <a:gd name="T3" fmla="*/ 106 h 375"/>
                <a:gd name="T4" fmla="*/ 5 w 250"/>
                <a:gd name="T5" fmla="*/ 105 h 375"/>
                <a:gd name="T6" fmla="*/ 324 w 250"/>
                <a:gd name="T7" fmla="*/ 43 h 375"/>
                <a:gd name="T8" fmla="*/ 326 w 250"/>
                <a:gd name="T9" fmla="*/ 43 h 375"/>
                <a:gd name="T10" fmla="*/ 398 w 250"/>
                <a:gd name="T11" fmla="*/ 0 h 375"/>
                <a:gd name="T12" fmla="*/ 401 w 250"/>
                <a:gd name="T13" fmla="*/ 5 h 375"/>
                <a:gd name="T14" fmla="*/ 399 w 250"/>
                <a:gd name="T15" fmla="*/ 6 h 375"/>
                <a:gd name="T16" fmla="*/ 330 w 250"/>
                <a:gd name="T17" fmla="*/ 113 h 375"/>
                <a:gd name="T18" fmla="*/ 398 w 250"/>
                <a:gd name="T19" fmla="*/ 72 h 375"/>
                <a:gd name="T20" fmla="*/ 401 w 250"/>
                <a:gd name="T21" fmla="*/ 76 h 375"/>
                <a:gd name="T22" fmla="*/ 399 w 250"/>
                <a:gd name="T23" fmla="*/ 79 h 375"/>
                <a:gd name="T24" fmla="*/ 260 w 250"/>
                <a:gd name="T25" fmla="*/ 225 h 375"/>
                <a:gd name="T26" fmla="*/ 398 w 250"/>
                <a:gd name="T27" fmla="*/ 143 h 375"/>
                <a:gd name="T28" fmla="*/ 401 w 250"/>
                <a:gd name="T29" fmla="*/ 148 h 375"/>
                <a:gd name="T30" fmla="*/ 399 w 250"/>
                <a:gd name="T31" fmla="*/ 150 h 375"/>
                <a:gd name="T32" fmla="*/ 330 w 250"/>
                <a:gd name="T33" fmla="*/ 254 h 375"/>
                <a:gd name="T34" fmla="*/ 398 w 250"/>
                <a:gd name="T35" fmla="*/ 215 h 375"/>
                <a:gd name="T36" fmla="*/ 401 w 250"/>
                <a:gd name="T37" fmla="*/ 219 h 375"/>
                <a:gd name="T38" fmla="*/ 399 w 250"/>
                <a:gd name="T39" fmla="*/ 222 h 375"/>
                <a:gd name="T40" fmla="*/ 330 w 250"/>
                <a:gd name="T41" fmla="*/ 262 h 375"/>
                <a:gd name="T42" fmla="*/ 258 w 250"/>
                <a:gd name="T43" fmla="*/ 304 h 375"/>
                <a:gd name="T44" fmla="*/ 324 w 250"/>
                <a:gd name="T45" fmla="*/ 331 h 375"/>
                <a:gd name="T46" fmla="*/ 324 w 250"/>
                <a:gd name="T47" fmla="*/ 331 h 375"/>
                <a:gd name="T48" fmla="*/ 398 w 250"/>
                <a:gd name="T49" fmla="*/ 289 h 375"/>
                <a:gd name="T50" fmla="*/ 401 w 250"/>
                <a:gd name="T51" fmla="*/ 293 h 375"/>
                <a:gd name="T52" fmla="*/ 399 w 250"/>
                <a:gd name="T53" fmla="*/ 296 h 375"/>
                <a:gd name="T54" fmla="*/ 330 w 250"/>
                <a:gd name="T55" fmla="*/ 400 h 375"/>
                <a:gd name="T56" fmla="*/ 398 w 250"/>
                <a:gd name="T57" fmla="*/ 362 h 375"/>
                <a:gd name="T58" fmla="*/ 401 w 250"/>
                <a:gd name="T59" fmla="*/ 365 h 375"/>
                <a:gd name="T60" fmla="*/ 399 w 250"/>
                <a:gd name="T61" fmla="*/ 368 h 375"/>
                <a:gd name="T62" fmla="*/ 184 w 250"/>
                <a:gd name="T63" fmla="*/ 492 h 375"/>
                <a:gd name="T64" fmla="*/ 114 w 250"/>
                <a:gd name="T65" fmla="*/ 534 h 375"/>
                <a:gd name="T66" fmla="*/ 107 w 250"/>
                <a:gd name="T67" fmla="*/ 603 h 375"/>
                <a:gd name="T68" fmla="*/ 107 w 250"/>
                <a:gd name="T69" fmla="*/ 531 h 375"/>
                <a:gd name="T70" fmla="*/ 107 w 250"/>
                <a:gd name="T71" fmla="*/ 458 h 375"/>
                <a:gd name="T72" fmla="*/ 107 w 250"/>
                <a:gd name="T73" fmla="*/ 458 h 375"/>
                <a:gd name="T74" fmla="*/ 107 w 250"/>
                <a:gd name="T75" fmla="*/ 384 h 375"/>
                <a:gd name="T76" fmla="*/ 107 w 250"/>
                <a:gd name="T77" fmla="*/ 314 h 375"/>
                <a:gd name="T78" fmla="*/ 107 w 250"/>
                <a:gd name="T79" fmla="*/ 312 h 375"/>
                <a:gd name="T80" fmla="*/ 107 w 250"/>
                <a:gd name="T81" fmla="*/ 241 h 375"/>
                <a:gd name="T82" fmla="*/ 107 w 250"/>
                <a:gd name="T83" fmla="*/ 170 h 375"/>
                <a:gd name="T84" fmla="*/ 186 w 250"/>
                <a:gd name="T85" fmla="*/ 275 h 375"/>
                <a:gd name="T86" fmla="*/ 324 w 250"/>
                <a:gd name="T87" fmla="*/ 259 h 375"/>
                <a:gd name="T88" fmla="*/ 186 w 250"/>
                <a:gd name="T89" fmla="*/ 275 h 375"/>
                <a:gd name="T90" fmla="*/ 324 w 250"/>
                <a:gd name="T91" fmla="*/ 116 h 375"/>
                <a:gd name="T92" fmla="*/ 114 w 250"/>
                <a:gd name="T93" fmla="*/ 170 h 375"/>
                <a:gd name="T94" fmla="*/ 253 w 250"/>
                <a:gd name="T95" fmla="*/ 156 h 375"/>
                <a:gd name="T96" fmla="*/ 255 w 250"/>
                <a:gd name="T97" fmla="*/ 156 h 375"/>
                <a:gd name="T98" fmla="*/ 114 w 250"/>
                <a:gd name="T99" fmla="*/ 309 h 375"/>
                <a:gd name="T100" fmla="*/ 180 w 250"/>
                <a:gd name="T101" fmla="*/ 270 h 375"/>
                <a:gd name="T102" fmla="*/ 253 w 250"/>
                <a:gd name="T103" fmla="*/ 228 h 375"/>
                <a:gd name="T104" fmla="*/ 114 w 250"/>
                <a:gd name="T105" fmla="*/ 244 h 375"/>
                <a:gd name="T106" fmla="*/ 180 w 250"/>
                <a:gd name="T107" fmla="*/ 278 h 375"/>
                <a:gd name="T108" fmla="*/ 114 w 250"/>
                <a:gd name="T109" fmla="*/ 381 h 375"/>
                <a:gd name="T110" fmla="*/ 114 w 250"/>
                <a:gd name="T111" fmla="*/ 388 h 375"/>
                <a:gd name="T112" fmla="*/ 252 w 250"/>
                <a:gd name="T113" fmla="*/ 373 h 375"/>
                <a:gd name="T114" fmla="*/ 114 w 250"/>
                <a:gd name="T115" fmla="*/ 388 h 375"/>
                <a:gd name="T116" fmla="*/ 324 w 250"/>
                <a:gd name="T117" fmla="*/ 404 h 375"/>
                <a:gd name="T118" fmla="*/ 184 w 250"/>
                <a:gd name="T119" fmla="*/ 420 h 375"/>
                <a:gd name="T120" fmla="*/ 178 w 250"/>
                <a:gd name="T121" fmla="*/ 425 h 375"/>
                <a:gd name="T122" fmla="*/ 114 w 250"/>
                <a:gd name="T123" fmla="*/ 526 h 375"/>
                <a:gd name="T124" fmla="*/ 178 w 250"/>
                <a:gd name="T125" fmla="*/ 425 h 37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50"/>
                <a:gd name="T190" fmla="*/ 0 h 375"/>
                <a:gd name="T191" fmla="*/ 250 w 250"/>
                <a:gd name="T192" fmla="*/ 375 h 37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50" h="375">
                  <a:moveTo>
                    <a:pt x="1" y="69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4" y="66"/>
                    <a:pt x="62" y="99"/>
                    <a:pt x="69" y="103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9" y="2"/>
                    <a:pt x="249" y="2"/>
                    <a:pt x="249" y="2"/>
                  </a:cubicBezTo>
                  <a:cubicBezTo>
                    <a:pt x="250" y="3"/>
                    <a:pt x="250" y="3"/>
                    <a:pt x="250" y="3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8"/>
                    <a:pt x="250" y="48"/>
                    <a:pt x="250" y="48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247" y="90"/>
                    <a:pt x="247" y="90"/>
                    <a:pt x="247" y="90"/>
                  </a:cubicBezTo>
                  <a:cubicBezTo>
                    <a:pt x="248" y="89"/>
                    <a:pt x="248" y="89"/>
                    <a:pt x="248" y="89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2"/>
                    <a:pt x="250" y="92"/>
                    <a:pt x="250" y="92"/>
                  </a:cubicBezTo>
                  <a:cubicBezTo>
                    <a:pt x="250" y="93"/>
                    <a:pt x="250" y="93"/>
                    <a:pt x="250" y="93"/>
                  </a:cubicBezTo>
                  <a:cubicBezTo>
                    <a:pt x="249" y="93"/>
                    <a:pt x="249" y="93"/>
                    <a:pt x="249" y="93"/>
                  </a:cubicBezTo>
                  <a:cubicBezTo>
                    <a:pt x="206" y="118"/>
                    <a:pt x="206" y="118"/>
                    <a:pt x="206" y="118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47" y="135"/>
                    <a:pt x="247" y="135"/>
                    <a:pt x="247" y="135"/>
                  </a:cubicBezTo>
                  <a:cubicBezTo>
                    <a:pt x="248" y="134"/>
                    <a:pt x="248" y="134"/>
                    <a:pt x="248" y="134"/>
                  </a:cubicBezTo>
                  <a:cubicBezTo>
                    <a:pt x="249" y="135"/>
                    <a:pt x="249" y="135"/>
                    <a:pt x="249" y="135"/>
                  </a:cubicBezTo>
                  <a:cubicBezTo>
                    <a:pt x="250" y="136"/>
                    <a:pt x="250" y="136"/>
                    <a:pt x="250" y="136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5" y="163"/>
                    <a:pt x="205" y="163"/>
                    <a:pt x="205" y="163"/>
                  </a:cubicBezTo>
                  <a:cubicBezTo>
                    <a:pt x="161" y="189"/>
                    <a:pt x="161" y="189"/>
                    <a:pt x="161" y="189"/>
                  </a:cubicBezTo>
                  <a:cubicBezTo>
                    <a:pt x="161" y="230"/>
                    <a:pt x="161" y="230"/>
                    <a:pt x="161" y="230"/>
                  </a:cubicBezTo>
                  <a:cubicBezTo>
                    <a:pt x="202" y="206"/>
                    <a:pt x="202" y="206"/>
                    <a:pt x="202" y="206"/>
                  </a:cubicBezTo>
                  <a:cubicBezTo>
                    <a:pt x="202" y="206"/>
                    <a:pt x="202" y="206"/>
                    <a:pt x="202" y="206"/>
                  </a:cubicBezTo>
                  <a:cubicBezTo>
                    <a:pt x="202" y="206"/>
                    <a:pt x="202" y="206"/>
                    <a:pt x="202" y="206"/>
                  </a:cubicBezTo>
                  <a:cubicBezTo>
                    <a:pt x="247" y="181"/>
                    <a:pt x="247" y="181"/>
                    <a:pt x="247" y="181"/>
                  </a:cubicBezTo>
                  <a:cubicBezTo>
                    <a:pt x="248" y="180"/>
                    <a:pt x="248" y="180"/>
                    <a:pt x="248" y="180"/>
                  </a:cubicBezTo>
                  <a:cubicBezTo>
                    <a:pt x="249" y="181"/>
                    <a:pt x="249" y="181"/>
                    <a:pt x="249" y="181"/>
                  </a:cubicBezTo>
                  <a:cubicBezTo>
                    <a:pt x="250" y="182"/>
                    <a:pt x="250" y="182"/>
                    <a:pt x="250" y="182"/>
                  </a:cubicBezTo>
                  <a:cubicBezTo>
                    <a:pt x="250" y="183"/>
                    <a:pt x="250" y="183"/>
                    <a:pt x="250" y="183"/>
                  </a:cubicBezTo>
                  <a:cubicBezTo>
                    <a:pt x="249" y="184"/>
                    <a:pt x="249" y="184"/>
                    <a:pt x="249" y="184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6" y="249"/>
                    <a:pt x="206" y="249"/>
                    <a:pt x="206" y="249"/>
                  </a:cubicBezTo>
                  <a:cubicBezTo>
                    <a:pt x="247" y="225"/>
                    <a:pt x="247" y="225"/>
                    <a:pt x="247" y="225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9" y="226"/>
                    <a:pt x="249" y="226"/>
                    <a:pt x="249" y="226"/>
                  </a:cubicBezTo>
                  <a:cubicBezTo>
                    <a:pt x="250" y="227"/>
                    <a:pt x="250" y="227"/>
                    <a:pt x="250" y="227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49" y="229"/>
                    <a:pt x="249" y="229"/>
                    <a:pt x="249" y="229"/>
                  </a:cubicBezTo>
                  <a:cubicBezTo>
                    <a:pt x="115" y="306"/>
                    <a:pt x="115" y="306"/>
                    <a:pt x="115" y="306"/>
                  </a:cubicBezTo>
                  <a:cubicBezTo>
                    <a:pt x="115" y="306"/>
                    <a:pt x="115" y="306"/>
                    <a:pt x="115" y="306"/>
                  </a:cubicBezTo>
                  <a:cubicBezTo>
                    <a:pt x="114" y="306"/>
                    <a:pt x="114" y="306"/>
                    <a:pt x="114" y="306"/>
                  </a:cubicBezTo>
                  <a:cubicBezTo>
                    <a:pt x="71" y="332"/>
                    <a:pt x="71" y="332"/>
                    <a:pt x="71" y="332"/>
                  </a:cubicBezTo>
                  <a:cubicBezTo>
                    <a:pt x="71" y="375"/>
                    <a:pt x="71" y="375"/>
                    <a:pt x="71" y="375"/>
                  </a:cubicBezTo>
                  <a:cubicBezTo>
                    <a:pt x="67" y="375"/>
                    <a:pt x="67" y="375"/>
                    <a:pt x="67" y="375"/>
                  </a:cubicBezTo>
                  <a:cubicBezTo>
                    <a:pt x="67" y="330"/>
                    <a:pt x="67" y="330"/>
                    <a:pt x="67" y="330"/>
                  </a:cubicBezTo>
                  <a:cubicBezTo>
                    <a:pt x="67" y="330"/>
                    <a:pt x="67" y="330"/>
                    <a:pt x="67" y="330"/>
                  </a:cubicBezTo>
                  <a:cubicBezTo>
                    <a:pt x="67" y="330"/>
                    <a:pt x="67" y="330"/>
                    <a:pt x="67" y="330"/>
                  </a:cubicBezTo>
                  <a:cubicBezTo>
                    <a:pt x="67" y="285"/>
                    <a:pt x="67" y="285"/>
                    <a:pt x="67" y="285"/>
                  </a:cubicBezTo>
                  <a:cubicBezTo>
                    <a:pt x="67" y="285"/>
                    <a:pt x="67" y="285"/>
                    <a:pt x="67" y="285"/>
                  </a:cubicBezTo>
                  <a:cubicBezTo>
                    <a:pt x="67" y="285"/>
                    <a:pt x="67" y="285"/>
                    <a:pt x="67" y="285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67" y="106"/>
                    <a:pt x="67" y="106"/>
                    <a:pt x="67" y="106"/>
                  </a:cubicBezTo>
                  <a:lnTo>
                    <a:pt x="1" y="69"/>
                  </a:lnTo>
                  <a:close/>
                  <a:moveTo>
                    <a:pt x="116" y="171"/>
                  </a:moveTo>
                  <a:cubicBezTo>
                    <a:pt x="116" y="211"/>
                    <a:pt x="116" y="211"/>
                    <a:pt x="116" y="21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21"/>
                    <a:pt x="202" y="121"/>
                    <a:pt x="202" y="121"/>
                  </a:cubicBezTo>
                  <a:lnTo>
                    <a:pt x="116" y="171"/>
                  </a:lnTo>
                  <a:close/>
                  <a:moveTo>
                    <a:pt x="159" y="97"/>
                  </a:moveTo>
                  <a:cubicBezTo>
                    <a:pt x="202" y="72"/>
                    <a:pt x="202" y="72"/>
                    <a:pt x="202" y="72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48"/>
                    <a:pt x="71" y="148"/>
                    <a:pt x="71" y="148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8" y="97"/>
                    <a:pt x="158" y="97"/>
                    <a:pt x="158" y="97"/>
                  </a:cubicBezTo>
                  <a:lnTo>
                    <a:pt x="159" y="97"/>
                  </a:lnTo>
                  <a:close/>
                  <a:moveTo>
                    <a:pt x="71" y="152"/>
                  </a:moveTo>
                  <a:cubicBezTo>
                    <a:pt x="71" y="192"/>
                    <a:pt x="71" y="192"/>
                    <a:pt x="71" y="192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13" y="168"/>
                    <a:pt x="113" y="168"/>
                    <a:pt x="113" y="168"/>
                  </a:cubicBezTo>
                  <a:cubicBezTo>
                    <a:pt x="158" y="142"/>
                    <a:pt x="158" y="142"/>
                    <a:pt x="158" y="142"/>
                  </a:cubicBezTo>
                  <a:cubicBezTo>
                    <a:pt x="158" y="102"/>
                    <a:pt x="158" y="102"/>
                    <a:pt x="158" y="102"/>
                  </a:cubicBezTo>
                  <a:lnTo>
                    <a:pt x="71" y="152"/>
                  </a:lnTo>
                  <a:close/>
                  <a:moveTo>
                    <a:pt x="112" y="213"/>
                  </a:moveTo>
                  <a:cubicBezTo>
                    <a:pt x="112" y="173"/>
                    <a:pt x="112" y="173"/>
                    <a:pt x="112" y="173"/>
                  </a:cubicBezTo>
                  <a:cubicBezTo>
                    <a:pt x="71" y="197"/>
                    <a:pt x="71" y="197"/>
                    <a:pt x="71" y="197"/>
                  </a:cubicBezTo>
                  <a:cubicBezTo>
                    <a:pt x="71" y="237"/>
                    <a:pt x="71" y="237"/>
                    <a:pt x="71" y="237"/>
                  </a:cubicBezTo>
                  <a:lnTo>
                    <a:pt x="112" y="213"/>
                  </a:lnTo>
                  <a:close/>
                  <a:moveTo>
                    <a:pt x="71" y="241"/>
                  </a:moveTo>
                  <a:cubicBezTo>
                    <a:pt x="71" y="283"/>
                    <a:pt x="71" y="283"/>
                    <a:pt x="71" y="283"/>
                  </a:cubicBezTo>
                  <a:cubicBezTo>
                    <a:pt x="157" y="232"/>
                    <a:pt x="157" y="232"/>
                    <a:pt x="157" y="232"/>
                  </a:cubicBezTo>
                  <a:cubicBezTo>
                    <a:pt x="157" y="191"/>
                    <a:pt x="157" y="191"/>
                    <a:pt x="157" y="191"/>
                  </a:cubicBezTo>
                  <a:lnTo>
                    <a:pt x="71" y="241"/>
                  </a:lnTo>
                  <a:close/>
                  <a:moveTo>
                    <a:pt x="115" y="302"/>
                  </a:moveTo>
                  <a:cubicBezTo>
                    <a:pt x="202" y="251"/>
                    <a:pt x="202" y="251"/>
                    <a:pt x="202" y="251"/>
                  </a:cubicBezTo>
                  <a:cubicBezTo>
                    <a:pt x="202" y="211"/>
                    <a:pt x="202" y="211"/>
                    <a:pt x="202" y="211"/>
                  </a:cubicBezTo>
                  <a:cubicBezTo>
                    <a:pt x="115" y="261"/>
                    <a:pt x="115" y="261"/>
                    <a:pt x="115" y="261"/>
                  </a:cubicBezTo>
                  <a:lnTo>
                    <a:pt x="115" y="302"/>
                  </a:lnTo>
                  <a:close/>
                  <a:moveTo>
                    <a:pt x="111" y="264"/>
                  </a:moveTo>
                  <a:cubicBezTo>
                    <a:pt x="71" y="287"/>
                    <a:pt x="71" y="287"/>
                    <a:pt x="71" y="287"/>
                  </a:cubicBezTo>
                  <a:cubicBezTo>
                    <a:pt x="71" y="327"/>
                    <a:pt x="71" y="327"/>
                    <a:pt x="71" y="327"/>
                  </a:cubicBezTo>
                  <a:cubicBezTo>
                    <a:pt x="111" y="304"/>
                    <a:pt x="111" y="304"/>
                    <a:pt x="111" y="304"/>
                  </a:cubicBezTo>
                  <a:lnTo>
                    <a:pt x="111" y="2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7" name="Freeform 744"/>
            <p:cNvSpPr>
              <a:spLocks noEditPoints="1"/>
            </p:cNvSpPr>
            <p:nvPr/>
          </p:nvSpPr>
          <p:spPr bwMode="auto">
            <a:xfrm>
              <a:off x="4529482" y="3599949"/>
              <a:ext cx="209986" cy="270224"/>
            </a:xfrm>
            <a:custGeom>
              <a:avLst/>
              <a:gdLst>
                <a:gd name="T0" fmla="*/ 2 w 412"/>
                <a:gd name="T1" fmla="*/ 170 h 677"/>
                <a:gd name="T2" fmla="*/ 294 w 412"/>
                <a:gd name="T3" fmla="*/ 2 h 677"/>
                <a:gd name="T4" fmla="*/ 294 w 412"/>
                <a:gd name="T5" fmla="*/ 0 h 677"/>
                <a:gd name="T6" fmla="*/ 296 w 412"/>
                <a:gd name="T7" fmla="*/ 2 h 677"/>
                <a:gd name="T8" fmla="*/ 298 w 412"/>
                <a:gd name="T9" fmla="*/ 2 h 677"/>
                <a:gd name="T10" fmla="*/ 408 w 412"/>
                <a:gd name="T11" fmla="*/ 67 h 677"/>
                <a:gd name="T12" fmla="*/ 410 w 412"/>
                <a:gd name="T13" fmla="*/ 67 h 677"/>
                <a:gd name="T14" fmla="*/ 410 w 412"/>
                <a:gd name="T15" fmla="*/ 69 h 677"/>
                <a:gd name="T16" fmla="*/ 412 w 412"/>
                <a:gd name="T17" fmla="*/ 505 h 677"/>
                <a:gd name="T18" fmla="*/ 412 w 412"/>
                <a:gd name="T19" fmla="*/ 506 h 677"/>
                <a:gd name="T20" fmla="*/ 410 w 412"/>
                <a:gd name="T21" fmla="*/ 508 h 677"/>
                <a:gd name="T22" fmla="*/ 118 w 412"/>
                <a:gd name="T23" fmla="*/ 677 h 677"/>
                <a:gd name="T24" fmla="*/ 118 w 412"/>
                <a:gd name="T25" fmla="*/ 677 h 677"/>
                <a:gd name="T26" fmla="*/ 116 w 412"/>
                <a:gd name="T27" fmla="*/ 677 h 677"/>
                <a:gd name="T28" fmla="*/ 4 w 412"/>
                <a:gd name="T29" fmla="*/ 611 h 677"/>
                <a:gd name="T30" fmla="*/ 2 w 412"/>
                <a:gd name="T31" fmla="*/ 609 h 677"/>
                <a:gd name="T32" fmla="*/ 2 w 412"/>
                <a:gd name="T33" fmla="*/ 609 h 677"/>
                <a:gd name="T34" fmla="*/ 0 w 412"/>
                <a:gd name="T35" fmla="*/ 172 h 677"/>
                <a:gd name="T36" fmla="*/ 0 w 412"/>
                <a:gd name="T37" fmla="*/ 170 h 677"/>
                <a:gd name="T38" fmla="*/ 2 w 412"/>
                <a:gd name="T39" fmla="*/ 170 h 677"/>
                <a:gd name="T40" fmla="*/ 400 w 412"/>
                <a:gd name="T41" fmla="*/ 74 h 677"/>
                <a:gd name="T42" fmla="*/ 349 w 412"/>
                <a:gd name="T43" fmla="*/ 43 h 677"/>
                <a:gd name="T44" fmla="*/ 294 w 412"/>
                <a:gd name="T45" fmla="*/ 13 h 677"/>
                <a:gd name="T46" fmla="*/ 153 w 412"/>
                <a:gd name="T47" fmla="*/ 95 h 677"/>
                <a:gd name="T48" fmla="*/ 12 w 412"/>
                <a:gd name="T49" fmla="*/ 177 h 677"/>
                <a:gd name="T50" fmla="*/ 12 w 412"/>
                <a:gd name="T51" fmla="*/ 415 h 677"/>
                <a:gd name="T52" fmla="*/ 12 w 412"/>
                <a:gd name="T53" fmla="*/ 604 h 677"/>
                <a:gd name="T54" fmla="*/ 68 w 412"/>
                <a:gd name="T55" fmla="*/ 636 h 677"/>
                <a:gd name="T56" fmla="*/ 118 w 412"/>
                <a:gd name="T57" fmla="*/ 665 h 677"/>
                <a:gd name="T58" fmla="*/ 179 w 412"/>
                <a:gd name="T59" fmla="*/ 628 h 677"/>
                <a:gd name="T60" fmla="*/ 400 w 412"/>
                <a:gd name="T61" fmla="*/ 501 h 677"/>
                <a:gd name="T62" fmla="*/ 400 w 412"/>
                <a:gd name="T63" fmla="*/ 74 h 67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12"/>
                <a:gd name="T97" fmla="*/ 0 h 677"/>
                <a:gd name="T98" fmla="*/ 412 w 412"/>
                <a:gd name="T99" fmla="*/ 677 h 67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12" h="677">
                  <a:moveTo>
                    <a:pt x="2" y="170"/>
                  </a:moveTo>
                  <a:lnTo>
                    <a:pt x="294" y="2"/>
                  </a:lnTo>
                  <a:lnTo>
                    <a:pt x="294" y="0"/>
                  </a:lnTo>
                  <a:lnTo>
                    <a:pt x="296" y="2"/>
                  </a:lnTo>
                  <a:lnTo>
                    <a:pt x="298" y="2"/>
                  </a:lnTo>
                  <a:lnTo>
                    <a:pt x="408" y="67"/>
                  </a:lnTo>
                  <a:lnTo>
                    <a:pt x="410" y="67"/>
                  </a:lnTo>
                  <a:lnTo>
                    <a:pt x="410" y="69"/>
                  </a:lnTo>
                  <a:lnTo>
                    <a:pt x="412" y="505"/>
                  </a:lnTo>
                  <a:lnTo>
                    <a:pt x="412" y="506"/>
                  </a:lnTo>
                  <a:lnTo>
                    <a:pt x="410" y="508"/>
                  </a:lnTo>
                  <a:lnTo>
                    <a:pt x="118" y="677"/>
                  </a:lnTo>
                  <a:lnTo>
                    <a:pt x="116" y="677"/>
                  </a:lnTo>
                  <a:lnTo>
                    <a:pt x="4" y="611"/>
                  </a:lnTo>
                  <a:lnTo>
                    <a:pt x="2" y="609"/>
                  </a:lnTo>
                  <a:lnTo>
                    <a:pt x="0" y="172"/>
                  </a:lnTo>
                  <a:lnTo>
                    <a:pt x="0" y="170"/>
                  </a:lnTo>
                  <a:lnTo>
                    <a:pt x="2" y="170"/>
                  </a:lnTo>
                  <a:close/>
                  <a:moveTo>
                    <a:pt x="400" y="74"/>
                  </a:moveTo>
                  <a:lnTo>
                    <a:pt x="349" y="43"/>
                  </a:lnTo>
                  <a:lnTo>
                    <a:pt x="294" y="13"/>
                  </a:lnTo>
                  <a:lnTo>
                    <a:pt x="153" y="95"/>
                  </a:lnTo>
                  <a:lnTo>
                    <a:pt x="12" y="177"/>
                  </a:lnTo>
                  <a:lnTo>
                    <a:pt x="12" y="415"/>
                  </a:lnTo>
                  <a:lnTo>
                    <a:pt x="12" y="604"/>
                  </a:lnTo>
                  <a:lnTo>
                    <a:pt x="68" y="636"/>
                  </a:lnTo>
                  <a:lnTo>
                    <a:pt x="118" y="665"/>
                  </a:lnTo>
                  <a:lnTo>
                    <a:pt x="179" y="628"/>
                  </a:lnTo>
                  <a:lnTo>
                    <a:pt x="400" y="501"/>
                  </a:lnTo>
                  <a:lnTo>
                    <a:pt x="400" y="74"/>
                  </a:lnTo>
                  <a:close/>
                </a:path>
              </a:pathLst>
            </a:custGeom>
            <a:solidFill>
              <a:srgbClr val="771B0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8" name="Freeform 745"/>
            <p:cNvSpPr/>
            <p:nvPr/>
          </p:nvSpPr>
          <p:spPr bwMode="auto">
            <a:xfrm>
              <a:off x="4641101" y="3732866"/>
              <a:ext cx="112128" cy="95397"/>
            </a:xfrm>
            <a:custGeom>
              <a:avLst/>
              <a:gdLst>
                <a:gd name="T0" fmla="*/ 119 w 137"/>
                <a:gd name="T1" fmla="*/ 5 h 149"/>
                <a:gd name="T2" fmla="*/ 220 w 137"/>
                <a:gd name="T3" fmla="*/ 181 h 149"/>
                <a:gd name="T4" fmla="*/ 117 w 137"/>
                <a:gd name="T5" fmla="*/ 239 h 149"/>
                <a:gd name="T6" fmla="*/ 117 w 137"/>
                <a:gd name="T7" fmla="*/ 175 h 149"/>
                <a:gd name="T8" fmla="*/ 0 w 137"/>
                <a:gd name="T9" fmla="*/ 107 h 149"/>
                <a:gd name="T10" fmla="*/ 0 w 137"/>
                <a:gd name="T11" fmla="*/ 0 h 149"/>
                <a:gd name="T12" fmla="*/ 119 w 137"/>
                <a:gd name="T13" fmla="*/ 69 h 149"/>
                <a:gd name="T14" fmla="*/ 119 w 137"/>
                <a:gd name="T15" fmla="*/ 5 h 1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7"/>
                <a:gd name="T25" fmla="*/ 0 h 149"/>
                <a:gd name="T26" fmla="*/ 137 w 137"/>
                <a:gd name="T27" fmla="*/ 149 h 14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7" h="149">
                  <a:moveTo>
                    <a:pt x="74" y="3"/>
                  </a:moveTo>
                  <a:cubicBezTo>
                    <a:pt x="137" y="113"/>
                    <a:pt x="137" y="113"/>
                    <a:pt x="137" y="113"/>
                  </a:cubicBezTo>
                  <a:cubicBezTo>
                    <a:pt x="73" y="149"/>
                    <a:pt x="73" y="149"/>
                    <a:pt x="73" y="149"/>
                  </a:cubicBezTo>
                  <a:cubicBezTo>
                    <a:pt x="73" y="136"/>
                    <a:pt x="73" y="123"/>
                    <a:pt x="73" y="109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30"/>
                    <a:pt x="74" y="17"/>
                    <a:pt x="74" y="3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9" name="Freeform 746"/>
            <p:cNvSpPr/>
            <p:nvPr/>
          </p:nvSpPr>
          <p:spPr bwMode="auto">
            <a:xfrm>
              <a:off x="4468321" y="3674989"/>
              <a:ext cx="60651" cy="51490"/>
            </a:xfrm>
            <a:custGeom>
              <a:avLst/>
              <a:gdLst>
                <a:gd name="T0" fmla="*/ 64 w 74"/>
                <a:gd name="T1" fmla="*/ 2 h 80"/>
                <a:gd name="T2" fmla="*/ 119 w 74"/>
                <a:gd name="T3" fmla="*/ 98 h 80"/>
                <a:gd name="T4" fmla="*/ 64 w 74"/>
                <a:gd name="T5" fmla="*/ 129 h 80"/>
                <a:gd name="T6" fmla="*/ 64 w 74"/>
                <a:gd name="T7" fmla="*/ 95 h 80"/>
                <a:gd name="T8" fmla="*/ 0 w 74"/>
                <a:gd name="T9" fmla="*/ 58 h 80"/>
                <a:gd name="T10" fmla="*/ 0 w 74"/>
                <a:gd name="T11" fmla="*/ 0 h 80"/>
                <a:gd name="T12" fmla="*/ 64 w 74"/>
                <a:gd name="T13" fmla="*/ 37 h 80"/>
                <a:gd name="T14" fmla="*/ 64 w 74"/>
                <a:gd name="T15" fmla="*/ 2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4"/>
                <a:gd name="T25" fmla="*/ 0 h 80"/>
                <a:gd name="T26" fmla="*/ 74 w 74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4" h="80">
                  <a:moveTo>
                    <a:pt x="40" y="1"/>
                  </a:moveTo>
                  <a:cubicBezTo>
                    <a:pt x="74" y="61"/>
                    <a:pt x="74" y="61"/>
                    <a:pt x="74" y="61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73"/>
                    <a:pt x="40" y="66"/>
                    <a:pt x="40" y="5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6"/>
                    <a:pt x="40" y="8"/>
                    <a:pt x="40" y="1"/>
                  </a:cubicBez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0" name="Freeform 747"/>
            <p:cNvSpPr/>
            <p:nvPr/>
          </p:nvSpPr>
          <p:spPr bwMode="auto">
            <a:xfrm>
              <a:off x="4468321" y="3710913"/>
              <a:ext cx="60651" cy="51490"/>
            </a:xfrm>
            <a:custGeom>
              <a:avLst/>
              <a:gdLst>
                <a:gd name="T0" fmla="*/ 64 w 74"/>
                <a:gd name="T1" fmla="*/ 2 h 80"/>
                <a:gd name="T2" fmla="*/ 119 w 74"/>
                <a:gd name="T3" fmla="*/ 98 h 80"/>
                <a:gd name="T4" fmla="*/ 64 w 74"/>
                <a:gd name="T5" fmla="*/ 129 h 80"/>
                <a:gd name="T6" fmla="*/ 64 w 74"/>
                <a:gd name="T7" fmla="*/ 95 h 80"/>
                <a:gd name="T8" fmla="*/ 0 w 74"/>
                <a:gd name="T9" fmla="*/ 58 h 80"/>
                <a:gd name="T10" fmla="*/ 0 w 74"/>
                <a:gd name="T11" fmla="*/ 0 h 80"/>
                <a:gd name="T12" fmla="*/ 64 w 74"/>
                <a:gd name="T13" fmla="*/ 37 h 80"/>
                <a:gd name="T14" fmla="*/ 64 w 74"/>
                <a:gd name="T15" fmla="*/ 2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4"/>
                <a:gd name="T25" fmla="*/ 0 h 80"/>
                <a:gd name="T26" fmla="*/ 74 w 74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4" h="80">
                  <a:moveTo>
                    <a:pt x="40" y="1"/>
                  </a:moveTo>
                  <a:cubicBezTo>
                    <a:pt x="74" y="61"/>
                    <a:pt x="74" y="61"/>
                    <a:pt x="74" y="61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73"/>
                    <a:pt x="40" y="66"/>
                    <a:pt x="40" y="5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6"/>
                    <a:pt x="40" y="8"/>
                    <a:pt x="40" y="1"/>
                  </a:cubicBez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1" name="Freeform 748"/>
            <p:cNvSpPr/>
            <p:nvPr/>
          </p:nvSpPr>
          <p:spPr bwMode="auto">
            <a:xfrm>
              <a:off x="4468321" y="3749231"/>
              <a:ext cx="60651" cy="52289"/>
            </a:xfrm>
            <a:custGeom>
              <a:avLst/>
              <a:gdLst>
                <a:gd name="T0" fmla="*/ 64 w 74"/>
                <a:gd name="T1" fmla="*/ 3 h 81"/>
                <a:gd name="T2" fmla="*/ 119 w 74"/>
                <a:gd name="T3" fmla="*/ 99 h 81"/>
                <a:gd name="T4" fmla="*/ 64 w 74"/>
                <a:gd name="T5" fmla="*/ 131 h 81"/>
                <a:gd name="T6" fmla="*/ 64 w 74"/>
                <a:gd name="T7" fmla="*/ 97 h 81"/>
                <a:gd name="T8" fmla="*/ 0 w 74"/>
                <a:gd name="T9" fmla="*/ 58 h 81"/>
                <a:gd name="T10" fmla="*/ 0 w 74"/>
                <a:gd name="T11" fmla="*/ 0 h 81"/>
                <a:gd name="T12" fmla="*/ 64 w 74"/>
                <a:gd name="T13" fmla="*/ 37 h 81"/>
                <a:gd name="T14" fmla="*/ 64 w 74"/>
                <a:gd name="T15" fmla="*/ 3 h 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4"/>
                <a:gd name="T25" fmla="*/ 0 h 81"/>
                <a:gd name="T26" fmla="*/ 74 w 74"/>
                <a:gd name="T27" fmla="*/ 81 h 8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4" h="81">
                  <a:moveTo>
                    <a:pt x="40" y="2"/>
                  </a:moveTo>
                  <a:cubicBezTo>
                    <a:pt x="74" y="61"/>
                    <a:pt x="74" y="61"/>
                    <a:pt x="74" y="6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74"/>
                    <a:pt x="40" y="67"/>
                    <a:pt x="40" y="6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6"/>
                    <a:pt x="40" y="9"/>
                    <a:pt x="40" y="2"/>
                  </a:cubicBez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42" name="直接连接符 241"/>
          <p:cNvCxnSpPr>
            <a:stCxn id="223" idx="5"/>
            <a:endCxn id="252" idx="3"/>
          </p:cNvCxnSpPr>
          <p:nvPr/>
        </p:nvCxnSpPr>
        <p:spPr>
          <a:xfrm>
            <a:off x="3903470" y="4477668"/>
            <a:ext cx="507241" cy="153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/>
          <p:cNvCxnSpPr>
            <a:stCxn id="237" idx="25"/>
            <a:endCxn id="263" idx="3"/>
          </p:cNvCxnSpPr>
          <p:nvPr/>
        </p:nvCxnSpPr>
        <p:spPr>
          <a:xfrm flipH="1">
            <a:off x="3872378" y="4513080"/>
            <a:ext cx="463922" cy="118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接连接符 243"/>
          <p:cNvCxnSpPr/>
          <p:nvPr/>
        </p:nvCxnSpPr>
        <p:spPr>
          <a:xfrm>
            <a:off x="3873154" y="4469262"/>
            <a:ext cx="482508" cy="4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直接连接符 244"/>
          <p:cNvCxnSpPr>
            <a:endCxn id="228" idx="0"/>
          </p:cNvCxnSpPr>
          <p:nvPr/>
        </p:nvCxnSpPr>
        <p:spPr>
          <a:xfrm>
            <a:off x="3873400" y="4720184"/>
            <a:ext cx="581277" cy="30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连接符 245"/>
          <p:cNvCxnSpPr>
            <a:endCxn id="115" idx="0"/>
          </p:cNvCxnSpPr>
          <p:nvPr/>
        </p:nvCxnSpPr>
        <p:spPr>
          <a:xfrm flipH="1">
            <a:off x="3858131" y="4720184"/>
            <a:ext cx="553602" cy="294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连接符 246"/>
          <p:cNvCxnSpPr/>
          <p:nvPr/>
        </p:nvCxnSpPr>
        <p:spPr>
          <a:xfrm>
            <a:off x="3885946" y="4731169"/>
            <a:ext cx="482508" cy="4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8" name="组合 247"/>
          <p:cNvGrpSpPr/>
          <p:nvPr/>
        </p:nvGrpSpPr>
        <p:grpSpPr>
          <a:xfrm>
            <a:off x="4237631" y="4630787"/>
            <a:ext cx="347693" cy="211876"/>
            <a:chOff x="4436929" y="3883303"/>
            <a:chExt cx="347693" cy="211876"/>
          </a:xfrm>
        </p:grpSpPr>
        <p:sp>
          <p:nvSpPr>
            <p:cNvPr id="249" name="AutoShape 287"/>
            <p:cNvSpPr>
              <a:spLocks noChangeAspect="1" noChangeArrowheads="1" noTextEdit="1"/>
            </p:cNvSpPr>
            <p:nvPr/>
          </p:nvSpPr>
          <p:spPr bwMode="auto">
            <a:xfrm>
              <a:off x="4437440" y="3883303"/>
              <a:ext cx="347182" cy="21144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0" name="Freeform 288"/>
            <p:cNvSpPr/>
            <p:nvPr/>
          </p:nvSpPr>
          <p:spPr bwMode="auto">
            <a:xfrm>
              <a:off x="4611031" y="3968053"/>
              <a:ext cx="173081" cy="127126"/>
            </a:xfrm>
            <a:custGeom>
              <a:avLst/>
              <a:gdLst>
                <a:gd name="T0" fmla="*/ 339 w 339"/>
                <a:gd name="T1" fmla="*/ 0 h 297"/>
                <a:gd name="T2" fmla="*/ 338 w 339"/>
                <a:gd name="T3" fmla="*/ 100 h 297"/>
                <a:gd name="T4" fmla="*/ 0 w 339"/>
                <a:gd name="T5" fmla="*/ 297 h 297"/>
                <a:gd name="T6" fmla="*/ 0 w 339"/>
                <a:gd name="T7" fmla="*/ 197 h 297"/>
                <a:gd name="T8" fmla="*/ 339 w 339"/>
                <a:gd name="T9" fmla="*/ 0 h 297"/>
                <a:gd name="T10" fmla="*/ 339 w 339"/>
                <a:gd name="T11" fmla="*/ 0 h 297"/>
                <a:gd name="T12" fmla="*/ 339 w 339"/>
                <a:gd name="T13" fmla="*/ 0 h 297"/>
                <a:gd name="T14" fmla="*/ 339 w 339"/>
                <a:gd name="T15" fmla="*/ 0 h 29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39"/>
                <a:gd name="T25" fmla="*/ 0 h 297"/>
                <a:gd name="T26" fmla="*/ 339 w 339"/>
                <a:gd name="T27" fmla="*/ 297 h 29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39" h="297">
                  <a:moveTo>
                    <a:pt x="339" y="0"/>
                  </a:moveTo>
                  <a:lnTo>
                    <a:pt x="338" y="100"/>
                  </a:lnTo>
                  <a:lnTo>
                    <a:pt x="0" y="297"/>
                  </a:lnTo>
                  <a:lnTo>
                    <a:pt x="0" y="197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rgbClr val="1D2977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lnSpc>
                  <a:spcPct val="150000"/>
                </a:lnSpc>
                <a:buFontTx/>
                <a:buChar char="•"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1" name="Freeform 289"/>
            <p:cNvSpPr/>
            <p:nvPr/>
          </p:nvSpPr>
          <p:spPr bwMode="auto">
            <a:xfrm>
              <a:off x="4436929" y="3968053"/>
              <a:ext cx="174102" cy="127126"/>
            </a:xfrm>
            <a:custGeom>
              <a:avLst/>
              <a:gdLst>
                <a:gd name="T0" fmla="*/ 341 w 341"/>
                <a:gd name="T1" fmla="*/ 197 h 297"/>
                <a:gd name="T2" fmla="*/ 341 w 341"/>
                <a:gd name="T3" fmla="*/ 297 h 297"/>
                <a:gd name="T4" fmla="*/ 0 w 341"/>
                <a:gd name="T5" fmla="*/ 100 h 297"/>
                <a:gd name="T6" fmla="*/ 0 w 341"/>
                <a:gd name="T7" fmla="*/ 0 h 297"/>
                <a:gd name="T8" fmla="*/ 341 w 341"/>
                <a:gd name="T9" fmla="*/ 197 h 297"/>
                <a:gd name="T10" fmla="*/ 341 w 341"/>
                <a:gd name="T11" fmla="*/ 197 h 297"/>
                <a:gd name="T12" fmla="*/ 341 w 341"/>
                <a:gd name="T13" fmla="*/ 197 h 297"/>
                <a:gd name="T14" fmla="*/ 341 w 341"/>
                <a:gd name="T15" fmla="*/ 197 h 29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41"/>
                <a:gd name="T25" fmla="*/ 0 h 297"/>
                <a:gd name="T26" fmla="*/ 341 w 341"/>
                <a:gd name="T27" fmla="*/ 297 h 29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41" h="297">
                  <a:moveTo>
                    <a:pt x="341" y="197"/>
                  </a:moveTo>
                  <a:lnTo>
                    <a:pt x="341" y="297"/>
                  </a:lnTo>
                  <a:lnTo>
                    <a:pt x="0" y="100"/>
                  </a:lnTo>
                  <a:lnTo>
                    <a:pt x="0" y="0"/>
                  </a:lnTo>
                  <a:lnTo>
                    <a:pt x="341" y="197"/>
                  </a:lnTo>
                  <a:close/>
                </a:path>
              </a:pathLst>
            </a:custGeom>
            <a:solidFill>
              <a:srgbClr val="36458A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lnSpc>
                  <a:spcPct val="150000"/>
                </a:lnSpc>
                <a:buFontTx/>
                <a:buChar char="•"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2" name="Freeform 290"/>
            <p:cNvSpPr/>
            <p:nvPr/>
          </p:nvSpPr>
          <p:spPr bwMode="auto">
            <a:xfrm>
              <a:off x="4436929" y="3883731"/>
              <a:ext cx="347182" cy="168645"/>
            </a:xfrm>
            <a:custGeom>
              <a:avLst/>
              <a:gdLst>
                <a:gd name="T0" fmla="*/ 680 w 680"/>
                <a:gd name="T1" fmla="*/ 197 h 394"/>
                <a:gd name="T2" fmla="*/ 341 w 680"/>
                <a:gd name="T3" fmla="*/ 394 h 394"/>
                <a:gd name="T4" fmla="*/ 0 w 680"/>
                <a:gd name="T5" fmla="*/ 197 h 394"/>
                <a:gd name="T6" fmla="*/ 339 w 680"/>
                <a:gd name="T7" fmla="*/ 0 h 394"/>
                <a:gd name="T8" fmla="*/ 680 w 680"/>
                <a:gd name="T9" fmla="*/ 197 h 394"/>
                <a:gd name="T10" fmla="*/ 680 w 680"/>
                <a:gd name="T11" fmla="*/ 197 h 394"/>
                <a:gd name="T12" fmla="*/ 680 w 680"/>
                <a:gd name="T13" fmla="*/ 197 h 394"/>
                <a:gd name="T14" fmla="*/ 680 w 680"/>
                <a:gd name="T15" fmla="*/ 197 h 3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80"/>
                <a:gd name="T25" fmla="*/ 0 h 394"/>
                <a:gd name="T26" fmla="*/ 680 w 680"/>
                <a:gd name="T27" fmla="*/ 394 h 39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80" h="394">
                  <a:moveTo>
                    <a:pt x="680" y="197"/>
                  </a:moveTo>
                  <a:lnTo>
                    <a:pt x="341" y="394"/>
                  </a:lnTo>
                  <a:lnTo>
                    <a:pt x="0" y="197"/>
                  </a:lnTo>
                  <a:lnTo>
                    <a:pt x="339" y="0"/>
                  </a:lnTo>
                  <a:lnTo>
                    <a:pt x="680" y="197"/>
                  </a:lnTo>
                  <a:close/>
                </a:path>
              </a:pathLst>
            </a:custGeom>
            <a:solidFill>
              <a:srgbClr val="4D61A4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lnSpc>
                  <a:spcPct val="150000"/>
                </a:lnSpc>
                <a:buFontTx/>
                <a:buChar char="•"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3" name="Freeform 291"/>
            <p:cNvSpPr/>
            <p:nvPr/>
          </p:nvSpPr>
          <p:spPr bwMode="auto">
            <a:xfrm>
              <a:off x="4703953" y="3950932"/>
              <a:ext cx="24507" cy="30818"/>
            </a:xfrm>
            <a:custGeom>
              <a:avLst/>
              <a:gdLst>
                <a:gd name="T0" fmla="*/ 0 w 55"/>
                <a:gd name="T1" fmla="*/ 9 h 83"/>
                <a:gd name="T2" fmla="*/ 19 w 55"/>
                <a:gd name="T3" fmla="*/ 27 h 83"/>
                <a:gd name="T4" fmla="*/ 1 w 55"/>
                <a:gd name="T5" fmla="*/ 46 h 83"/>
                <a:gd name="T6" fmla="*/ 9 w 55"/>
                <a:gd name="T7" fmla="*/ 54 h 83"/>
                <a:gd name="T8" fmla="*/ 37 w 55"/>
                <a:gd name="T9" fmla="*/ 27 h 83"/>
                <a:gd name="T10" fmla="*/ 9 w 55"/>
                <a:gd name="T11" fmla="*/ 0 h 83"/>
                <a:gd name="T12" fmla="*/ 0 w 55"/>
                <a:gd name="T13" fmla="*/ 9 h 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5"/>
                <a:gd name="T22" fmla="*/ 0 h 83"/>
                <a:gd name="T23" fmla="*/ 55 w 55"/>
                <a:gd name="T24" fmla="*/ 83 h 8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5" h="83">
                  <a:moveTo>
                    <a:pt x="0" y="13"/>
                  </a:moveTo>
                  <a:cubicBezTo>
                    <a:pt x="0" y="13"/>
                    <a:pt x="20" y="34"/>
                    <a:pt x="29" y="42"/>
                  </a:cubicBezTo>
                  <a:cubicBezTo>
                    <a:pt x="20" y="51"/>
                    <a:pt x="1" y="70"/>
                    <a:pt x="1" y="70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lnSpc>
                  <a:spcPct val="150000"/>
                </a:lnSpc>
                <a:buFontTx/>
                <a:buChar char="•"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4" name="Freeform 292"/>
            <p:cNvSpPr/>
            <p:nvPr/>
          </p:nvSpPr>
          <p:spPr bwMode="auto">
            <a:xfrm>
              <a:off x="4487475" y="3999300"/>
              <a:ext cx="171549" cy="31246"/>
            </a:xfrm>
            <a:custGeom>
              <a:avLst/>
              <a:gdLst>
                <a:gd name="T0" fmla="*/ 17 w 385"/>
                <a:gd name="T1" fmla="*/ 1 h 84"/>
                <a:gd name="T2" fmla="*/ 0 w 385"/>
                <a:gd name="T3" fmla="*/ 1 h 84"/>
                <a:gd name="T4" fmla="*/ 0 w 385"/>
                <a:gd name="T5" fmla="*/ 13 h 84"/>
                <a:gd name="T6" fmla="*/ 17 w 385"/>
                <a:gd name="T7" fmla="*/ 13 h 84"/>
                <a:gd name="T8" fmla="*/ 249 w 385"/>
                <a:gd name="T9" fmla="*/ 55 h 84"/>
                <a:gd name="T10" fmla="*/ 256 w 385"/>
                <a:gd name="T11" fmla="*/ 45 h 84"/>
                <a:gd name="T12" fmla="*/ 17 w 385"/>
                <a:gd name="T13" fmla="*/ 1 h 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5"/>
                <a:gd name="T22" fmla="*/ 0 h 84"/>
                <a:gd name="T23" fmla="*/ 385 w 385"/>
                <a:gd name="T24" fmla="*/ 84 h 8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5" h="84">
                  <a:moveTo>
                    <a:pt x="26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186" y="19"/>
                    <a:pt x="292" y="19"/>
                    <a:pt x="374" y="84"/>
                  </a:cubicBezTo>
                  <a:cubicBezTo>
                    <a:pt x="385" y="69"/>
                    <a:pt x="385" y="69"/>
                    <a:pt x="385" y="69"/>
                  </a:cubicBezTo>
                  <a:cubicBezTo>
                    <a:pt x="298" y="0"/>
                    <a:pt x="190" y="1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lnSpc>
                  <a:spcPct val="150000"/>
                </a:lnSpc>
                <a:buFontTx/>
                <a:buChar char="•"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5" name="Freeform 293"/>
            <p:cNvSpPr/>
            <p:nvPr/>
          </p:nvSpPr>
          <p:spPr bwMode="auto">
            <a:xfrm>
              <a:off x="4638091" y="3986887"/>
              <a:ext cx="26549" cy="25682"/>
            </a:xfrm>
            <a:custGeom>
              <a:avLst/>
              <a:gdLst>
                <a:gd name="T0" fmla="*/ 20 w 59"/>
                <a:gd name="T1" fmla="*/ 3 h 69"/>
                <a:gd name="T2" fmla="*/ 26 w 59"/>
                <a:gd name="T3" fmla="*/ 29 h 69"/>
                <a:gd name="T4" fmla="*/ 0 w 59"/>
                <a:gd name="T5" fmla="*/ 33 h 69"/>
                <a:gd name="T6" fmla="*/ 3 w 59"/>
                <a:gd name="T7" fmla="*/ 45 h 69"/>
                <a:gd name="T8" fmla="*/ 41 w 59"/>
                <a:gd name="T9" fmla="*/ 37 h 69"/>
                <a:gd name="T10" fmla="*/ 33 w 59"/>
                <a:gd name="T11" fmla="*/ 0 h 69"/>
                <a:gd name="T12" fmla="*/ 20 w 59"/>
                <a:gd name="T13" fmla="*/ 3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"/>
                <a:gd name="T22" fmla="*/ 0 h 69"/>
                <a:gd name="T23" fmla="*/ 59 w 59"/>
                <a:gd name="T24" fmla="*/ 69 h 6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" h="69">
                  <a:moveTo>
                    <a:pt x="30" y="4"/>
                  </a:moveTo>
                  <a:cubicBezTo>
                    <a:pt x="30" y="4"/>
                    <a:pt x="36" y="32"/>
                    <a:pt x="38" y="44"/>
                  </a:cubicBezTo>
                  <a:cubicBezTo>
                    <a:pt x="26" y="46"/>
                    <a:pt x="0" y="51"/>
                    <a:pt x="0" y="51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30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lnSpc>
                  <a:spcPct val="150000"/>
                </a:lnSpc>
                <a:buFontTx/>
                <a:buChar char="•"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6" name="Freeform 294"/>
            <p:cNvSpPr/>
            <p:nvPr/>
          </p:nvSpPr>
          <p:spPr bwMode="auto">
            <a:xfrm>
              <a:off x="4487475" y="3926534"/>
              <a:ext cx="171549" cy="30818"/>
            </a:xfrm>
            <a:custGeom>
              <a:avLst/>
              <a:gdLst>
                <a:gd name="T0" fmla="*/ 17 w 385"/>
                <a:gd name="T1" fmla="*/ 43 h 83"/>
                <a:gd name="T2" fmla="*/ 0 w 385"/>
                <a:gd name="T3" fmla="*/ 43 h 83"/>
                <a:gd name="T4" fmla="*/ 0 w 385"/>
                <a:gd name="T5" fmla="*/ 54 h 83"/>
                <a:gd name="T6" fmla="*/ 17 w 385"/>
                <a:gd name="T7" fmla="*/ 54 h 83"/>
                <a:gd name="T8" fmla="*/ 256 w 385"/>
                <a:gd name="T9" fmla="*/ 9 h 83"/>
                <a:gd name="T10" fmla="*/ 249 w 385"/>
                <a:gd name="T11" fmla="*/ 0 h 83"/>
                <a:gd name="T12" fmla="*/ 17 w 385"/>
                <a:gd name="T13" fmla="*/ 43 h 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5"/>
                <a:gd name="T22" fmla="*/ 0 h 83"/>
                <a:gd name="T23" fmla="*/ 385 w 385"/>
                <a:gd name="T24" fmla="*/ 83 h 8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5" h="83">
                  <a:moveTo>
                    <a:pt x="26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190" y="83"/>
                    <a:pt x="298" y="83"/>
                    <a:pt x="385" y="14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292" y="65"/>
                    <a:pt x="186" y="65"/>
                    <a:pt x="26" y="6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lnSpc>
                  <a:spcPct val="150000"/>
                </a:lnSpc>
                <a:buFontTx/>
                <a:buChar char="•"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7" name="Freeform 295"/>
            <p:cNvSpPr/>
            <p:nvPr/>
          </p:nvSpPr>
          <p:spPr bwMode="auto">
            <a:xfrm>
              <a:off x="4638091" y="3920970"/>
              <a:ext cx="26549" cy="25254"/>
            </a:xfrm>
            <a:custGeom>
              <a:avLst/>
              <a:gdLst>
                <a:gd name="T0" fmla="*/ 0 w 59"/>
                <a:gd name="T1" fmla="*/ 12 h 68"/>
                <a:gd name="T2" fmla="*/ 26 w 59"/>
                <a:gd name="T3" fmla="*/ 16 h 68"/>
                <a:gd name="T4" fmla="*/ 20 w 59"/>
                <a:gd name="T5" fmla="*/ 43 h 68"/>
                <a:gd name="T6" fmla="*/ 33 w 59"/>
                <a:gd name="T7" fmla="*/ 44 h 68"/>
                <a:gd name="T8" fmla="*/ 41 w 59"/>
                <a:gd name="T9" fmla="*/ 7 h 68"/>
                <a:gd name="T10" fmla="*/ 3 w 59"/>
                <a:gd name="T11" fmla="*/ 0 h 68"/>
                <a:gd name="T12" fmla="*/ 0 w 59"/>
                <a:gd name="T13" fmla="*/ 12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"/>
                <a:gd name="T22" fmla="*/ 0 h 68"/>
                <a:gd name="T23" fmla="*/ 59 w 59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" h="68">
                  <a:moveTo>
                    <a:pt x="0" y="18"/>
                  </a:moveTo>
                  <a:cubicBezTo>
                    <a:pt x="0" y="18"/>
                    <a:pt x="26" y="23"/>
                    <a:pt x="38" y="25"/>
                  </a:cubicBezTo>
                  <a:cubicBezTo>
                    <a:pt x="36" y="37"/>
                    <a:pt x="30" y="65"/>
                    <a:pt x="30" y="65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lnSpc>
                  <a:spcPct val="150000"/>
                </a:lnSpc>
                <a:buFontTx/>
                <a:buChar char="•"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8" name="Rectangle 296"/>
            <p:cNvSpPr>
              <a:spLocks noChangeArrowheads="1"/>
            </p:cNvSpPr>
            <p:nvPr/>
          </p:nvSpPr>
          <p:spPr bwMode="auto">
            <a:xfrm>
              <a:off x="4487475" y="3963345"/>
              <a:ext cx="230264" cy="727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lnSpc>
                  <a:spcPct val="150000"/>
                </a:lnSpc>
                <a:buFontTx/>
                <a:buChar char="•"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9" name="组合 258"/>
          <p:cNvGrpSpPr/>
          <p:nvPr/>
        </p:nvGrpSpPr>
        <p:grpSpPr>
          <a:xfrm>
            <a:off x="3699298" y="4630787"/>
            <a:ext cx="347693" cy="211876"/>
            <a:chOff x="3898596" y="3883303"/>
            <a:chExt cx="347693" cy="211876"/>
          </a:xfrm>
        </p:grpSpPr>
        <p:sp>
          <p:nvSpPr>
            <p:cNvPr id="260" name="AutoShape 287"/>
            <p:cNvSpPr>
              <a:spLocks noChangeAspect="1" noChangeArrowheads="1" noTextEdit="1"/>
            </p:cNvSpPr>
            <p:nvPr/>
          </p:nvSpPr>
          <p:spPr bwMode="auto">
            <a:xfrm>
              <a:off x="3899107" y="3883303"/>
              <a:ext cx="347182" cy="21144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1" name="Freeform 288"/>
            <p:cNvSpPr/>
            <p:nvPr/>
          </p:nvSpPr>
          <p:spPr bwMode="auto">
            <a:xfrm>
              <a:off x="4072698" y="3968053"/>
              <a:ext cx="173081" cy="127126"/>
            </a:xfrm>
            <a:custGeom>
              <a:avLst/>
              <a:gdLst>
                <a:gd name="T0" fmla="*/ 339 w 339"/>
                <a:gd name="T1" fmla="*/ 0 h 297"/>
                <a:gd name="T2" fmla="*/ 338 w 339"/>
                <a:gd name="T3" fmla="*/ 100 h 297"/>
                <a:gd name="T4" fmla="*/ 0 w 339"/>
                <a:gd name="T5" fmla="*/ 297 h 297"/>
                <a:gd name="T6" fmla="*/ 0 w 339"/>
                <a:gd name="T7" fmla="*/ 197 h 297"/>
                <a:gd name="T8" fmla="*/ 339 w 339"/>
                <a:gd name="T9" fmla="*/ 0 h 297"/>
                <a:gd name="T10" fmla="*/ 339 w 339"/>
                <a:gd name="T11" fmla="*/ 0 h 297"/>
                <a:gd name="T12" fmla="*/ 339 w 339"/>
                <a:gd name="T13" fmla="*/ 0 h 297"/>
                <a:gd name="T14" fmla="*/ 339 w 339"/>
                <a:gd name="T15" fmla="*/ 0 h 29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39"/>
                <a:gd name="T25" fmla="*/ 0 h 297"/>
                <a:gd name="T26" fmla="*/ 339 w 339"/>
                <a:gd name="T27" fmla="*/ 297 h 29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39" h="297">
                  <a:moveTo>
                    <a:pt x="339" y="0"/>
                  </a:moveTo>
                  <a:lnTo>
                    <a:pt x="338" y="100"/>
                  </a:lnTo>
                  <a:lnTo>
                    <a:pt x="0" y="297"/>
                  </a:lnTo>
                  <a:lnTo>
                    <a:pt x="0" y="197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rgbClr val="1D2977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lnSpc>
                  <a:spcPct val="150000"/>
                </a:lnSpc>
                <a:buFontTx/>
                <a:buChar char="•"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2" name="Freeform 289"/>
            <p:cNvSpPr/>
            <p:nvPr/>
          </p:nvSpPr>
          <p:spPr bwMode="auto">
            <a:xfrm>
              <a:off x="3898596" y="3968053"/>
              <a:ext cx="174102" cy="127126"/>
            </a:xfrm>
            <a:custGeom>
              <a:avLst/>
              <a:gdLst>
                <a:gd name="T0" fmla="*/ 341 w 341"/>
                <a:gd name="T1" fmla="*/ 197 h 297"/>
                <a:gd name="T2" fmla="*/ 341 w 341"/>
                <a:gd name="T3" fmla="*/ 297 h 297"/>
                <a:gd name="T4" fmla="*/ 0 w 341"/>
                <a:gd name="T5" fmla="*/ 100 h 297"/>
                <a:gd name="T6" fmla="*/ 0 w 341"/>
                <a:gd name="T7" fmla="*/ 0 h 297"/>
                <a:gd name="T8" fmla="*/ 341 w 341"/>
                <a:gd name="T9" fmla="*/ 197 h 297"/>
                <a:gd name="T10" fmla="*/ 341 w 341"/>
                <a:gd name="T11" fmla="*/ 197 h 297"/>
                <a:gd name="T12" fmla="*/ 341 w 341"/>
                <a:gd name="T13" fmla="*/ 197 h 297"/>
                <a:gd name="T14" fmla="*/ 341 w 341"/>
                <a:gd name="T15" fmla="*/ 197 h 29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41"/>
                <a:gd name="T25" fmla="*/ 0 h 297"/>
                <a:gd name="T26" fmla="*/ 341 w 341"/>
                <a:gd name="T27" fmla="*/ 297 h 29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41" h="297">
                  <a:moveTo>
                    <a:pt x="341" y="197"/>
                  </a:moveTo>
                  <a:lnTo>
                    <a:pt x="341" y="297"/>
                  </a:lnTo>
                  <a:lnTo>
                    <a:pt x="0" y="100"/>
                  </a:lnTo>
                  <a:lnTo>
                    <a:pt x="0" y="0"/>
                  </a:lnTo>
                  <a:lnTo>
                    <a:pt x="341" y="197"/>
                  </a:lnTo>
                  <a:close/>
                </a:path>
              </a:pathLst>
            </a:custGeom>
            <a:solidFill>
              <a:srgbClr val="36458A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lnSpc>
                  <a:spcPct val="150000"/>
                </a:lnSpc>
                <a:buFontTx/>
                <a:buChar char="•"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3" name="Freeform 290"/>
            <p:cNvSpPr/>
            <p:nvPr/>
          </p:nvSpPr>
          <p:spPr bwMode="auto">
            <a:xfrm>
              <a:off x="3898596" y="3883731"/>
              <a:ext cx="347182" cy="168645"/>
            </a:xfrm>
            <a:custGeom>
              <a:avLst/>
              <a:gdLst>
                <a:gd name="T0" fmla="*/ 680 w 680"/>
                <a:gd name="T1" fmla="*/ 197 h 394"/>
                <a:gd name="T2" fmla="*/ 341 w 680"/>
                <a:gd name="T3" fmla="*/ 394 h 394"/>
                <a:gd name="T4" fmla="*/ 0 w 680"/>
                <a:gd name="T5" fmla="*/ 197 h 394"/>
                <a:gd name="T6" fmla="*/ 339 w 680"/>
                <a:gd name="T7" fmla="*/ 0 h 394"/>
                <a:gd name="T8" fmla="*/ 680 w 680"/>
                <a:gd name="T9" fmla="*/ 197 h 394"/>
                <a:gd name="T10" fmla="*/ 680 w 680"/>
                <a:gd name="T11" fmla="*/ 197 h 394"/>
                <a:gd name="T12" fmla="*/ 680 w 680"/>
                <a:gd name="T13" fmla="*/ 197 h 394"/>
                <a:gd name="T14" fmla="*/ 680 w 680"/>
                <a:gd name="T15" fmla="*/ 197 h 3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80"/>
                <a:gd name="T25" fmla="*/ 0 h 394"/>
                <a:gd name="T26" fmla="*/ 680 w 680"/>
                <a:gd name="T27" fmla="*/ 394 h 39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80" h="394">
                  <a:moveTo>
                    <a:pt x="680" y="197"/>
                  </a:moveTo>
                  <a:lnTo>
                    <a:pt x="341" y="394"/>
                  </a:lnTo>
                  <a:lnTo>
                    <a:pt x="0" y="197"/>
                  </a:lnTo>
                  <a:lnTo>
                    <a:pt x="339" y="0"/>
                  </a:lnTo>
                  <a:lnTo>
                    <a:pt x="680" y="197"/>
                  </a:lnTo>
                  <a:close/>
                </a:path>
              </a:pathLst>
            </a:custGeom>
            <a:solidFill>
              <a:srgbClr val="4D61A4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lnSpc>
                  <a:spcPct val="150000"/>
                </a:lnSpc>
                <a:buFontTx/>
                <a:buChar char="•"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4" name="Freeform 291"/>
            <p:cNvSpPr/>
            <p:nvPr/>
          </p:nvSpPr>
          <p:spPr bwMode="auto">
            <a:xfrm>
              <a:off x="4165620" y="3950932"/>
              <a:ext cx="24507" cy="30818"/>
            </a:xfrm>
            <a:custGeom>
              <a:avLst/>
              <a:gdLst>
                <a:gd name="T0" fmla="*/ 0 w 55"/>
                <a:gd name="T1" fmla="*/ 9 h 83"/>
                <a:gd name="T2" fmla="*/ 19 w 55"/>
                <a:gd name="T3" fmla="*/ 27 h 83"/>
                <a:gd name="T4" fmla="*/ 1 w 55"/>
                <a:gd name="T5" fmla="*/ 46 h 83"/>
                <a:gd name="T6" fmla="*/ 9 w 55"/>
                <a:gd name="T7" fmla="*/ 54 h 83"/>
                <a:gd name="T8" fmla="*/ 37 w 55"/>
                <a:gd name="T9" fmla="*/ 27 h 83"/>
                <a:gd name="T10" fmla="*/ 9 w 55"/>
                <a:gd name="T11" fmla="*/ 0 h 83"/>
                <a:gd name="T12" fmla="*/ 0 w 55"/>
                <a:gd name="T13" fmla="*/ 9 h 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5"/>
                <a:gd name="T22" fmla="*/ 0 h 83"/>
                <a:gd name="T23" fmla="*/ 55 w 55"/>
                <a:gd name="T24" fmla="*/ 83 h 8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5" h="83">
                  <a:moveTo>
                    <a:pt x="0" y="13"/>
                  </a:moveTo>
                  <a:cubicBezTo>
                    <a:pt x="0" y="13"/>
                    <a:pt x="20" y="34"/>
                    <a:pt x="29" y="42"/>
                  </a:cubicBezTo>
                  <a:cubicBezTo>
                    <a:pt x="20" y="51"/>
                    <a:pt x="1" y="70"/>
                    <a:pt x="1" y="70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lnSpc>
                  <a:spcPct val="150000"/>
                </a:lnSpc>
                <a:buFontTx/>
                <a:buChar char="•"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5" name="Freeform 292"/>
            <p:cNvSpPr/>
            <p:nvPr/>
          </p:nvSpPr>
          <p:spPr bwMode="auto">
            <a:xfrm>
              <a:off x="3949142" y="3975758"/>
              <a:ext cx="171549" cy="31246"/>
            </a:xfrm>
            <a:custGeom>
              <a:avLst/>
              <a:gdLst>
                <a:gd name="T0" fmla="*/ 17 w 385"/>
                <a:gd name="T1" fmla="*/ 1 h 84"/>
                <a:gd name="T2" fmla="*/ 0 w 385"/>
                <a:gd name="T3" fmla="*/ 1 h 84"/>
                <a:gd name="T4" fmla="*/ 0 w 385"/>
                <a:gd name="T5" fmla="*/ 13 h 84"/>
                <a:gd name="T6" fmla="*/ 17 w 385"/>
                <a:gd name="T7" fmla="*/ 13 h 84"/>
                <a:gd name="T8" fmla="*/ 249 w 385"/>
                <a:gd name="T9" fmla="*/ 55 h 84"/>
                <a:gd name="T10" fmla="*/ 256 w 385"/>
                <a:gd name="T11" fmla="*/ 45 h 84"/>
                <a:gd name="T12" fmla="*/ 17 w 385"/>
                <a:gd name="T13" fmla="*/ 1 h 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5"/>
                <a:gd name="T22" fmla="*/ 0 h 84"/>
                <a:gd name="T23" fmla="*/ 385 w 385"/>
                <a:gd name="T24" fmla="*/ 84 h 8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5" h="84">
                  <a:moveTo>
                    <a:pt x="26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186" y="19"/>
                    <a:pt x="292" y="19"/>
                    <a:pt x="374" y="84"/>
                  </a:cubicBezTo>
                  <a:cubicBezTo>
                    <a:pt x="385" y="69"/>
                    <a:pt x="385" y="69"/>
                    <a:pt x="385" y="69"/>
                  </a:cubicBezTo>
                  <a:cubicBezTo>
                    <a:pt x="298" y="0"/>
                    <a:pt x="190" y="1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lnSpc>
                  <a:spcPct val="150000"/>
                </a:lnSpc>
                <a:buFontTx/>
                <a:buChar char="•"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6" name="Freeform 293"/>
            <p:cNvSpPr/>
            <p:nvPr/>
          </p:nvSpPr>
          <p:spPr bwMode="auto">
            <a:xfrm>
              <a:off x="4099758" y="3986887"/>
              <a:ext cx="26549" cy="25682"/>
            </a:xfrm>
            <a:custGeom>
              <a:avLst/>
              <a:gdLst>
                <a:gd name="T0" fmla="*/ 20 w 59"/>
                <a:gd name="T1" fmla="*/ 3 h 69"/>
                <a:gd name="T2" fmla="*/ 26 w 59"/>
                <a:gd name="T3" fmla="*/ 29 h 69"/>
                <a:gd name="T4" fmla="*/ 0 w 59"/>
                <a:gd name="T5" fmla="*/ 33 h 69"/>
                <a:gd name="T6" fmla="*/ 3 w 59"/>
                <a:gd name="T7" fmla="*/ 45 h 69"/>
                <a:gd name="T8" fmla="*/ 41 w 59"/>
                <a:gd name="T9" fmla="*/ 37 h 69"/>
                <a:gd name="T10" fmla="*/ 33 w 59"/>
                <a:gd name="T11" fmla="*/ 0 h 69"/>
                <a:gd name="T12" fmla="*/ 20 w 59"/>
                <a:gd name="T13" fmla="*/ 3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"/>
                <a:gd name="T22" fmla="*/ 0 h 69"/>
                <a:gd name="T23" fmla="*/ 59 w 59"/>
                <a:gd name="T24" fmla="*/ 69 h 6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" h="69">
                  <a:moveTo>
                    <a:pt x="30" y="4"/>
                  </a:moveTo>
                  <a:cubicBezTo>
                    <a:pt x="30" y="4"/>
                    <a:pt x="36" y="32"/>
                    <a:pt x="38" y="44"/>
                  </a:cubicBezTo>
                  <a:cubicBezTo>
                    <a:pt x="26" y="46"/>
                    <a:pt x="0" y="51"/>
                    <a:pt x="0" y="51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30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lnSpc>
                  <a:spcPct val="150000"/>
                </a:lnSpc>
                <a:buFontTx/>
                <a:buChar char="•"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7" name="Freeform 294"/>
            <p:cNvSpPr/>
            <p:nvPr/>
          </p:nvSpPr>
          <p:spPr bwMode="auto">
            <a:xfrm>
              <a:off x="3949142" y="3926534"/>
              <a:ext cx="171549" cy="30818"/>
            </a:xfrm>
            <a:custGeom>
              <a:avLst/>
              <a:gdLst>
                <a:gd name="T0" fmla="*/ 17 w 385"/>
                <a:gd name="T1" fmla="*/ 43 h 83"/>
                <a:gd name="T2" fmla="*/ 0 w 385"/>
                <a:gd name="T3" fmla="*/ 43 h 83"/>
                <a:gd name="T4" fmla="*/ 0 w 385"/>
                <a:gd name="T5" fmla="*/ 54 h 83"/>
                <a:gd name="T6" fmla="*/ 17 w 385"/>
                <a:gd name="T7" fmla="*/ 54 h 83"/>
                <a:gd name="T8" fmla="*/ 256 w 385"/>
                <a:gd name="T9" fmla="*/ 9 h 83"/>
                <a:gd name="T10" fmla="*/ 249 w 385"/>
                <a:gd name="T11" fmla="*/ 0 h 83"/>
                <a:gd name="T12" fmla="*/ 17 w 385"/>
                <a:gd name="T13" fmla="*/ 43 h 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5"/>
                <a:gd name="T22" fmla="*/ 0 h 83"/>
                <a:gd name="T23" fmla="*/ 385 w 385"/>
                <a:gd name="T24" fmla="*/ 83 h 8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5" h="83">
                  <a:moveTo>
                    <a:pt x="26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190" y="83"/>
                    <a:pt x="298" y="83"/>
                    <a:pt x="385" y="14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292" y="65"/>
                    <a:pt x="186" y="65"/>
                    <a:pt x="26" y="6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lnSpc>
                  <a:spcPct val="150000"/>
                </a:lnSpc>
                <a:buFontTx/>
                <a:buChar char="•"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8" name="Freeform 295"/>
            <p:cNvSpPr/>
            <p:nvPr/>
          </p:nvSpPr>
          <p:spPr bwMode="auto">
            <a:xfrm>
              <a:off x="4099758" y="3920970"/>
              <a:ext cx="26549" cy="25254"/>
            </a:xfrm>
            <a:custGeom>
              <a:avLst/>
              <a:gdLst>
                <a:gd name="T0" fmla="*/ 0 w 59"/>
                <a:gd name="T1" fmla="*/ 12 h 68"/>
                <a:gd name="T2" fmla="*/ 26 w 59"/>
                <a:gd name="T3" fmla="*/ 16 h 68"/>
                <a:gd name="T4" fmla="*/ 20 w 59"/>
                <a:gd name="T5" fmla="*/ 43 h 68"/>
                <a:gd name="T6" fmla="*/ 33 w 59"/>
                <a:gd name="T7" fmla="*/ 44 h 68"/>
                <a:gd name="T8" fmla="*/ 41 w 59"/>
                <a:gd name="T9" fmla="*/ 7 h 68"/>
                <a:gd name="T10" fmla="*/ 3 w 59"/>
                <a:gd name="T11" fmla="*/ 0 h 68"/>
                <a:gd name="T12" fmla="*/ 0 w 59"/>
                <a:gd name="T13" fmla="*/ 12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"/>
                <a:gd name="T22" fmla="*/ 0 h 68"/>
                <a:gd name="T23" fmla="*/ 59 w 59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" h="68">
                  <a:moveTo>
                    <a:pt x="0" y="18"/>
                  </a:moveTo>
                  <a:cubicBezTo>
                    <a:pt x="0" y="18"/>
                    <a:pt x="26" y="23"/>
                    <a:pt x="38" y="25"/>
                  </a:cubicBezTo>
                  <a:cubicBezTo>
                    <a:pt x="36" y="37"/>
                    <a:pt x="30" y="65"/>
                    <a:pt x="30" y="65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lnSpc>
                  <a:spcPct val="150000"/>
                </a:lnSpc>
                <a:buFontTx/>
                <a:buChar char="•"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9" name="Rectangle 296"/>
            <p:cNvSpPr>
              <a:spLocks noChangeArrowheads="1"/>
            </p:cNvSpPr>
            <p:nvPr/>
          </p:nvSpPr>
          <p:spPr bwMode="auto">
            <a:xfrm>
              <a:off x="3949142" y="3963345"/>
              <a:ext cx="230264" cy="727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lnSpc>
                  <a:spcPct val="150000"/>
                </a:lnSpc>
                <a:buFontTx/>
                <a:buChar char="•"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70" name="Picture 10" descr="中转分组交换机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76775" y="2780988"/>
            <a:ext cx="336782" cy="182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1" name="Picture 10" descr="中转分组交换机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62675" y="3081007"/>
            <a:ext cx="336782" cy="182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2" name="Picture 16" descr="IPS [转换]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21365676">
            <a:off x="1452106" y="2551331"/>
            <a:ext cx="266976" cy="18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3" name="TextBox 269"/>
          <p:cNvSpPr txBox="1">
            <a:spLocks noChangeArrowheads="1"/>
          </p:cNvSpPr>
          <p:nvPr/>
        </p:nvSpPr>
        <p:spPr bwMode="auto">
          <a:xfrm>
            <a:off x="298060" y="2409552"/>
            <a:ext cx="1129036" cy="2539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服务器区</a:t>
            </a:r>
          </a:p>
        </p:txBody>
      </p:sp>
      <p:pic>
        <p:nvPicPr>
          <p:cNvPr id="274" name="Picture 56" descr="中低端路由器-"/>
          <p:cNvPicPr>
            <a:picLocks noGrp="1"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734011" y="4861653"/>
            <a:ext cx="285203" cy="23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5" name="Picture 56" descr="中低端路由器-"/>
          <p:cNvPicPr>
            <a:picLocks noGrp="1"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4268876" y="4873193"/>
            <a:ext cx="285203" cy="23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" name="矩形 275"/>
          <p:cNvSpPr/>
          <p:nvPr/>
        </p:nvSpPr>
        <p:spPr>
          <a:xfrm>
            <a:off x="303978" y="3067824"/>
            <a:ext cx="50405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7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DNS</a:t>
            </a:r>
            <a:endParaRPr lang="en-US" altLang="zh-CN" sz="7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7" name="Picture 29" descr="管理服务器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994" y="2842698"/>
            <a:ext cx="224520" cy="26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8" name="TextBox 269"/>
          <p:cNvSpPr txBox="1">
            <a:spLocks noChangeArrowheads="1"/>
          </p:cNvSpPr>
          <p:nvPr/>
        </p:nvSpPr>
        <p:spPr bwMode="auto">
          <a:xfrm>
            <a:off x="3659324" y="2056273"/>
            <a:ext cx="1011094" cy="2539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>
            <a:spAutoFit/>
          </a:bodyPr>
          <a:lstStyle/>
          <a:p>
            <a:pPr algn="ctr"/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数据中心区</a:t>
            </a:r>
          </a:p>
        </p:txBody>
      </p:sp>
      <p:sp>
        <p:nvSpPr>
          <p:cNvPr id="279" name="圆角矩形 278"/>
          <p:cNvSpPr/>
          <p:nvPr/>
        </p:nvSpPr>
        <p:spPr bwMode="ltGray">
          <a:xfrm>
            <a:off x="5589613" y="2764409"/>
            <a:ext cx="2003860" cy="765033"/>
          </a:xfrm>
          <a:prstGeom prst="roundRect">
            <a:avLst/>
          </a:prstGeom>
          <a:solidFill>
            <a:schemeClr val="bg1">
              <a:lumMod val="95000"/>
              <a:alpha val="49000"/>
            </a:schemeClr>
          </a:solidFill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0" name="TextBox 715"/>
          <p:cNvSpPr txBox="1"/>
          <p:nvPr/>
        </p:nvSpPr>
        <p:spPr>
          <a:xfrm>
            <a:off x="6676958" y="3321609"/>
            <a:ext cx="817300" cy="233603"/>
          </a:xfrm>
          <a:prstGeom prst="rect">
            <a:avLst/>
          </a:prstGeom>
          <a:noFill/>
        </p:spPr>
        <p:txBody>
          <a:bodyPr wrap="none" lIns="71323" tIns="35662" rIns="71323" bIns="35662" rtlCol="0">
            <a:spAutoFit/>
          </a:bodyPr>
          <a:lstStyle/>
          <a:p>
            <a:pPr algn="ctr"/>
            <a:r>
              <a:rPr lang="zh-CN" altLang="en-US" sz="105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安全资源池</a:t>
            </a:r>
            <a:endParaRPr lang="en-US" altLang="zh-CN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1" name="椭圆 280"/>
          <p:cNvSpPr/>
          <p:nvPr/>
        </p:nvSpPr>
        <p:spPr>
          <a:xfrm>
            <a:off x="6039494" y="2865106"/>
            <a:ext cx="66514" cy="142619"/>
          </a:xfrm>
          <a:prstGeom prst="ellips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2" name="直接连接符 281"/>
          <p:cNvCxnSpPr/>
          <p:nvPr/>
        </p:nvCxnSpPr>
        <p:spPr>
          <a:xfrm flipH="1" flipV="1">
            <a:off x="6029446" y="2912843"/>
            <a:ext cx="160651" cy="2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/>
          <p:cNvCxnSpPr/>
          <p:nvPr/>
        </p:nvCxnSpPr>
        <p:spPr>
          <a:xfrm flipH="1" flipV="1">
            <a:off x="6022860" y="2942917"/>
            <a:ext cx="160651" cy="2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4" name="Picture 12" descr="应用控制网关(抽象)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320" y="3824392"/>
            <a:ext cx="351648" cy="2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5" name="Picture 12" descr="应用控制网关(抽象)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653" y="3807704"/>
            <a:ext cx="351648" cy="2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" name="TextBox 269"/>
          <p:cNvSpPr txBox="1">
            <a:spLocks noChangeArrowheads="1"/>
          </p:cNvSpPr>
          <p:nvPr/>
        </p:nvSpPr>
        <p:spPr bwMode="auto">
          <a:xfrm>
            <a:off x="1167875" y="5329059"/>
            <a:ext cx="961621" cy="2539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>
            <a:spAutoFit/>
          </a:bodyPr>
          <a:lstStyle/>
          <a:p>
            <a:pPr algn="ctr"/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内网办公区</a:t>
            </a:r>
          </a:p>
        </p:txBody>
      </p:sp>
      <p:pic>
        <p:nvPicPr>
          <p:cNvPr id="287" name="Picture 60" descr="防火墙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707691" y="2814330"/>
            <a:ext cx="227040" cy="282776"/>
          </a:xfrm>
          <a:prstGeom prst="rect">
            <a:avLst/>
          </a:prstGeom>
          <a:noFill/>
        </p:spPr>
      </p:pic>
      <p:sp>
        <p:nvSpPr>
          <p:cNvPr id="289" name="椭圆 288"/>
          <p:cNvSpPr/>
          <p:nvPr/>
        </p:nvSpPr>
        <p:spPr bwMode="ltGray">
          <a:xfrm>
            <a:off x="5424882" y="2030953"/>
            <a:ext cx="393178" cy="279506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90" name="Picture 10" descr="中转分组交换机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305622" y="3843935"/>
            <a:ext cx="386770" cy="22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1" name="Picture 10" descr="中转分组交换机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642003" y="3844372"/>
            <a:ext cx="386770" cy="22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2" name="Picture 8" descr="嵌入式防火墙_02 [转换]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97" y="2862143"/>
            <a:ext cx="223157" cy="285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Picture 3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44" y="5095197"/>
            <a:ext cx="136145" cy="14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4" name="Picture 3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733" y="5094971"/>
            <a:ext cx="136145" cy="14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5" name="Picture 3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473" y="5108861"/>
            <a:ext cx="136145" cy="14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" name="Picture 36" descr="LC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155" y="4692419"/>
            <a:ext cx="163156" cy="21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" name="Picture 3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00" y="4780119"/>
            <a:ext cx="136145" cy="14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8" name="Picture 36" descr="LC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347" y="4711421"/>
            <a:ext cx="163156" cy="21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" name="Picture 3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92" y="4799121"/>
            <a:ext cx="136145" cy="14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0" name="直接连接符 299"/>
          <p:cNvCxnSpPr/>
          <p:nvPr/>
        </p:nvCxnSpPr>
        <p:spPr>
          <a:xfrm>
            <a:off x="2274638" y="2913381"/>
            <a:ext cx="123396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/>
          <p:cNvCxnSpPr/>
          <p:nvPr/>
        </p:nvCxnSpPr>
        <p:spPr>
          <a:xfrm>
            <a:off x="2760115" y="2499472"/>
            <a:ext cx="248968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接连接符 301"/>
          <p:cNvCxnSpPr/>
          <p:nvPr/>
        </p:nvCxnSpPr>
        <p:spPr>
          <a:xfrm>
            <a:off x="2266208" y="2978952"/>
            <a:ext cx="123396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接连接符 302"/>
          <p:cNvCxnSpPr/>
          <p:nvPr/>
        </p:nvCxnSpPr>
        <p:spPr>
          <a:xfrm>
            <a:off x="2834105" y="2457149"/>
            <a:ext cx="247744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/>
          <p:cNvCxnSpPr/>
          <p:nvPr/>
        </p:nvCxnSpPr>
        <p:spPr>
          <a:xfrm>
            <a:off x="2762978" y="2361885"/>
            <a:ext cx="0" cy="1375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接连接符 304"/>
          <p:cNvCxnSpPr/>
          <p:nvPr/>
        </p:nvCxnSpPr>
        <p:spPr>
          <a:xfrm>
            <a:off x="2838868" y="2361885"/>
            <a:ext cx="0" cy="950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接连接符 305"/>
          <p:cNvCxnSpPr/>
          <p:nvPr/>
        </p:nvCxnSpPr>
        <p:spPr>
          <a:xfrm>
            <a:off x="1551902" y="3625858"/>
            <a:ext cx="5053048" cy="9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/>
          <p:nvPr/>
        </p:nvCxnSpPr>
        <p:spPr>
          <a:xfrm>
            <a:off x="1558752" y="3617060"/>
            <a:ext cx="0" cy="2398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直接连接符 307"/>
          <p:cNvCxnSpPr/>
          <p:nvPr/>
        </p:nvCxnSpPr>
        <p:spPr>
          <a:xfrm>
            <a:off x="1702261" y="3655340"/>
            <a:ext cx="1" cy="2079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直接连接符 308"/>
          <p:cNvCxnSpPr/>
          <p:nvPr/>
        </p:nvCxnSpPr>
        <p:spPr>
          <a:xfrm>
            <a:off x="1697342" y="3657241"/>
            <a:ext cx="5051716" cy="100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连接符 309"/>
          <p:cNvCxnSpPr/>
          <p:nvPr/>
        </p:nvCxnSpPr>
        <p:spPr>
          <a:xfrm>
            <a:off x="6604950" y="3635337"/>
            <a:ext cx="0" cy="26130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连接符 310"/>
          <p:cNvCxnSpPr/>
          <p:nvPr/>
        </p:nvCxnSpPr>
        <p:spPr>
          <a:xfrm>
            <a:off x="6749058" y="3667282"/>
            <a:ext cx="0" cy="1985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连接符 311"/>
          <p:cNvCxnSpPr/>
          <p:nvPr/>
        </p:nvCxnSpPr>
        <p:spPr>
          <a:xfrm>
            <a:off x="5232860" y="2377567"/>
            <a:ext cx="0" cy="1375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连接符 312"/>
          <p:cNvCxnSpPr/>
          <p:nvPr/>
        </p:nvCxnSpPr>
        <p:spPr>
          <a:xfrm>
            <a:off x="5308750" y="2377567"/>
            <a:ext cx="0" cy="950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椭圆 313"/>
          <p:cNvSpPr/>
          <p:nvPr/>
        </p:nvSpPr>
        <p:spPr bwMode="ltGray">
          <a:xfrm>
            <a:off x="4016806" y="3393009"/>
            <a:ext cx="244152" cy="88154"/>
          </a:xfrm>
          <a:prstGeom prst="ellips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" name="矩形 314"/>
          <p:cNvSpPr/>
          <p:nvPr/>
        </p:nvSpPr>
        <p:spPr>
          <a:xfrm>
            <a:off x="2704762" y="3844882"/>
            <a:ext cx="1149541" cy="215444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上网行为管理系统</a:t>
            </a:r>
            <a:endParaRPr lang="en-US" altLang="zh-CN" sz="8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6" name="矩形 315"/>
          <p:cNvSpPr/>
          <p:nvPr/>
        </p:nvSpPr>
        <p:spPr>
          <a:xfrm>
            <a:off x="3152207" y="4105864"/>
            <a:ext cx="600470" cy="215444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</a:t>
            </a:r>
          </a:p>
        </p:txBody>
      </p:sp>
      <p:sp>
        <p:nvSpPr>
          <p:cNvPr id="317" name="矩形 316"/>
          <p:cNvSpPr/>
          <p:nvPr/>
        </p:nvSpPr>
        <p:spPr>
          <a:xfrm>
            <a:off x="3067407" y="4401604"/>
            <a:ext cx="600470" cy="215444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防火墙</a:t>
            </a:r>
            <a:endParaRPr lang="en-US" altLang="zh-CN" sz="8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8" name="矩形 317"/>
          <p:cNvSpPr/>
          <p:nvPr/>
        </p:nvSpPr>
        <p:spPr>
          <a:xfrm>
            <a:off x="1274515" y="2383710"/>
            <a:ext cx="118842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应用防火墙</a:t>
            </a:r>
            <a:endParaRPr lang="en-US" altLang="zh-CN" sz="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9" name="矩形 318"/>
          <p:cNvSpPr/>
          <p:nvPr/>
        </p:nvSpPr>
        <p:spPr>
          <a:xfrm>
            <a:off x="5385451" y="1812963"/>
            <a:ext cx="9229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8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数据库审计</a:t>
            </a:r>
            <a:endParaRPr lang="en-US" altLang="zh-CN" sz="800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0" name="组合 319"/>
          <p:cNvGrpSpPr/>
          <p:nvPr/>
        </p:nvGrpSpPr>
        <p:grpSpPr>
          <a:xfrm>
            <a:off x="5759554" y="3136888"/>
            <a:ext cx="245607" cy="234751"/>
            <a:chOff x="5958852" y="2389404"/>
            <a:chExt cx="245607" cy="234751"/>
          </a:xfrm>
        </p:grpSpPr>
        <p:sp>
          <p:nvSpPr>
            <p:cNvPr id="321" name="AutoShape 16"/>
            <p:cNvSpPr>
              <a:spLocks noChangeAspect="1" noChangeArrowheads="1" noTextEdit="1"/>
            </p:cNvSpPr>
            <p:nvPr/>
          </p:nvSpPr>
          <p:spPr bwMode="auto">
            <a:xfrm>
              <a:off x="5970254" y="2399135"/>
              <a:ext cx="223419" cy="216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22" name="Freeform 17"/>
            <p:cNvSpPr/>
            <p:nvPr/>
          </p:nvSpPr>
          <p:spPr bwMode="auto">
            <a:xfrm>
              <a:off x="5969638" y="2482656"/>
              <a:ext cx="224035" cy="141499"/>
            </a:xfrm>
            <a:custGeom>
              <a:avLst/>
              <a:gdLst>
                <a:gd name="T0" fmla="*/ 454 w 454"/>
                <a:gd name="T1" fmla="*/ 1 h 218"/>
                <a:gd name="T2" fmla="*/ 454 w 454"/>
                <a:gd name="T3" fmla="*/ 74 h 218"/>
                <a:gd name="T4" fmla="*/ 388 w 454"/>
                <a:gd name="T5" fmla="*/ 166 h 218"/>
                <a:gd name="T6" fmla="*/ 67 w 454"/>
                <a:gd name="T7" fmla="*/ 166 h 218"/>
                <a:gd name="T8" fmla="*/ 0 w 454"/>
                <a:gd name="T9" fmla="*/ 73 h 218"/>
                <a:gd name="T10" fmla="*/ 0 w 454"/>
                <a:gd name="T11" fmla="*/ 0 h 218"/>
                <a:gd name="T12" fmla="*/ 67 w 454"/>
                <a:gd name="T13" fmla="*/ 93 h 218"/>
                <a:gd name="T14" fmla="*/ 388 w 454"/>
                <a:gd name="T15" fmla="*/ 93 h 218"/>
                <a:gd name="T16" fmla="*/ 454 w 454"/>
                <a:gd name="T17" fmla="*/ 1 h 218"/>
                <a:gd name="T18" fmla="*/ 454 w 454"/>
                <a:gd name="T19" fmla="*/ 1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54"/>
                <a:gd name="T31" fmla="*/ 0 h 218"/>
                <a:gd name="T32" fmla="*/ 454 w 454"/>
                <a:gd name="T33" fmla="*/ 218 h 2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54" h="218">
                  <a:moveTo>
                    <a:pt x="454" y="1"/>
                  </a:moveTo>
                  <a:cubicBezTo>
                    <a:pt x="454" y="26"/>
                    <a:pt x="454" y="50"/>
                    <a:pt x="454" y="74"/>
                  </a:cubicBezTo>
                  <a:cubicBezTo>
                    <a:pt x="454" y="108"/>
                    <a:pt x="432" y="141"/>
                    <a:pt x="388" y="166"/>
                  </a:cubicBezTo>
                  <a:cubicBezTo>
                    <a:pt x="300" y="218"/>
                    <a:pt x="156" y="218"/>
                    <a:pt x="67" y="166"/>
                  </a:cubicBezTo>
                  <a:cubicBezTo>
                    <a:pt x="23" y="141"/>
                    <a:pt x="0" y="107"/>
                    <a:pt x="0" y="73"/>
                  </a:cubicBezTo>
                  <a:cubicBezTo>
                    <a:pt x="0" y="49"/>
                    <a:pt x="0" y="24"/>
                    <a:pt x="0" y="0"/>
                  </a:cubicBezTo>
                  <a:cubicBezTo>
                    <a:pt x="0" y="34"/>
                    <a:pt x="23" y="68"/>
                    <a:pt x="67" y="93"/>
                  </a:cubicBezTo>
                  <a:cubicBezTo>
                    <a:pt x="156" y="145"/>
                    <a:pt x="300" y="145"/>
                    <a:pt x="388" y="93"/>
                  </a:cubicBezTo>
                  <a:cubicBezTo>
                    <a:pt x="432" y="68"/>
                    <a:pt x="454" y="35"/>
                    <a:pt x="454" y="1"/>
                  </a:cubicBezTo>
                  <a:cubicBezTo>
                    <a:pt x="454" y="1"/>
                    <a:pt x="454" y="1"/>
                    <a:pt x="454" y="1"/>
                  </a:cubicBezTo>
                  <a:close/>
                </a:path>
              </a:pathLst>
            </a:custGeom>
            <a:solidFill>
              <a:srgbClr val="3A4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23" name="Freeform 18"/>
            <p:cNvSpPr/>
            <p:nvPr/>
          </p:nvSpPr>
          <p:spPr bwMode="auto">
            <a:xfrm>
              <a:off x="5958852" y="2389404"/>
              <a:ext cx="245607" cy="187720"/>
            </a:xfrm>
            <a:custGeom>
              <a:avLst/>
              <a:gdLst>
                <a:gd name="T0" fmla="*/ 409 w 498"/>
                <a:gd name="T1" fmla="*/ 52 h 289"/>
                <a:gd name="T2" fmla="*/ 410 w 498"/>
                <a:gd name="T3" fmla="*/ 237 h 289"/>
                <a:gd name="T4" fmla="*/ 89 w 498"/>
                <a:gd name="T5" fmla="*/ 237 h 289"/>
                <a:gd name="T6" fmla="*/ 88 w 498"/>
                <a:gd name="T7" fmla="*/ 52 h 289"/>
                <a:gd name="T8" fmla="*/ 409 w 498"/>
                <a:gd name="T9" fmla="*/ 52 h 289"/>
                <a:gd name="T10" fmla="*/ 409 w 498"/>
                <a:gd name="T11" fmla="*/ 52 h 2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98"/>
                <a:gd name="T19" fmla="*/ 0 h 289"/>
                <a:gd name="T20" fmla="*/ 498 w 498"/>
                <a:gd name="T21" fmla="*/ 289 h 28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98" h="289">
                  <a:moveTo>
                    <a:pt x="409" y="52"/>
                  </a:moveTo>
                  <a:cubicBezTo>
                    <a:pt x="498" y="103"/>
                    <a:pt x="498" y="186"/>
                    <a:pt x="410" y="237"/>
                  </a:cubicBezTo>
                  <a:cubicBezTo>
                    <a:pt x="322" y="289"/>
                    <a:pt x="178" y="289"/>
                    <a:pt x="89" y="237"/>
                  </a:cubicBezTo>
                  <a:cubicBezTo>
                    <a:pt x="1" y="186"/>
                    <a:pt x="0" y="103"/>
                    <a:pt x="88" y="52"/>
                  </a:cubicBezTo>
                  <a:cubicBezTo>
                    <a:pt x="177" y="1"/>
                    <a:pt x="320" y="0"/>
                    <a:pt x="409" y="52"/>
                  </a:cubicBezTo>
                  <a:cubicBezTo>
                    <a:pt x="409" y="52"/>
                    <a:pt x="409" y="52"/>
                    <a:pt x="409" y="52"/>
                  </a:cubicBezTo>
                  <a:close/>
                </a:path>
              </a:pathLst>
            </a:custGeom>
            <a:solidFill>
              <a:srgbClr val="6F8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24" name="Freeform 19"/>
            <p:cNvSpPr/>
            <p:nvPr/>
          </p:nvSpPr>
          <p:spPr bwMode="auto">
            <a:xfrm>
              <a:off x="6059930" y="2438057"/>
              <a:ext cx="48074" cy="4054"/>
            </a:xfrm>
            <a:custGeom>
              <a:avLst/>
              <a:gdLst>
                <a:gd name="T0" fmla="*/ 97 w 97"/>
                <a:gd name="T1" fmla="*/ 0 h 6"/>
                <a:gd name="T2" fmla="*/ 97 w 97"/>
                <a:gd name="T3" fmla="*/ 6 h 6"/>
                <a:gd name="T4" fmla="*/ 0 w 97"/>
                <a:gd name="T5" fmla="*/ 6 h 6"/>
                <a:gd name="T6" fmla="*/ 0 w 97"/>
                <a:gd name="T7" fmla="*/ 0 h 6"/>
                <a:gd name="T8" fmla="*/ 97 w 97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6"/>
                <a:gd name="T17" fmla="*/ 97 w 9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6">
                  <a:moveTo>
                    <a:pt x="97" y="0"/>
                  </a:moveTo>
                  <a:cubicBezTo>
                    <a:pt x="97" y="6"/>
                    <a:pt x="97" y="6"/>
                    <a:pt x="97" y="6"/>
                  </a:cubicBezTo>
                  <a:cubicBezTo>
                    <a:pt x="82" y="6"/>
                    <a:pt x="15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82" y="0"/>
                    <a:pt x="97" y="0"/>
                  </a:cubicBezTo>
                </a:path>
              </a:pathLst>
            </a:custGeom>
            <a:solidFill>
              <a:srgbClr val="910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25" name="Freeform 20"/>
            <p:cNvSpPr/>
            <p:nvPr/>
          </p:nvSpPr>
          <p:spPr bwMode="auto">
            <a:xfrm>
              <a:off x="6063012" y="2485899"/>
              <a:ext cx="308" cy="4865"/>
            </a:xfrm>
            <a:custGeom>
              <a:avLst/>
              <a:gdLst>
                <a:gd name="T0" fmla="*/ 0 w 1"/>
                <a:gd name="T1" fmla="*/ 0 h 7"/>
                <a:gd name="T2" fmla="*/ 0 w 1"/>
                <a:gd name="T3" fmla="*/ 7 h 7"/>
                <a:gd name="T4" fmla="*/ 0 w 1"/>
                <a:gd name="T5" fmla="*/ 6 h 7"/>
                <a:gd name="T6" fmla="*/ 0 w 1"/>
                <a:gd name="T7" fmla="*/ 0 h 7"/>
                <a:gd name="T8" fmla="*/ 0 w 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7"/>
                <a:gd name="T17" fmla="*/ 1 w 1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A67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26" name="Freeform 21"/>
            <p:cNvSpPr/>
            <p:nvPr/>
          </p:nvSpPr>
          <p:spPr bwMode="auto">
            <a:xfrm>
              <a:off x="6117865" y="2466033"/>
              <a:ext cx="57627" cy="44193"/>
            </a:xfrm>
            <a:custGeom>
              <a:avLst/>
              <a:gdLst>
                <a:gd name="T0" fmla="*/ 92 w 187"/>
                <a:gd name="T1" fmla="*/ 0 h 109"/>
                <a:gd name="T2" fmla="*/ 65 w 187"/>
                <a:gd name="T3" fmla="*/ 16 h 109"/>
                <a:gd name="T4" fmla="*/ 108 w 187"/>
                <a:gd name="T5" fmla="*/ 40 h 109"/>
                <a:gd name="T6" fmla="*/ 0 w 187"/>
                <a:gd name="T7" fmla="*/ 40 h 109"/>
                <a:gd name="T8" fmla="*/ 0 w 187"/>
                <a:gd name="T9" fmla="*/ 67 h 109"/>
                <a:gd name="T10" fmla="*/ 108 w 187"/>
                <a:gd name="T11" fmla="*/ 67 h 109"/>
                <a:gd name="T12" fmla="*/ 65 w 187"/>
                <a:gd name="T13" fmla="*/ 91 h 109"/>
                <a:gd name="T14" fmla="*/ 94 w 187"/>
                <a:gd name="T15" fmla="*/ 109 h 109"/>
                <a:gd name="T16" fmla="*/ 187 w 187"/>
                <a:gd name="T17" fmla="*/ 54 h 109"/>
                <a:gd name="T18" fmla="*/ 92 w 187"/>
                <a:gd name="T19" fmla="*/ 0 h 109"/>
                <a:gd name="T20" fmla="*/ 92 w 187"/>
                <a:gd name="T21" fmla="*/ 0 h 1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7"/>
                <a:gd name="T34" fmla="*/ 0 h 109"/>
                <a:gd name="T35" fmla="*/ 187 w 187"/>
                <a:gd name="T36" fmla="*/ 109 h 1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7" h="109">
                  <a:moveTo>
                    <a:pt x="92" y="0"/>
                  </a:moveTo>
                  <a:lnTo>
                    <a:pt x="65" y="16"/>
                  </a:lnTo>
                  <a:lnTo>
                    <a:pt x="108" y="40"/>
                  </a:lnTo>
                  <a:lnTo>
                    <a:pt x="0" y="40"/>
                  </a:lnTo>
                  <a:lnTo>
                    <a:pt x="0" y="67"/>
                  </a:lnTo>
                  <a:lnTo>
                    <a:pt x="108" y="67"/>
                  </a:lnTo>
                  <a:lnTo>
                    <a:pt x="65" y="91"/>
                  </a:lnTo>
                  <a:lnTo>
                    <a:pt x="94" y="109"/>
                  </a:lnTo>
                  <a:lnTo>
                    <a:pt x="187" y="5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27" name="Freeform 22"/>
            <p:cNvSpPr/>
            <p:nvPr/>
          </p:nvSpPr>
          <p:spPr bwMode="auto">
            <a:xfrm>
              <a:off x="6117865" y="2461978"/>
              <a:ext cx="57627" cy="44193"/>
            </a:xfrm>
            <a:custGeom>
              <a:avLst/>
              <a:gdLst>
                <a:gd name="T0" fmla="*/ 92 w 187"/>
                <a:gd name="T1" fmla="*/ 0 h 109"/>
                <a:gd name="T2" fmla="*/ 65 w 187"/>
                <a:gd name="T3" fmla="*/ 16 h 109"/>
                <a:gd name="T4" fmla="*/ 108 w 187"/>
                <a:gd name="T5" fmla="*/ 42 h 109"/>
                <a:gd name="T6" fmla="*/ 0 w 187"/>
                <a:gd name="T7" fmla="*/ 42 h 109"/>
                <a:gd name="T8" fmla="*/ 0 w 187"/>
                <a:gd name="T9" fmla="*/ 67 h 109"/>
                <a:gd name="T10" fmla="*/ 108 w 187"/>
                <a:gd name="T11" fmla="*/ 67 h 109"/>
                <a:gd name="T12" fmla="*/ 65 w 187"/>
                <a:gd name="T13" fmla="*/ 93 h 109"/>
                <a:gd name="T14" fmla="*/ 94 w 187"/>
                <a:gd name="T15" fmla="*/ 109 h 109"/>
                <a:gd name="T16" fmla="*/ 187 w 187"/>
                <a:gd name="T17" fmla="*/ 55 h 109"/>
                <a:gd name="T18" fmla="*/ 92 w 187"/>
                <a:gd name="T19" fmla="*/ 0 h 109"/>
                <a:gd name="T20" fmla="*/ 92 w 187"/>
                <a:gd name="T21" fmla="*/ 0 h 1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7"/>
                <a:gd name="T34" fmla="*/ 0 h 109"/>
                <a:gd name="T35" fmla="*/ 187 w 187"/>
                <a:gd name="T36" fmla="*/ 109 h 1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7" h="109">
                  <a:moveTo>
                    <a:pt x="92" y="0"/>
                  </a:moveTo>
                  <a:lnTo>
                    <a:pt x="65" y="16"/>
                  </a:lnTo>
                  <a:lnTo>
                    <a:pt x="108" y="42"/>
                  </a:lnTo>
                  <a:lnTo>
                    <a:pt x="0" y="42"/>
                  </a:lnTo>
                  <a:lnTo>
                    <a:pt x="0" y="67"/>
                  </a:lnTo>
                  <a:lnTo>
                    <a:pt x="108" y="67"/>
                  </a:lnTo>
                  <a:lnTo>
                    <a:pt x="65" y="93"/>
                  </a:lnTo>
                  <a:lnTo>
                    <a:pt x="94" y="109"/>
                  </a:lnTo>
                  <a:lnTo>
                    <a:pt x="187" y="5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28" name="Freeform 23"/>
            <p:cNvSpPr>
              <a:spLocks noEditPoints="1"/>
            </p:cNvSpPr>
            <p:nvPr/>
          </p:nvSpPr>
          <p:spPr bwMode="auto">
            <a:xfrm>
              <a:off x="6050069" y="2430759"/>
              <a:ext cx="67796" cy="107037"/>
            </a:xfrm>
            <a:custGeom>
              <a:avLst/>
              <a:gdLst>
                <a:gd name="T0" fmla="*/ 136 w 137"/>
                <a:gd name="T1" fmla="*/ 0 h 165"/>
                <a:gd name="T2" fmla="*/ 127 w 137"/>
                <a:gd name="T3" fmla="*/ 0 h 165"/>
                <a:gd name="T4" fmla="*/ 0 w 137"/>
                <a:gd name="T5" fmla="*/ 0 h 165"/>
                <a:gd name="T6" fmla="*/ 0 w 137"/>
                <a:gd name="T7" fmla="*/ 76 h 165"/>
                <a:gd name="T8" fmla="*/ 1 w 137"/>
                <a:gd name="T9" fmla="*/ 88 h 165"/>
                <a:gd name="T10" fmla="*/ 1 w 137"/>
                <a:gd name="T11" fmla="*/ 165 h 165"/>
                <a:gd name="T12" fmla="*/ 137 w 137"/>
                <a:gd name="T13" fmla="*/ 165 h 165"/>
                <a:gd name="T14" fmla="*/ 136 w 137"/>
                <a:gd name="T15" fmla="*/ 0 h 165"/>
                <a:gd name="T16" fmla="*/ 20 w 137"/>
                <a:gd name="T17" fmla="*/ 153 h 165"/>
                <a:gd name="T18" fmla="*/ 20 w 137"/>
                <a:gd name="T19" fmla="*/ 11 h 165"/>
                <a:gd name="T20" fmla="*/ 117 w 137"/>
                <a:gd name="T21" fmla="*/ 11 h 165"/>
                <a:gd name="T22" fmla="*/ 118 w 137"/>
                <a:gd name="T23" fmla="*/ 153 h 165"/>
                <a:gd name="T24" fmla="*/ 20 w 137"/>
                <a:gd name="T25" fmla="*/ 153 h 1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37"/>
                <a:gd name="T40" fmla="*/ 0 h 165"/>
                <a:gd name="T41" fmla="*/ 137 w 137"/>
                <a:gd name="T42" fmla="*/ 165 h 16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37" h="165">
                  <a:moveTo>
                    <a:pt x="136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137" y="165"/>
                    <a:pt x="137" y="165"/>
                    <a:pt x="137" y="165"/>
                  </a:cubicBezTo>
                  <a:lnTo>
                    <a:pt x="136" y="0"/>
                  </a:lnTo>
                  <a:close/>
                  <a:moveTo>
                    <a:pt x="20" y="153"/>
                  </a:moveTo>
                  <a:cubicBezTo>
                    <a:pt x="20" y="143"/>
                    <a:pt x="20" y="21"/>
                    <a:pt x="20" y="11"/>
                  </a:cubicBezTo>
                  <a:cubicBezTo>
                    <a:pt x="35" y="11"/>
                    <a:pt x="102" y="11"/>
                    <a:pt x="117" y="11"/>
                  </a:cubicBezTo>
                  <a:cubicBezTo>
                    <a:pt x="117" y="21"/>
                    <a:pt x="118" y="143"/>
                    <a:pt x="118" y="153"/>
                  </a:cubicBezTo>
                  <a:cubicBezTo>
                    <a:pt x="103" y="153"/>
                    <a:pt x="35" y="153"/>
                    <a:pt x="20" y="153"/>
                  </a:cubicBezTo>
                  <a:close/>
                </a:path>
              </a:pathLst>
            </a:custGeom>
            <a:solidFill>
              <a:srgbClr val="E72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29" name="Freeform 24"/>
            <p:cNvSpPr/>
            <p:nvPr/>
          </p:nvSpPr>
          <p:spPr bwMode="auto">
            <a:xfrm>
              <a:off x="5992442" y="2466033"/>
              <a:ext cx="58243" cy="43382"/>
            </a:xfrm>
            <a:custGeom>
              <a:avLst/>
              <a:gdLst>
                <a:gd name="T0" fmla="*/ 109 w 189"/>
                <a:gd name="T1" fmla="*/ 0 h 107"/>
                <a:gd name="T2" fmla="*/ 82 w 189"/>
                <a:gd name="T3" fmla="*/ 16 h 107"/>
                <a:gd name="T4" fmla="*/ 125 w 189"/>
                <a:gd name="T5" fmla="*/ 40 h 107"/>
                <a:gd name="T6" fmla="*/ 0 w 189"/>
                <a:gd name="T7" fmla="*/ 40 h 107"/>
                <a:gd name="T8" fmla="*/ 0 w 189"/>
                <a:gd name="T9" fmla="*/ 67 h 107"/>
                <a:gd name="T10" fmla="*/ 125 w 189"/>
                <a:gd name="T11" fmla="*/ 67 h 107"/>
                <a:gd name="T12" fmla="*/ 82 w 189"/>
                <a:gd name="T13" fmla="*/ 91 h 107"/>
                <a:gd name="T14" fmla="*/ 110 w 189"/>
                <a:gd name="T15" fmla="*/ 107 h 107"/>
                <a:gd name="T16" fmla="*/ 189 w 189"/>
                <a:gd name="T17" fmla="*/ 62 h 107"/>
                <a:gd name="T18" fmla="*/ 187 w 189"/>
                <a:gd name="T19" fmla="*/ 45 h 107"/>
                <a:gd name="T20" fmla="*/ 109 w 189"/>
                <a:gd name="T21" fmla="*/ 0 h 107"/>
                <a:gd name="T22" fmla="*/ 109 w 189"/>
                <a:gd name="T23" fmla="*/ 0 h 10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9"/>
                <a:gd name="T37" fmla="*/ 0 h 107"/>
                <a:gd name="T38" fmla="*/ 189 w 189"/>
                <a:gd name="T39" fmla="*/ 107 h 10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9" h="107">
                  <a:moveTo>
                    <a:pt x="109" y="0"/>
                  </a:moveTo>
                  <a:lnTo>
                    <a:pt x="82" y="16"/>
                  </a:lnTo>
                  <a:lnTo>
                    <a:pt x="125" y="40"/>
                  </a:lnTo>
                  <a:lnTo>
                    <a:pt x="0" y="40"/>
                  </a:lnTo>
                  <a:lnTo>
                    <a:pt x="0" y="67"/>
                  </a:lnTo>
                  <a:lnTo>
                    <a:pt x="125" y="67"/>
                  </a:lnTo>
                  <a:lnTo>
                    <a:pt x="82" y="91"/>
                  </a:lnTo>
                  <a:lnTo>
                    <a:pt x="110" y="107"/>
                  </a:lnTo>
                  <a:lnTo>
                    <a:pt x="189" y="62"/>
                  </a:lnTo>
                  <a:lnTo>
                    <a:pt x="187" y="45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30" name="Freeform 25"/>
            <p:cNvSpPr/>
            <p:nvPr/>
          </p:nvSpPr>
          <p:spPr bwMode="auto">
            <a:xfrm>
              <a:off x="5992442" y="2461978"/>
              <a:ext cx="58243" cy="44193"/>
            </a:xfrm>
            <a:custGeom>
              <a:avLst/>
              <a:gdLst>
                <a:gd name="T0" fmla="*/ 109 w 189"/>
                <a:gd name="T1" fmla="*/ 0 h 109"/>
                <a:gd name="T2" fmla="*/ 82 w 189"/>
                <a:gd name="T3" fmla="*/ 16 h 109"/>
                <a:gd name="T4" fmla="*/ 125 w 189"/>
                <a:gd name="T5" fmla="*/ 42 h 109"/>
                <a:gd name="T6" fmla="*/ 0 w 189"/>
                <a:gd name="T7" fmla="*/ 42 h 109"/>
                <a:gd name="T8" fmla="*/ 0 w 189"/>
                <a:gd name="T9" fmla="*/ 67 h 109"/>
                <a:gd name="T10" fmla="*/ 125 w 189"/>
                <a:gd name="T11" fmla="*/ 67 h 109"/>
                <a:gd name="T12" fmla="*/ 82 w 189"/>
                <a:gd name="T13" fmla="*/ 93 h 109"/>
                <a:gd name="T14" fmla="*/ 110 w 189"/>
                <a:gd name="T15" fmla="*/ 109 h 109"/>
                <a:gd name="T16" fmla="*/ 189 w 189"/>
                <a:gd name="T17" fmla="*/ 64 h 109"/>
                <a:gd name="T18" fmla="*/ 187 w 189"/>
                <a:gd name="T19" fmla="*/ 45 h 109"/>
                <a:gd name="T20" fmla="*/ 109 w 189"/>
                <a:gd name="T21" fmla="*/ 0 h 109"/>
                <a:gd name="T22" fmla="*/ 109 w 189"/>
                <a:gd name="T23" fmla="*/ 0 h 1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9"/>
                <a:gd name="T37" fmla="*/ 0 h 109"/>
                <a:gd name="T38" fmla="*/ 189 w 189"/>
                <a:gd name="T39" fmla="*/ 109 h 10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9" h="109">
                  <a:moveTo>
                    <a:pt x="109" y="0"/>
                  </a:moveTo>
                  <a:lnTo>
                    <a:pt x="82" y="16"/>
                  </a:lnTo>
                  <a:lnTo>
                    <a:pt x="125" y="42"/>
                  </a:lnTo>
                  <a:lnTo>
                    <a:pt x="0" y="42"/>
                  </a:lnTo>
                  <a:lnTo>
                    <a:pt x="0" y="67"/>
                  </a:lnTo>
                  <a:lnTo>
                    <a:pt x="125" y="67"/>
                  </a:lnTo>
                  <a:lnTo>
                    <a:pt x="82" y="93"/>
                  </a:lnTo>
                  <a:lnTo>
                    <a:pt x="110" y="109"/>
                  </a:lnTo>
                  <a:lnTo>
                    <a:pt x="189" y="64"/>
                  </a:lnTo>
                  <a:lnTo>
                    <a:pt x="187" y="45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31" name="Freeform 26"/>
            <p:cNvSpPr/>
            <p:nvPr/>
          </p:nvSpPr>
          <p:spPr bwMode="auto">
            <a:xfrm>
              <a:off x="6095985" y="2453464"/>
              <a:ext cx="7396" cy="19461"/>
            </a:xfrm>
            <a:custGeom>
              <a:avLst/>
              <a:gdLst>
                <a:gd name="T0" fmla="*/ 7 w 24"/>
                <a:gd name="T1" fmla="*/ 20 h 48"/>
                <a:gd name="T2" fmla="*/ 0 w 24"/>
                <a:gd name="T3" fmla="*/ 12 h 48"/>
                <a:gd name="T4" fmla="*/ 15 w 24"/>
                <a:gd name="T5" fmla="*/ 0 h 48"/>
                <a:gd name="T6" fmla="*/ 24 w 24"/>
                <a:gd name="T7" fmla="*/ 0 h 48"/>
                <a:gd name="T8" fmla="*/ 24 w 24"/>
                <a:gd name="T9" fmla="*/ 48 h 48"/>
                <a:gd name="T10" fmla="*/ 13 w 24"/>
                <a:gd name="T11" fmla="*/ 48 h 48"/>
                <a:gd name="T12" fmla="*/ 13 w 24"/>
                <a:gd name="T13" fmla="*/ 13 h 48"/>
                <a:gd name="T14" fmla="*/ 7 w 24"/>
                <a:gd name="T15" fmla="*/ 20 h 48"/>
                <a:gd name="T16" fmla="*/ 7 w 24"/>
                <a:gd name="T17" fmla="*/ 20 h 48"/>
                <a:gd name="T18" fmla="*/ 7 w 24"/>
                <a:gd name="T19" fmla="*/ 20 h 48"/>
                <a:gd name="T20" fmla="*/ 7 w 24"/>
                <a:gd name="T21" fmla="*/ 2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8"/>
                <a:gd name="T35" fmla="*/ 24 w 24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8">
                  <a:moveTo>
                    <a:pt x="7" y="20"/>
                  </a:moveTo>
                  <a:lnTo>
                    <a:pt x="0" y="12"/>
                  </a:lnTo>
                  <a:lnTo>
                    <a:pt x="15" y="0"/>
                  </a:lnTo>
                  <a:lnTo>
                    <a:pt x="24" y="0"/>
                  </a:lnTo>
                  <a:lnTo>
                    <a:pt x="24" y="48"/>
                  </a:lnTo>
                  <a:lnTo>
                    <a:pt x="13" y="48"/>
                  </a:lnTo>
                  <a:lnTo>
                    <a:pt x="13" y="13"/>
                  </a:lnTo>
                  <a:lnTo>
                    <a:pt x="7" y="2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32" name="Freeform 27"/>
            <p:cNvSpPr/>
            <p:nvPr/>
          </p:nvSpPr>
          <p:spPr bwMode="auto">
            <a:xfrm>
              <a:off x="6074414" y="2453464"/>
              <a:ext cx="7396" cy="19461"/>
            </a:xfrm>
            <a:custGeom>
              <a:avLst/>
              <a:gdLst>
                <a:gd name="T0" fmla="*/ 6 w 24"/>
                <a:gd name="T1" fmla="*/ 20 h 48"/>
                <a:gd name="T2" fmla="*/ 0 w 24"/>
                <a:gd name="T3" fmla="*/ 12 h 48"/>
                <a:gd name="T4" fmla="*/ 14 w 24"/>
                <a:gd name="T5" fmla="*/ 0 h 48"/>
                <a:gd name="T6" fmla="*/ 24 w 24"/>
                <a:gd name="T7" fmla="*/ 0 h 48"/>
                <a:gd name="T8" fmla="*/ 24 w 24"/>
                <a:gd name="T9" fmla="*/ 48 h 48"/>
                <a:gd name="T10" fmla="*/ 12 w 24"/>
                <a:gd name="T11" fmla="*/ 48 h 48"/>
                <a:gd name="T12" fmla="*/ 12 w 24"/>
                <a:gd name="T13" fmla="*/ 13 h 48"/>
                <a:gd name="T14" fmla="*/ 6 w 24"/>
                <a:gd name="T15" fmla="*/ 20 h 48"/>
                <a:gd name="T16" fmla="*/ 6 w 24"/>
                <a:gd name="T17" fmla="*/ 20 h 48"/>
                <a:gd name="T18" fmla="*/ 6 w 24"/>
                <a:gd name="T19" fmla="*/ 20 h 48"/>
                <a:gd name="T20" fmla="*/ 6 w 24"/>
                <a:gd name="T21" fmla="*/ 2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8"/>
                <a:gd name="T35" fmla="*/ 24 w 24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8">
                  <a:moveTo>
                    <a:pt x="6" y="20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24" y="48"/>
                  </a:lnTo>
                  <a:lnTo>
                    <a:pt x="12" y="48"/>
                  </a:lnTo>
                  <a:lnTo>
                    <a:pt x="12" y="13"/>
                  </a:lnTo>
                  <a:lnTo>
                    <a:pt x="6" y="2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33" name="Freeform 28"/>
            <p:cNvSpPr>
              <a:spLocks noEditPoints="1"/>
            </p:cNvSpPr>
            <p:nvPr/>
          </p:nvSpPr>
          <p:spPr bwMode="auto">
            <a:xfrm>
              <a:off x="6084583" y="2453464"/>
              <a:ext cx="11094" cy="19461"/>
            </a:xfrm>
            <a:custGeom>
              <a:avLst/>
              <a:gdLst>
                <a:gd name="T0" fmla="*/ 0 w 22"/>
                <a:gd name="T1" fmla="*/ 15 h 30"/>
                <a:gd name="T2" fmla="*/ 2 w 22"/>
                <a:gd name="T3" fmla="*/ 5 h 30"/>
                <a:gd name="T4" fmla="*/ 11 w 22"/>
                <a:gd name="T5" fmla="*/ 0 h 30"/>
                <a:gd name="T6" fmla="*/ 16 w 22"/>
                <a:gd name="T7" fmla="*/ 1 h 30"/>
                <a:gd name="T8" fmla="*/ 20 w 22"/>
                <a:gd name="T9" fmla="*/ 5 h 30"/>
                <a:gd name="T10" fmla="*/ 22 w 22"/>
                <a:gd name="T11" fmla="*/ 15 h 30"/>
                <a:gd name="T12" fmla="*/ 20 w 22"/>
                <a:gd name="T13" fmla="*/ 25 h 30"/>
                <a:gd name="T14" fmla="*/ 11 w 22"/>
                <a:gd name="T15" fmla="*/ 30 h 30"/>
                <a:gd name="T16" fmla="*/ 5 w 22"/>
                <a:gd name="T17" fmla="*/ 29 h 30"/>
                <a:gd name="T18" fmla="*/ 2 w 22"/>
                <a:gd name="T19" fmla="*/ 25 h 30"/>
                <a:gd name="T20" fmla="*/ 0 w 22"/>
                <a:gd name="T21" fmla="*/ 15 h 30"/>
                <a:gd name="T22" fmla="*/ 0 w 22"/>
                <a:gd name="T23" fmla="*/ 15 h 30"/>
                <a:gd name="T24" fmla="*/ 11 w 22"/>
                <a:gd name="T25" fmla="*/ 4 h 30"/>
                <a:gd name="T26" fmla="*/ 7 w 22"/>
                <a:gd name="T27" fmla="*/ 15 h 30"/>
                <a:gd name="T28" fmla="*/ 10 w 22"/>
                <a:gd name="T29" fmla="*/ 25 h 30"/>
                <a:gd name="T30" fmla="*/ 11 w 22"/>
                <a:gd name="T31" fmla="*/ 26 h 30"/>
                <a:gd name="T32" fmla="*/ 14 w 22"/>
                <a:gd name="T33" fmla="*/ 15 h 30"/>
                <a:gd name="T34" fmla="*/ 12 w 22"/>
                <a:gd name="T35" fmla="*/ 5 h 30"/>
                <a:gd name="T36" fmla="*/ 11 w 22"/>
                <a:gd name="T37" fmla="*/ 4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0" y="15"/>
                  </a:move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6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19"/>
                    <a:pt x="21" y="23"/>
                    <a:pt x="20" y="25"/>
                  </a:cubicBezTo>
                  <a:cubicBezTo>
                    <a:pt x="18" y="29"/>
                    <a:pt x="15" y="30"/>
                    <a:pt x="11" y="30"/>
                  </a:cubicBezTo>
                  <a:cubicBezTo>
                    <a:pt x="9" y="30"/>
                    <a:pt x="7" y="30"/>
                    <a:pt x="5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11" y="4"/>
                  </a:moveTo>
                  <a:cubicBezTo>
                    <a:pt x="8" y="4"/>
                    <a:pt x="7" y="8"/>
                    <a:pt x="7" y="15"/>
                  </a:cubicBezTo>
                  <a:cubicBezTo>
                    <a:pt x="7" y="21"/>
                    <a:pt x="8" y="24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3" y="6"/>
                    <a:pt x="12" y="5"/>
                  </a:cubicBezTo>
                  <a:cubicBezTo>
                    <a:pt x="11" y="5"/>
                    <a:pt x="11" y="4"/>
                    <a:pt x="11" y="4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34" name="Freeform 29"/>
            <p:cNvSpPr>
              <a:spLocks noEditPoints="1"/>
            </p:cNvSpPr>
            <p:nvPr/>
          </p:nvSpPr>
          <p:spPr bwMode="auto">
            <a:xfrm>
              <a:off x="6063012" y="2453464"/>
              <a:ext cx="10786" cy="19461"/>
            </a:xfrm>
            <a:custGeom>
              <a:avLst/>
              <a:gdLst>
                <a:gd name="T0" fmla="*/ 22 w 22"/>
                <a:gd name="T1" fmla="*/ 15 h 30"/>
                <a:gd name="T2" fmla="*/ 20 w 22"/>
                <a:gd name="T3" fmla="*/ 25 h 30"/>
                <a:gd name="T4" fmla="*/ 11 w 22"/>
                <a:gd name="T5" fmla="*/ 30 h 30"/>
                <a:gd name="T6" fmla="*/ 6 w 22"/>
                <a:gd name="T7" fmla="*/ 29 h 30"/>
                <a:gd name="T8" fmla="*/ 2 w 22"/>
                <a:gd name="T9" fmla="*/ 25 h 30"/>
                <a:gd name="T10" fmla="*/ 0 w 22"/>
                <a:gd name="T11" fmla="*/ 15 h 30"/>
                <a:gd name="T12" fmla="*/ 2 w 22"/>
                <a:gd name="T13" fmla="*/ 5 h 30"/>
                <a:gd name="T14" fmla="*/ 11 w 22"/>
                <a:gd name="T15" fmla="*/ 0 h 30"/>
                <a:gd name="T16" fmla="*/ 16 w 22"/>
                <a:gd name="T17" fmla="*/ 1 h 30"/>
                <a:gd name="T18" fmla="*/ 20 w 22"/>
                <a:gd name="T19" fmla="*/ 5 h 30"/>
                <a:gd name="T20" fmla="*/ 22 w 22"/>
                <a:gd name="T21" fmla="*/ 15 h 30"/>
                <a:gd name="T22" fmla="*/ 22 w 22"/>
                <a:gd name="T23" fmla="*/ 15 h 30"/>
                <a:gd name="T24" fmla="*/ 11 w 22"/>
                <a:gd name="T25" fmla="*/ 26 h 30"/>
                <a:gd name="T26" fmla="*/ 14 w 22"/>
                <a:gd name="T27" fmla="*/ 15 h 30"/>
                <a:gd name="T28" fmla="*/ 12 w 22"/>
                <a:gd name="T29" fmla="*/ 5 h 30"/>
                <a:gd name="T30" fmla="*/ 11 w 22"/>
                <a:gd name="T31" fmla="*/ 4 h 30"/>
                <a:gd name="T32" fmla="*/ 7 w 22"/>
                <a:gd name="T33" fmla="*/ 15 h 30"/>
                <a:gd name="T34" fmla="*/ 10 w 22"/>
                <a:gd name="T35" fmla="*/ 25 h 30"/>
                <a:gd name="T36" fmla="*/ 11 w 22"/>
                <a:gd name="T37" fmla="*/ 26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22" y="15"/>
                  </a:moveTo>
                  <a:cubicBezTo>
                    <a:pt x="22" y="19"/>
                    <a:pt x="21" y="23"/>
                    <a:pt x="20" y="25"/>
                  </a:cubicBezTo>
                  <a:cubicBezTo>
                    <a:pt x="18" y="29"/>
                    <a:pt x="15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11" y="26"/>
                  </a:move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4" y="6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4"/>
                    <a:pt x="7" y="8"/>
                    <a:pt x="7" y="15"/>
                  </a:cubicBezTo>
                  <a:cubicBezTo>
                    <a:pt x="8" y="21"/>
                    <a:pt x="8" y="24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35" name="Freeform 30"/>
            <p:cNvSpPr>
              <a:spLocks noEditPoints="1"/>
            </p:cNvSpPr>
            <p:nvPr/>
          </p:nvSpPr>
          <p:spPr bwMode="auto">
            <a:xfrm>
              <a:off x="6073797" y="2479007"/>
              <a:ext cx="10786" cy="19461"/>
            </a:xfrm>
            <a:custGeom>
              <a:avLst/>
              <a:gdLst>
                <a:gd name="T0" fmla="*/ 20 w 22"/>
                <a:gd name="T1" fmla="*/ 25 h 30"/>
                <a:gd name="T2" fmla="*/ 11 w 22"/>
                <a:gd name="T3" fmla="*/ 30 h 30"/>
                <a:gd name="T4" fmla="*/ 6 w 22"/>
                <a:gd name="T5" fmla="*/ 29 h 30"/>
                <a:gd name="T6" fmla="*/ 2 w 22"/>
                <a:gd name="T7" fmla="*/ 25 h 30"/>
                <a:gd name="T8" fmla="*/ 0 w 22"/>
                <a:gd name="T9" fmla="*/ 15 h 30"/>
                <a:gd name="T10" fmla="*/ 2 w 22"/>
                <a:gd name="T11" fmla="*/ 5 h 30"/>
                <a:gd name="T12" fmla="*/ 11 w 22"/>
                <a:gd name="T13" fmla="*/ 0 h 30"/>
                <a:gd name="T14" fmla="*/ 17 w 22"/>
                <a:gd name="T15" fmla="*/ 1 h 30"/>
                <a:gd name="T16" fmla="*/ 20 w 22"/>
                <a:gd name="T17" fmla="*/ 5 h 30"/>
                <a:gd name="T18" fmla="*/ 22 w 22"/>
                <a:gd name="T19" fmla="*/ 15 h 30"/>
                <a:gd name="T20" fmla="*/ 20 w 22"/>
                <a:gd name="T21" fmla="*/ 25 h 30"/>
                <a:gd name="T22" fmla="*/ 20 w 22"/>
                <a:gd name="T23" fmla="*/ 25 h 30"/>
                <a:gd name="T24" fmla="*/ 11 w 22"/>
                <a:gd name="T25" fmla="*/ 26 h 30"/>
                <a:gd name="T26" fmla="*/ 15 w 22"/>
                <a:gd name="T27" fmla="*/ 15 h 30"/>
                <a:gd name="T28" fmla="*/ 12 w 22"/>
                <a:gd name="T29" fmla="*/ 5 h 30"/>
                <a:gd name="T30" fmla="*/ 11 w 22"/>
                <a:gd name="T31" fmla="*/ 5 h 30"/>
                <a:gd name="T32" fmla="*/ 8 w 22"/>
                <a:gd name="T33" fmla="*/ 15 h 30"/>
                <a:gd name="T34" fmla="*/ 10 w 22"/>
                <a:gd name="T35" fmla="*/ 25 h 30"/>
                <a:gd name="T36" fmla="*/ 11 w 22"/>
                <a:gd name="T37" fmla="*/ 26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20" y="25"/>
                  </a:moveTo>
                  <a:cubicBezTo>
                    <a:pt x="18" y="29"/>
                    <a:pt x="15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3" y="0"/>
                    <a:pt x="15" y="0"/>
                    <a:pt x="17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20"/>
                    <a:pt x="21" y="23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lose/>
                  <a:moveTo>
                    <a:pt x="11" y="26"/>
                  </a:moveTo>
                  <a:cubicBezTo>
                    <a:pt x="13" y="26"/>
                    <a:pt x="15" y="22"/>
                    <a:pt x="15" y="15"/>
                  </a:cubicBezTo>
                  <a:cubicBezTo>
                    <a:pt x="15" y="9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8" y="24"/>
                    <a:pt x="10" y="25"/>
                  </a:cubicBezTo>
                  <a:cubicBezTo>
                    <a:pt x="10" y="26"/>
                    <a:pt x="11" y="26"/>
                    <a:pt x="11" y="26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36" name="Freeform 31"/>
            <p:cNvSpPr>
              <a:spLocks noEditPoints="1"/>
            </p:cNvSpPr>
            <p:nvPr/>
          </p:nvSpPr>
          <p:spPr bwMode="auto">
            <a:xfrm>
              <a:off x="6063012" y="2479007"/>
              <a:ext cx="10786" cy="19461"/>
            </a:xfrm>
            <a:custGeom>
              <a:avLst/>
              <a:gdLst>
                <a:gd name="T0" fmla="*/ 22 w 22"/>
                <a:gd name="T1" fmla="*/ 15 h 30"/>
                <a:gd name="T2" fmla="*/ 20 w 22"/>
                <a:gd name="T3" fmla="*/ 25 h 30"/>
                <a:gd name="T4" fmla="*/ 11 w 22"/>
                <a:gd name="T5" fmla="*/ 30 h 30"/>
                <a:gd name="T6" fmla="*/ 6 w 22"/>
                <a:gd name="T7" fmla="*/ 29 h 30"/>
                <a:gd name="T8" fmla="*/ 2 w 22"/>
                <a:gd name="T9" fmla="*/ 25 h 30"/>
                <a:gd name="T10" fmla="*/ 0 w 22"/>
                <a:gd name="T11" fmla="*/ 15 h 30"/>
                <a:gd name="T12" fmla="*/ 2 w 22"/>
                <a:gd name="T13" fmla="*/ 5 h 30"/>
                <a:gd name="T14" fmla="*/ 11 w 22"/>
                <a:gd name="T15" fmla="*/ 0 h 30"/>
                <a:gd name="T16" fmla="*/ 17 w 22"/>
                <a:gd name="T17" fmla="*/ 1 h 30"/>
                <a:gd name="T18" fmla="*/ 20 w 22"/>
                <a:gd name="T19" fmla="*/ 5 h 30"/>
                <a:gd name="T20" fmla="*/ 22 w 22"/>
                <a:gd name="T21" fmla="*/ 15 h 30"/>
                <a:gd name="T22" fmla="*/ 22 w 22"/>
                <a:gd name="T23" fmla="*/ 15 h 30"/>
                <a:gd name="T24" fmla="*/ 11 w 22"/>
                <a:gd name="T25" fmla="*/ 26 h 30"/>
                <a:gd name="T26" fmla="*/ 15 w 22"/>
                <a:gd name="T27" fmla="*/ 15 h 30"/>
                <a:gd name="T28" fmla="*/ 12 w 22"/>
                <a:gd name="T29" fmla="*/ 5 h 30"/>
                <a:gd name="T30" fmla="*/ 11 w 22"/>
                <a:gd name="T31" fmla="*/ 5 h 30"/>
                <a:gd name="T32" fmla="*/ 8 w 22"/>
                <a:gd name="T33" fmla="*/ 15 h 30"/>
                <a:gd name="T34" fmla="*/ 10 w 22"/>
                <a:gd name="T35" fmla="*/ 25 h 30"/>
                <a:gd name="T36" fmla="*/ 11 w 22"/>
                <a:gd name="T37" fmla="*/ 26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22" y="15"/>
                  </a:moveTo>
                  <a:cubicBezTo>
                    <a:pt x="22" y="20"/>
                    <a:pt x="21" y="23"/>
                    <a:pt x="20" y="25"/>
                  </a:cubicBezTo>
                  <a:cubicBezTo>
                    <a:pt x="18" y="29"/>
                    <a:pt x="16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3" y="0"/>
                    <a:pt x="15" y="0"/>
                    <a:pt x="17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11" y="26"/>
                  </a:moveTo>
                  <a:cubicBezTo>
                    <a:pt x="14" y="26"/>
                    <a:pt x="15" y="22"/>
                    <a:pt x="15" y="15"/>
                  </a:cubicBezTo>
                  <a:cubicBezTo>
                    <a:pt x="15" y="9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9" y="24"/>
                    <a:pt x="10" y="25"/>
                  </a:cubicBezTo>
                  <a:cubicBezTo>
                    <a:pt x="10" y="26"/>
                    <a:pt x="11" y="26"/>
                    <a:pt x="11" y="26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37" name="Freeform 32"/>
            <p:cNvSpPr/>
            <p:nvPr/>
          </p:nvSpPr>
          <p:spPr bwMode="auto">
            <a:xfrm>
              <a:off x="6095985" y="2504144"/>
              <a:ext cx="8012" cy="19461"/>
            </a:xfrm>
            <a:custGeom>
              <a:avLst/>
              <a:gdLst>
                <a:gd name="T0" fmla="*/ 16 w 26"/>
                <a:gd name="T1" fmla="*/ 0 h 48"/>
                <a:gd name="T2" fmla="*/ 26 w 26"/>
                <a:gd name="T3" fmla="*/ 0 h 48"/>
                <a:gd name="T4" fmla="*/ 26 w 26"/>
                <a:gd name="T5" fmla="*/ 48 h 48"/>
                <a:gd name="T6" fmla="*/ 13 w 26"/>
                <a:gd name="T7" fmla="*/ 48 h 48"/>
                <a:gd name="T8" fmla="*/ 13 w 26"/>
                <a:gd name="T9" fmla="*/ 13 h 48"/>
                <a:gd name="T10" fmla="*/ 7 w 26"/>
                <a:gd name="T11" fmla="*/ 19 h 48"/>
                <a:gd name="T12" fmla="*/ 0 w 26"/>
                <a:gd name="T13" fmla="*/ 11 h 48"/>
                <a:gd name="T14" fmla="*/ 16 w 26"/>
                <a:gd name="T15" fmla="*/ 0 h 48"/>
                <a:gd name="T16" fmla="*/ 16 w 26"/>
                <a:gd name="T17" fmla="*/ 0 h 48"/>
                <a:gd name="T18" fmla="*/ 16 w 26"/>
                <a:gd name="T19" fmla="*/ 0 h 48"/>
                <a:gd name="T20" fmla="*/ 16 w 26"/>
                <a:gd name="T21" fmla="*/ 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8"/>
                <a:gd name="T35" fmla="*/ 26 w 26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8">
                  <a:moveTo>
                    <a:pt x="16" y="0"/>
                  </a:moveTo>
                  <a:lnTo>
                    <a:pt x="26" y="0"/>
                  </a:lnTo>
                  <a:lnTo>
                    <a:pt x="26" y="48"/>
                  </a:lnTo>
                  <a:lnTo>
                    <a:pt x="13" y="48"/>
                  </a:lnTo>
                  <a:lnTo>
                    <a:pt x="13" y="13"/>
                  </a:lnTo>
                  <a:lnTo>
                    <a:pt x="7" y="19"/>
                  </a:lnTo>
                  <a:lnTo>
                    <a:pt x="0" y="1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38" name="Freeform 33"/>
            <p:cNvSpPr/>
            <p:nvPr/>
          </p:nvSpPr>
          <p:spPr bwMode="auto">
            <a:xfrm>
              <a:off x="6085199" y="2504144"/>
              <a:ext cx="8012" cy="19461"/>
            </a:xfrm>
            <a:custGeom>
              <a:avLst/>
              <a:gdLst>
                <a:gd name="T0" fmla="*/ 16 w 26"/>
                <a:gd name="T1" fmla="*/ 0 h 48"/>
                <a:gd name="T2" fmla="*/ 26 w 26"/>
                <a:gd name="T3" fmla="*/ 0 h 48"/>
                <a:gd name="T4" fmla="*/ 26 w 26"/>
                <a:gd name="T5" fmla="*/ 48 h 48"/>
                <a:gd name="T6" fmla="*/ 13 w 26"/>
                <a:gd name="T7" fmla="*/ 48 h 48"/>
                <a:gd name="T8" fmla="*/ 13 w 26"/>
                <a:gd name="T9" fmla="*/ 13 h 48"/>
                <a:gd name="T10" fmla="*/ 6 w 26"/>
                <a:gd name="T11" fmla="*/ 19 h 48"/>
                <a:gd name="T12" fmla="*/ 0 w 26"/>
                <a:gd name="T13" fmla="*/ 11 h 48"/>
                <a:gd name="T14" fmla="*/ 16 w 26"/>
                <a:gd name="T15" fmla="*/ 0 h 48"/>
                <a:gd name="T16" fmla="*/ 16 w 26"/>
                <a:gd name="T17" fmla="*/ 0 h 48"/>
                <a:gd name="T18" fmla="*/ 16 w 26"/>
                <a:gd name="T19" fmla="*/ 0 h 48"/>
                <a:gd name="T20" fmla="*/ 16 w 26"/>
                <a:gd name="T21" fmla="*/ 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8"/>
                <a:gd name="T35" fmla="*/ 26 w 26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8">
                  <a:moveTo>
                    <a:pt x="16" y="0"/>
                  </a:moveTo>
                  <a:lnTo>
                    <a:pt x="26" y="0"/>
                  </a:lnTo>
                  <a:lnTo>
                    <a:pt x="26" y="48"/>
                  </a:lnTo>
                  <a:lnTo>
                    <a:pt x="13" y="48"/>
                  </a:lnTo>
                  <a:lnTo>
                    <a:pt x="13" y="13"/>
                  </a:lnTo>
                  <a:lnTo>
                    <a:pt x="6" y="19"/>
                  </a:lnTo>
                  <a:lnTo>
                    <a:pt x="0" y="1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39" name="Freeform 34"/>
            <p:cNvSpPr/>
            <p:nvPr/>
          </p:nvSpPr>
          <p:spPr bwMode="auto">
            <a:xfrm>
              <a:off x="6063936" y="2504144"/>
              <a:ext cx="7396" cy="19461"/>
            </a:xfrm>
            <a:custGeom>
              <a:avLst/>
              <a:gdLst>
                <a:gd name="T0" fmla="*/ 14 w 24"/>
                <a:gd name="T1" fmla="*/ 0 h 48"/>
                <a:gd name="T2" fmla="*/ 24 w 24"/>
                <a:gd name="T3" fmla="*/ 0 h 48"/>
                <a:gd name="T4" fmla="*/ 24 w 24"/>
                <a:gd name="T5" fmla="*/ 48 h 48"/>
                <a:gd name="T6" fmla="*/ 13 w 24"/>
                <a:gd name="T7" fmla="*/ 48 h 48"/>
                <a:gd name="T8" fmla="*/ 11 w 24"/>
                <a:gd name="T9" fmla="*/ 13 h 48"/>
                <a:gd name="T10" fmla="*/ 5 w 24"/>
                <a:gd name="T11" fmla="*/ 19 h 48"/>
                <a:gd name="T12" fmla="*/ 0 w 24"/>
                <a:gd name="T13" fmla="*/ 11 h 48"/>
                <a:gd name="T14" fmla="*/ 14 w 24"/>
                <a:gd name="T15" fmla="*/ 0 h 48"/>
                <a:gd name="T16" fmla="*/ 14 w 24"/>
                <a:gd name="T17" fmla="*/ 0 h 48"/>
                <a:gd name="T18" fmla="*/ 14 w 24"/>
                <a:gd name="T19" fmla="*/ 0 h 48"/>
                <a:gd name="T20" fmla="*/ 14 w 24"/>
                <a:gd name="T21" fmla="*/ 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8"/>
                <a:gd name="T35" fmla="*/ 24 w 24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8">
                  <a:moveTo>
                    <a:pt x="14" y="0"/>
                  </a:moveTo>
                  <a:lnTo>
                    <a:pt x="24" y="0"/>
                  </a:lnTo>
                  <a:lnTo>
                    <a:pt x="24" y="48"/>
                  </a:lnTo>
                  <a:lnTo>
                    <a:pt x="13" y="48"/>
                  </a:lnTo>
                  <a:lnTo>
                    <a:pt x="11" y="13"/>
                  </a:lnTo>
                  <a:lnTo>
                    <a:pt x="5" y="19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40" name="Freeform 35"/>
            <p:cNvSpPr>
              <a:spLocks noEditPoints="1"/>
            </p:cNvSpPr>
            <p:nvPr/>
          </p:nvSpPr>
          <p:spPr bwMode="auto">
            <a:xfrm>
              <a:off x="6074414" y="2504144"/>
              <a:ext cx="10169" cy="20272"/>
            </a:xfrm>
            <a:custGeom>
              <a:avLst/>
              <a:gdLst>
                <a:gd name="T0" fmla="*/ 21 w 21"/>
                <a:gd name="T1" fmla="*/ 15 h 31"/>
                <a:gd name="T2" fmla="*/ 19 w 21"/>
                <a:gd name="T3" fmla="*/ 25 h 31"/>
                <a:gd name="T4" fmla="*/ 10 w 21"/>
                <a:gd name="T5" fmla="*/ 31 h 31"/>
                <a:gd name="T6" fmla="*/ 5 w 21"/>
                <a:gd name="T7" fmla="*/ 29 h 31"/>
                <a:gd name="T8" fmla="*/ 1 w 21"/>
                <a:gd name="T9" fmla="*/ 25 h 31"/>
                <a:gd name="T10" fmla="*/ 0 w 21"/>
                <a:gd name="T11" fmla="*/ 15 h 31"/>
                <a:gd name="T12" fmla="*/ 1 w 21"/>
                <a:gd name="T13" fmla="*/ 5 h 31"/>
                <a:gd name="T14" fmla="*/ 10 w 21"/>
                <a:gd name="T15" fmla="*/ 0 h 31"/>
                <a:gd name="T16" fmla="*/ 16 w 21"/>
                <a:gd name="T17" fmla="*/ 1 h 31"/>
                <a:gd name="T18" fmla="*/ 19 w 21"/>
                <a:gd name="T19" fmla="*/ 5 h 31"/>
                <a:gd name="T20" fmla="*/ 21 w 21"/>
                <a:gd name="T21" fmla="*/ 15 h 31"/>
                <a:gd name="T22" fmla="*/ 21 w 21"/>
                <a:gd name="T23" fmla="*/ 15 h 31"/>
                <a:gd name="T24" fmla="*/ 10 w 21"/>
                <a:gd name="T25" fmla="*/ 26 h 31"/>
                <a:gd name="T26" fmla="*/ 14 w 21"/>
                <a:gd name="T27" fmla="*/ 15 h 31"/>
                <a:gd name="T28" fmla="*/ 11 w 21"/>
                <a:gd name="T29" fmla="*/ 5 h 31"/>
                <a:gd name="T30" fmla="*/ 10 w 21"/>
                <a:gd name="T31" fmla="*/ 5 h 31"/>
                <a:gd name="T32" fmla="*/ 7 w 21"/>
                <a:gd name="T33" fmla="*/ 15 h 31"/>
                <a:gd name="T34" fmla="*/ 9 w 21"/>
                <a:gd name="T35" fmla="*/ 25 h 31"/>
                <a:gd name="T36" fmla="*/ 10 w 21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1"/>
                <a:gd name="T58" fmla="*/ 0 h 31"/>
                <a:gd name="T59" fmla="*/ 21 w 21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1" h="31">
                  <a:moveTo>
                    <a:pt x="21" y="15"/>
                  </a:moveTo>
                  <a:cubicBezTo>
                    <a:pt x="21" y="20"/>
                    <a:pt x="21" y="23"/>
                    <a:pt x="19" y="25"/>
                  </a:cubicBezTo>
                  <a:cubicBezTo>
                    <a:pt x="18" y="29"/>
                    <a:pt x="15" y="31"/>
                    <a:pt x="10" y="31"/>
                  </a:cubicBezTo>
                  <a:cubicBezTo>
                    <a:pt x="8" y="31"/>
                    <a:pt x="6" y="30"/>
                    <a:pt x="5" y="29"/>
                  </a:cubicBezTo>
                  <a:cubicBezTo>
                    <a:pt x="3" y="28"/>
                    <a:pt x="2" y="27"/>
                    <a:pt x="1" y="25"/>
                  </a:cubicBezTo>
                  <a:cubicBezTo>
                    <a:pt x="0" y="23"/>
                    <a:pt x="0" y="20"/>
                    <a:pt x="0" y="15"/>
                  </a:cubicBezTo>
                  <a:cubicBezTo>
                    <a:pt x="0" y="11"/>
                    <a:pt x="0" y="7"/>
                    <a:pt x="1" y="5"/>
                  </a:cubicBezTo>
                  <a:cubicBezTo>
                    <a:pt x="3" y="1"/>
                    <a:pt x="6" y="0"/>
                    <a:pt x="10" y="0"/>
                  </a:cubicBezTo>
                  <a:cubicBezTo>
                    <a:pt x="12" y="0"/>
                    <a:pt x="14" y="0"/>
                    <a:pt x="16" y="1"/>
                  </a:cubicBezTo>
                  <a:cubicBezTo>
                    <a:pt x="17" y="2"/>
                    <a:pt x="18" y="3"/>
                    <a:pt x="19" y="5"/>
                  </a:cubicBezTo>
                  <a:cubicBezTo>
                    <a:pt x="20" y="7"/>
                    <a:pt x="21" y="11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10" y="26"/>
                  </a:move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3" y="6"/>
                    <a:pt x="11" y="5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8" y="5"/>
                    <a:pt x="7" y="8"/>
                    <a:pt x="7" y="15"/>
                  </a:cubicBezTo>
                  <a:cubicBezTo>
                    <a:pt x="7" y="21"/>
                    <a:pt x="8" y="24"/>
                    <a:pt x="9" y="25"/>
                  </a:cubicBezTo>
                  <a:cubicBezTo>
                    <a:pt x="10" y="26"/>
                    <a:pt x="10" y="26"/>
                    <a:pt x="10" y="26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41" name="Freeform 36"/>
            <p:cNvSpPr/>
            <p:nvPr/>
          </p:nvSpPr>
          <p:spPr bwMode="auto">
            <a:xfrm>
              <a:off x="6085199" y="2479007"/>
              <a:ext cx="8012" cy="19461"/>
            </a:xfrm>
            <a:custGeom>
              <a:avLst/>
              <a:gdLst>
                <a:gd name="T0" fmla="*/ 26 w 26"/>
                <a:gd name="T1" fmla="*/ 48 h 48"/>
                <a:gd name="T2" fmla="*/ 13 w 26"/>
                <a:gd name="T3" fmla="*/ 48 h 48"/>
                <a:gd name="T4" fmla="*/ 13 w 26"/>
                <a:gd name="T5" fmla="*/ 13 h 48"/>
                <a:gd name="T6" fmla="*/ 6 w 26"/>
                <a:gd name="T7" fmla="*/ 19 h 48"/>
                <a:gd name="T8" fmla="*/ 0 w 26"/>
                <a:gd name="T9" fmla="*/ 11 h 48"/>
                <a:gd name="T10" fmla="*/ 14 w 26"/>
                <a:gd name="T11" fmla="*/ 0 h 48"/>
                <a:gd name="T12" fmla="*/ 24 w 26"/>
                <a:gd name="T13" fmla="*/ 0 h 48"/>
                <a:gd name="T14" fmla="*/ 26 w 26"/>
                <a:gd name="T15" fmla="*/ 48 h 48"/>
                <a:gd name="T16" fmla="*/ 26 w 26"/>
                <a:gd name="T17" fmla="*/ 48 h 48"/>
                <a:gd name="T18" fmla="*/ 26 w 26"/>
                <a:gd name="T19" fmla="*/ 48 h 48"/>
                <a:gd name="T20" fmla="*/ 26 w 26"/>
                <a:gd name="T21" fmla="*/ 48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8"/>
                <a:gd name="T35" fmla="*/ 26 w 26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8">
                  <a:moveTo>
                    <a:pt x="26" y="48"/>
                  </a:moveTo>
                  <a:lnTo>
                    <a:pt x="13" y="48"/>
                  </a:lnTo>
                  <a:lnTo>
                    <a:pt x="13" y="13"/>
                  </a:lnTo>
                  <a:lnTo>
                    <a:pt x="6" y="19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26" y="48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42" name="Freeform 37"/>
            <p:cNvSpPr>
              <a:spLocks noEditPoints="1"/>
            </p:cNvSpPr>
            <p:nvPr/>
          </p:nvSpPr>
          <p:spPr bwMode="auto">
            <a:xfrm>
              <a:off x="6095677" y="2479007"/>
              <a:ext cx="10786" cy="19461"/>
            </a:xfrm>
            <a:custGeom>
              <a:avLst/>
              <a:gdLst>
                <a:gd name="T0" fmla="*/ 0 w 22"/>
                <a:gd name="T1" fmla="*/ 15 h 30"/>
                <a:gd name="T2" fmla="*/ 2 w 22"/>
                <a:gd name="T3" fmla="*/ 5 h 30"/>
                <a:gd name="T4" fmla="*/ 11 w 22"/>
                <a:gd name="T5" fmla="*/ 0 h 30"/>
                <a:gd name="T6" fmla="*/ 16 w 22"/>
                <a:gd name="T7" fmla="*/ 1 h 30"/>
                <a:gd name="T8" fmla="*/ 20 w 22"/>
                <a:gd name="T9" fmla="*/ 5 h 30"/>
                <a:gd name="T10" fmla="*/ 22 w 22"/>
                <a:gd name="T11" fmla="*/ 15 h 30"/>
                <a:gd name="T12" fmla="*/ 20 w 22"/>
                <a:gd name="T13" fmla="*/ 25 h 30"/>
                <a:gd name="T14" fmla="*/ 11 w 22"/>
                <a:gd name="T15" fmla="*/ 30 h 30"/>
                <a:gd name="T16" fmla="*/ 6 w 22"/>
                <a:gd name="T17" fmla="*/ 29 h 30"/>
                <a:gd name="T18" fmla="*/ 2 w 22"/>
                <a:gd name="T19" fmla="*/ 25 h 30"/>
                <a:gd name="T20" fmla="*/ 0 w 22"/>
                <a:gd name="T21" fmla="*/ 15 h 30"/>
                <a:gd name="T22" fmla="*/ 0 w 22"/>
                <a:gd name="T23" fmla="*/ 15 h 30"/>
                <a:gd name="T24" fmla="*/ 11 w 22"/>
                <a:gd name="T25" fmla="*/ 5 h 30"/>
                <a:gd name="T26" fmla="*/ 8 w 22"/>
                <a:gd name="T27" fmla="*/ 15 h 30"/>
                <a:gd name="T28" fmla="*/ 10 w 22"/>
                <a:gd name="T29" fmla="*/ 25 h 30"/>
                <a:gd name="T30" fmla="*/ 11 w 22"/>
                <a:gd name="T31" fmla="*/ 26 h 30"/>
                <a:gd name="T32" fmla="*/ 14 w 22"/>
                <a:gd name="T33" fmla="*/ 15 h 30"/>
                <a:gd name="T34" fmla="*/ 12 w 22"/>
                <a:gd name="T35" fmla="*/ 5 h 30"/>
                <a:gd name="T36" fmla="*/ 11 w 22"/>
                <a:gd name="T37" fmla="*/ 5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0" y="15"/>
                  </a:move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19"/>
                    <a:pt x="21" y="23"/>
                    <a:pt x="20" y="25"/>
                  </a:cubicBezTo>
                  <a:cubicBezTo>
                    <a:pt x="18" y="29"/>
                    <a:pt x="15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11" y="5"/>
                  </a:move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8" y="24"/>
                    <a:pt x="10" y="25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3" y="26"/>
                    <a:pt x="15" y="22"/>
                    <a:pt x="14" y="15"/>
                  </a:cubicBezTo>
                  <a:cubicBezTo>
                    <a:pt x="14" y="9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43" name="Freeform 38"/>
            <p:cNvSpPr/>
            <p:nvPr/>
          </p:nvSpPr>
          <p:spPr bwMode="auto">
            <a:xfrm>
              <a:off x="6095985" y="2451842"/>
              <a:ext cx="7396" cy="18650"/>
            </a:xfrm>
            <a:custGeom>
              <a:avLst/>
              <a:gdLst>
                <a:gd name="T0" fmla="*/ 7 w 24"/>
                <a:gd name="T1" fmla="*/ 17 h 46"/>
                <a:gd name="T2" fmla="*/ 0 w 24"/>
                <a:gd name="T3" fmla="*/ 9 h 46"/>
                <a:gd name="T4" fmla="*/ 15 w 24"/>
                <a:gd name="T5" fmla="*/ 0 h 46"/>
                <a:gd name="T6" fmla="*/ 24 w 24"/>
                <a:gd name="T7" fmla="*/ 0 h 46"/>
                <a:gd name="T8" fmla="*/ 24 w 24"/>
                <a:gd name="T9" fmla="*/ 46 h 46"/>
                <a:gd name="T10" fmla="*/ 13 w 24"/>
                <a:gd name="T11" fmla="*/ 46 h 46"/>
                <a:gd name="T12" fmla="*/ 13 w 24"/>
                <a:gd name="T13" fmla="*/ 11 h 46"/>
                <a:gd name="T14" fmla="*/ 7 w 24"/>
                <a:gd name="T15" fmla="*/ 17 h 46"/>
                <a:gd name="T16" fmla="*/ 7 w 24"/>
                <a:gd name="T17" fmla="*/ 17 h 46"/>
                <a:gd name="T18" fmla="*/ 7 w 24"/>
                <a:gd name="T19" fmla="*/ 17 h 46"/>
                <a:gd name="T20" fmla="*/ 7 w 24"/>
                <a:gd name="T21" fmla="*/ 17 h 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6"/>
                <a:gd name="T35" fmla="*/ 24 w 24"/>
                <a:gd name="T36" fmla="*/ 46 h 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6">
                  <a:moveTo>
                    <a:pt x="7" y="17"/>
                  </a:moveTo>
                  <a:lnTo>
                    <a:pt x="0" y="9"/>
                  </a:lnTo>
                  <a:lnTo>
                    <a:pt x="15" y="0"/>
                  </a:lnTo>
                  <a:lnTo>
                    <a:pt x="24" y="0"/>
                  </a:lnTo>
                  <a:lnTo>
                    <a:pt x="24" y="46"/>
                  </a:lnTo>
                  <a:lnTo>
                    <a:pt x="13" y="46"/>
                  </a:lnTo>
                  <a:lnTo>
                    <a:pt x="13" y="11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44" name="Freeform 39"/>
            <p:cNvSpPr/>
            <p:nvPr/>
          </p:nvSpPr>
          <p:spPr bwMode="auto">
            <a:xfrm>
              <a:off x="6074414" y="2451842"/>
              <a:ext cx="7396" cy="18650"/>
            </a:xfrm>
            <a:custGeom>
              <a:avLst/>
              <a:gdLst>
                <a:gd name="T0" fmla="*/ 6 w 24"/>
                <a:gd name="T1" fmla="*/ 17 h 46"/>
                <a:gd name="T2" fmla="*/ 0 w 24"/>
                <a:gd name="T3" fmla="*/ 9 h 46"/>
                <a:gd name="T4" fmla="*/ 14 w 24"/>
                <a:gd name="T5" fmla="*/ 0 h 46"/>
                <a:gd name="T6" fmla="*/ 24 w 24"/>
                <a:gd name="T7" fmla="*/ 0 h 46"/>
                <a:gd name="T8" fmla="*/ 24 w 24"/>
                <a:gd name="T9" fmla="*/ 46 h 46"/>
                <a:gd name="T10" fmla="*/ 12 w 24"/>
                <a:gd name="T11" fmla="*/ 46 h 46"/>
                <a:gd name="T12" fmla="*/ 12 w 24"/>
                <a:gd name="T13" fmla="*/ 11 h 46"/>
                <a:gd name="T14" fmla="*/ 6 w 24"/>
                <a:gd name="T15" fmla="*/ 17 h 46"/>
                <a:gd name="T16" fmla="*/ 6 w 24"/>
                <a:gd name="T17" fmla="*/ 17 h 46"/>
                <a:gd name="T18" fmla="*/ 6 w 24"/>
                <a:gd name="T19" fmla="*/ 17 h 46"/>
                <a:gd name="T20" fmla="*/ 6 w 24"/>
                <a:gd name="T21" fmla="*/ 17 h 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6"/>
                <a:gd name="T35" fmla="*/ 24 w 24"/>
                <a:gd name="T36" fmla="*/ 46 h 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6">
                  <a:moveTo>
                    <a:pt x="6" y="17"/>
                  </a:moveTo>
                  <a:lnTo>
                    <a:pt x="0" y="9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24" y="46"/>
                  </a:lnTo>
                  <a:lnTo>
                    <a:pt x="12" y="46"/>
                  </a:lnTo>
                  <a:lnTo>
                    <a:pt x="12" y="11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45" name="Freeform 40"/>
            <p:cNvSpPr>
              <a:spLocks noEditPoints="1"/>
            </p:cNvSpPr>
            <p:nvPr/>
          </p:nvSpPr>
          <p:spPr bwMode="auto">
            <a:xfrm>
              <a:off x="6084583" y="2451031"/>
              <a:ext cx="11094" cy="20272"/>
            </a:xfrm>
            <a:custGeom>
              <a:avLst/>
              <a:gdLst>
                <a:gd name="T0" fmla="*/ 0 w 22"/>
                <a:gd name="T1" fmla="*/ 15 h 31"/>
                <a:gd name="T2" fmla="*/ 2 w 22"/>
                <a:gd name="T3" fmla="*/ 5 h 31"/>
                <a:gd name="T4" fmla="*/ 11 w 22"/>
                <a:gd name="T5" fmla="*/ 0 h 31"/>
                <a:gd name="T6" fmla="*/ 16 w 22"/>
                <a:gd name="T7" fmla="*/ 1 h 31"/>
                <a:gd name="T8" fmla="*/ 20 w 22"/>
                <a:gd name="T9" fmla="*/ 5 h 31"/>
                <a:gd name="T10" fmla="*/ 22 w 22"/>
                <a:gd name="T11" fmla="*/ 15 h 31"/>
                <a:gd name="T12" fmla="*/ 20 w 22"/>
                <a:gd name="T13" fmla="*/ 26 h 31"/>
                <a:gd name="T14" fmla="*/ 11 w 22"/>
                <a:gd name="T15" fmla="*/ 31 h 31"/>
                <a:gd name="T16" fmla="*/ 5 w 22"/>
                <a:gd name="T17" fmla="*/ 29 h 31"/>
                <a:gd name="T18" fmla="*/ 2 w 22"/>
                <a:gd name="T19" fmla="*/ 26 h 31"/>
                <a:gd name="T20" fmla="*/ 0 w 22"/>
                <a:gd name="T21" fmla="*/ 15 h 31"/>
                <a:gd name="T22" fmla="*/ 0 w 22"/>
                <a:gd name="T23" fmla="*/ 15 h 31"/>
                <a:gd name="T24" fmla="*/ 11 w 22"/>
                <a:gd name="T25" fmla="*/ 5 h 31"/>
                <a:gd name="T26" fmla="*/ 7 w 22"/>
                <a:gd name="T27" fmla="*/ 15 h 31"/>
                <a:gd name="T28" fmla="*/ 10 w 22"/>
                <a:gd name="T29" fmla="*/ 26 h 31"/>
                <a:gd name="T30" fmla="*/ 11 w 22"/>
                <a:gd name="T31" fmla="*/ 26 h 31"/>
                <a:gd name="T32" fmla="*/ 14 w 22"/>
                <a:gd name="T33" fmla="*/ 15 h 31"/>
                <a:gd name="T34" fmla="*/ 12 w 22"/>
                <a:gd name="T35" fmla="*/ 5 h 31"/>
                <a:gd name="T36" fmla="*/ 11 w 22"/>
                <a:gd name="T37" fmla="*/ 5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0" y="15"/>
                  </a:moveTo>
                  <a:cubicBezTo>
                    <a:pt x="0" y="11"/>
                    <a:pt x="1" y="7"/>
                    <a:pt x="2" y="5"/>
                  </a:cubicBezTo>
                  <a:cubicBezTo>
                    <a:pt x="4" y="2"/>
                    <a:pt x="6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20"/>
                    <a:pt x="21" y="23"/>
                    <a:pt x="20" y="26"/>
                  </a:cubicBezTo>
                  <a:cubicBezTo>
                    <a:pt x="18" y="29"/>
                    <a:pt x="15" y="31"/>
                    <a:pt x="11" y="31"/>
                  </a:cubicBezTo>
                  <a:cubicBezTo>
                    <a:pt x="9" y="31"/>
                    <a:pt x="7" y="30"/>
                    <a:pt x="5" y="29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11" y="5"/>
                  </a:moveTo>
                  <a:cubicBezTo>
                    <a:pt x="8" y="5"/>
                    <a:pt x="7" y="8"/>
                    <a:pt x="7" y="15"/>
                  </a:cubicBezTo>
                  <a:cubicBezTo>
                    <a:pt x="7" y="21"/>
                    <a:pt x="8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3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46" name="Freeform 41"/>
            <p:cNvSpPr>
              <a:spLocks noEditPoints="1"/>
            </p:cNvSpPr>
            <p:nvPr/>
          </p:nvSpPr>
          <p:spPr bwMode="auto">
            <a:xfrm>
              <a:off x="6063012" y="2451031"/>
              <a:ext cx="10786" cy="20272"/>
            </a:xfrm>
            <a:custGeom>
              <a:avLst/>
              <a:gdLst>
                <a:gd name="T0" fmla="*/ 22 w 22"/>
                <a:gd name="T1" fmla="*/ 15 h 31"/>
                <a:gd name="T2" fmla="*/ 20 w 22"/>
                <a:gd name="T3" fmla="*/ 26 h 31"/>
                <a:gd name="T4" fmla="*/ 11 w 22"/>
                <a:gd name="T5" fmla="*/ 31 h 31"/>
                <a:gd name="T6" fmla="*/ 6 w 22"/>
                <a:gd name="T7" fmla="*/ 29 h 31"/>
                <a:gd name="T8" fmla="*/ 2 w 22"/>
                <a:gd name="T9" fmla="*/ 26 h 31"/>
                <a:gd name="T10" fmla="*/ 0 w 22"/>
                <a:gd name="T11" fmla="*/ 15 h 31"/>
                <a:gd name="T12" fmla="*/ 2 w 22"/>
                <a:gd name="T13" fmla="*/ 5 h 31"/>
                <a:gd name="T14" fmla="*/ 11 w 22"/>
                <a:gd name="T15" fmla="*/ 0 h 31"/>
                <a:gd name="T16" fmla="*/ 16 w 22"/>
                <a:gd name="T17" fmla="*/ 1 h 31"/>
                <a:gd name="T18" fmla="*/ 20 w 22"/>
                <a:gd name="T19" fmla="*/ 5 h 31"/>
                <a:gd name="T20" fmla="*/ 22 w 22"/>
                <a:gd name="T21" fmla="*/ 15 h 31"/>
                <a:gd name="T22" fmla="*/ 22 w 22"/>
                <a:gd name="T23" fmla="*/ 15 h 31"/>
                <a:gd name="T24" fmla="*/ 11 w 22"/>
                <a:gd name="T25" fmla="*/ 26 h 31"/>
                <a:gd name="T26" fmla="*/ 14 w 22"/>
                <a:gd name="T27" fmla="*/ 15 h 31"/>
                <a:gd name="T28" fmla="*/ 12 w 22"/>
                <a:gd name="T29" fmla="*/ 5 h 31"/>
                <a:gd name="T30" fmla="*/ 11 w 22"/>
                <a:gd name="T31" fmla="*/ 5 h 31"/>
                <a:gd name="T32" fmla="*/ 7 w 22"/>
                <a:gd name="T33" fmla="*/ 15 h 31"/>
                <a:gd name="T34" fmla="*/ 10 w 22"/>
                <a:gd name="T35" fmla="*/ 26 h 31"/>
                <a:gd name="T36" fmla="*/ 11 w 22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22" y="15"/>
                  </a:moveTo>
                  <a:cubicBezTo>
                    <a:pt x="22" y="20"/>
                    <a:pt x="21" y="23"/>
                    <a:pt x="20" y="26"/>
                  </a:cubicBezTo>
                  <a:cubicBezTo>
                    <a:pt x="18" y="29"/>
                    <a:pt x="15" y="31"/>
                    <a:pt x="11" y="31"/>
                  </a:cubicBezTo>
                  <a:cubicBezTo>
                    <a:pt x="9" y="31"/>
                    <a:pt x="7" y="30"/>
                    <a:pt x="6" y="29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7"/>
                    <a:pt x="2" y="5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8"/>
                    <a:pt x="22" y="11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11" y="26"/>
                  </a:move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7" y="8"/>
                    <a:pt x="7" y="15"/>
                  </a:cubicBezTo>
                  <a:cubicBezTo>
                    <a:pt x="8" y="21"/>
                    <a:pt x="8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47" name="Freeform 42"/>
            <p:cNvSpPr>
              <a:spLocks noEditPoints="1"/>
            </p:cNvSpPr>
            <p:nvPr/>
          </p:nvSpPr>
          <p:spPr bwMode="auto">
            <a:xfrm>
              <a:off x="6073797" y="2476169"/>
              <a:ext cx="10786" cy="20272"/>
            </a:xfrm>
            <a:custGeom>
              <a:avLst/>
              <a:gdLst>
                <a:gd name="T0" fmla="*/ 20 w 22"/>
                <a:gd name="T1" fmla="*/ 26 h 31"/>
                <a:gd name="T2" fmla="*/ 11 w 22"/>
                <a:gd name="T3" fmla="*/ 31 h 31"/>
                <a:gd name="T4" fmla="*/ 6 w 22"/>
                <a:gd name="T5" fmla="*/ 30 h 31"/>
                <a:gd name="T6" fmla="*/ 2 w 22"/>
                <a:gd name="T7" fmla="*/ 26 h 31"/>
                <a:gd name="T8" fmla="*/ 0 w 22"/>
                <a:gd name="T9" fmla="*/ 15 h 31"/>
                <a:gd name="T10" fmla="*/ 2 w 22"/>
                <a:gd name="T11" fmla="*/ 5 h 31"/>
                <a:gd name="T12" fmla="*/ 11 w 22"/>
                <a:gd name="T13" fmla="*/ 0 h 31"/>
                <a:gd name="T14" fmla="*/ 17 w 22"/>
                <a:gd name="T15" fmla="*/ 1 h 31"/>
                <a:gd name="T16" fmla="*/ 20 w 22"/>
                <a:gd name="T17" fmla="*/ 5 h 31"/>
                <a:gd name="T18" fmla="*/ 22 w 22"/>
                <a:gd name="T19" fmla="*/ 15 h 31"/>
                <a:gd name="T20" fmla="*/ 20 w 22"/>
                <a:gd name="T21" fmla="*/ 26 h 31"/>
                <a:gd name="T22" fmla="*/ 20 w 22"/>
                <a:gd name="T23" fmla="*/ 26 h 31"/>
                <a:gd name="T24" fmla="*/ 11 w 22"/>
                <a:gd name="T25" fmla="*/ 26 h 31"/>
                <a:gd name="T26" fmla="*/ 15 w 22"/>
                <a:gd name="T27" fmla="*/ 15 h 31"/>
                <a:gd name="T28" fmla="*/ 12 w 22"/>
                <a:gd name="T29" fmla="*/ 5 h 31"/>
                <a:gd name="T30" fmla="*/ 11 w 22"/>
                <a:gd name="T31" fmla="*/ 5 h 31"/>
                <a:gd name="T32" fmla="*/ 8 w 22"/>
                <a:gd name="T33" fmla="*/ 15 h 31"/>
                <a:gd name="T34" fmla="*/ 10 w 22"/>
                <a:gd name="T35" fmla="*/ 26 h 31"/>
                <a:gd name="T36" fmla="*/ 11 w 22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20" y="26"/>
                  </a:moveTo>
                  <a:cubicBezTo>
                    <a:pt x="18" y="29"/>
                    <a:pt x="15" y="31"/>
                    <a:pt x="11" y="31"/>
                  </a:cubicBezTo>
                  <a:cubicBezTo>
                    <a:pt x="9" y="31"/>
                    <a:pt x="7" y="30"/>
                    <a:pt x="6" y="30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3" y="0"/>
                    <a:pt x="15" y="0"/>
                    <a:pt x="17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8"/>
                    <a:pt x="22" y="11"/>
                    <a:pt x="22" y="15"/>
                  </a:cubicBezTo>
                  <a:cubicBezTo>
                    <a:pt x="22" y="20"/>
                    <a:pt x="21" y="23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lose/>
                  <a:moveTo>
                    <a:pt x="11" y="26"/>
                  </a:moveTo>
                  <a:cubicBezTo>
                    <a:pt x="13" y="26"/>
                    <a:pt x="15" y="22"/>
                    <a:pt x="15" y="15"/>
                  </a:cubicBezTo>
                  <a:cubicBezTo>
                    <a:pt x="15" y="10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8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48" name="Freeform 43"/>
            <p:cNvSpPr>
              <a:spLocks noEditPoints="1"/>
            </p:cNvSpPr>
            <p:nvPr/>
          </p:nvSpPr>
          <p:spPr bwMode="auto">
            <a:xfrm>
              <a:off x="6063012" y="2476169"/>
              <a:ext cx="10786" cy="20272"/>
            </a:xfrm>
            <a:custGeom>
              <a:avLst/>
              <a:gdLst>
                <a:gd name="T0" fmla="*/ 22 w 22"/>
                <a:gd name="T1" fmla="*/ 15 h 31"/>
                <a:gd name="T2" fmla="*/ 20 w 22"/>
                <a:gd name="T3" fmla="*/ 26 h 31"/>
                <a:gd name="T4" fmla="*/ 11 w 22"/>
                <a:gd name="T5" fmla="*/ 31 h 31"/>
                <a:gd name="T6" fmla="*/ 6 w 22"/>
                <a:gd name="T7" fmla="*/ 30 h 31"/>
                <a:gd name="T8" fmla="*/ 2 w 22"/>
                <a:gd name="T9" fmla="*/ 26 h 31"/>
                <a:gd name="T10" fmla="*/ 0 w 22"/>
                <a:gd name="T11" fmla="*/ 15 h 31"/>
                <a:gd name="T12" fmla="*/ 2 w 22"/>
                <a:gd name="T13" fmla="*/ 5 h 31"/>
                <a:gd name="T14" fmla="*/ 11 w 22"/>
                <a:gd name="T15" fmla="*/ 0 h 31"/>
                <a:gd name="T16" fmla="*/ 17 w 22"/>
                <a:gd name="T17" fmla="*/ 1 h 31"/>
                <a:gd name="T18" fmla="*/ 20 w 22"/>
                <a:gd name="T19" fmla="*/ 5 h 31"/>
                <a:gd name="T20" fmla="*/ 22 w 22"/>
                <a:gd name="T21" fmla="*/ 15 h 31"/>
                <a:gd name="T22" fmla="*/ 22 w 22"/>
                <a:gd name="T23" fmla="*/ 15 h 31"/>
                <a:gd name="T24" fmla="*/ 11 w 22"/>
                <a:gd name="T25" fmla="*/ 26 h 31"/>
                <a:gd name="T26" fmla="*/ 15 w 22"/>
                <a:gd name="T27" fmla="*/ 15 h 31"/>
                <a:gd name="T28" fmla="*/ 12 w 22"/>
                <a:gd name="T29" fmla="*/ 5 h 31"/>
                <a:gd name="T30" fmla="*/ 11 w 22"/>
                <a:gd name="T31" fmla="*/ 5 h 31"/>
                <a:gd name="T32" fmla="*/ 8 w 22"/>
                <a:gd name="T33" fmla="*/ 15 h 31"/>
                <a:gd name="T34" fmla="*/ 10 w 22"/>
                <a:gd name="T35" fmla="*/ 26 h 31"/>
                <a:gd name="T36" fmla="*/ 11 w 22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22" y="15"/>
                  </a:moveTo>
                  <a:cubicBezTo>
                    <a:pt x="22" y="20"/>
                    <a:pt x="21" y="23"/>
                    <a:pt x="20" y="26"/>
                  </a:cubicBezTo>
                  <a:cubicBezTo>
                    <a:pt x="18" y="29"/>
                    <a:pt x="16" y="31"/>
                    <a:pt x="11" y="31"/>
                  </a:cubicBezTo>
                  <a:cubicBezTo>
                    <a:pt x="9" y="31"/>
                    <a:pt x="7" y="30"/>
                    <a:pt x="6" y="30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3" y="0"/>
                    <a:pt x="15" y="0"/>
                    <a:pt x="17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8"/>
                    <a:pt x="22" y="11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11" y="26"/>
                  </a:moveTo>
                  <a:cubicBezTo>
                    <a:pt x="14" y="26"/>
                    <a:pt x="15" y="22"/>
                    <a:pt x="15" y="15"/>
                  </a:cubicBezTo>
                  <a:cubicBezTo>
                    <a:pt x="15" y="10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9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49" name="Freeform 44"/>
            <p:cNvSpPr/>
            <p:nvPr/>
          </p:nvSpPr>
          <p:spPr bwMode="auto">
            <a:xfrm>
              <a:off x="6095985" y="2502117"/>
              <a:ext cx="8012" cy="19056"/>
            </a:xfrm>
            <a:custGeom>
              <a:avLst/>
              <a:gdLst>
                <a:gd name="T0" fmla="*/ 16 w 26"/>
                <a:gd name="T1" fmla="*/ 0 h 47"/>
                <a:gd name="T2" fmla="*/ 26 w 26"/>
                <a:gd name="T3" fmla="*/ 0 h 47"/>
                <a:gd name="T4" fmla="*/ 26 w 26"/>
                <a:gd name="T5" fmla="*/ 47 h 47"/>
                <a:gd name="T6" fmla="*/ 13 w 26"/>
                <a:gd name="T7" fmla="*/ 47 h 47"/>
                <a:gd name="T8" fmla="*/ 13 w 26"/>
                <a:gd name="T9" fmla="*/ 13 h 47"/>
                <a:gd name="T10" fmla="*/ 7 w 26"/>
                <a:gd name="T11" fmla="*/ 18 h 47"/>
                <a:gd name="T12" fmla="*/ 0 w 26"/>
                <a:gd name="T13" fmla="*/ 10 h 47"/>
                <a:gd name="T14" fmla="*/ 16 w 26"/>
                <a:gd name="T15" fmla="*/ 0 h 47"/>
                <a:gd name="T16" fmla="*/ 16 w 26"/>
                <a:gd name="T17" fmla="*/ 0 h 47"/>
                <a:gd name="T18" fmla="*/ 16 w 26"/>
                <a:gd name="T19" fmla="*/ 0 h 47"/>
                <a:gd name="T20" fmla="*/ 16 w 26"/>
                <a:gd name="T21" fmla="*/ 0 h 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7"/>
                <a:gd name="T35" fmla="*/ 26 w 26"/>
                <a:gd name="T36" fmla="*/ 47 h 4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7">
                  <a:moveTo>
                    <a:pt x="16" y="0"/>
                  </a:moveTo>
                  <a:lnTo>
                    <a:pt x="26" y="0"/>
                  </a:lnTo>
                  <a:lnTo>
                    <a:pt x="26" y="47"/>
                  </a:lnTo>
                  <a:lnTo>
                    <a:pt x="13" y="47"/>
                  </a:lnTo>
                  <a:lnTo>
                    <a:pt x="13" y="13"/>
                  </a:lnTo>
                  <a:lnTo>
                    <a:pt x="7" y="18"/>
                  </a:lnTo>
                  <a:lnTo>
                    <a:pt x="0" y="1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50" name="Freeform 45"/>
            <p:cNvSpPr/>
            <p:nvPr/>
          </p:nvSpPr>
          <p:spPr bwMode="auto">
            <a:xfrm>
              <a:off x="6085199" y="2502117"/>
              <a:ext cx="8012" cy="19056"/>
            </a:xfrm>
            <a:custGeom>
              <a:avLst/>
              <a:gdLst>
                <a:gd name="T0" fmla="*/ 16 w 26"/>
                <a:gd name="T1" fmla="*/ 0 h 47"/>
                <a:gd name="T2" fmla="*/ 26 w 26"/>
                <a:gd name="T3" fmla="*/ 0 h 47"/>
                <a:gd name="T4" fmla="*/ 26 w 26"/>
                <a:gd name="T5" fmla="*/ 47 h 47"/>
                <a:gd name="T6" fmla="*/ 13 w 26"/>
                <a:gd name="T7" fmla="*/ 47 h 47"/>
                <a:gd name="T8" fmla="*/ 13 w 26"/>
                <a:gd name="T9" fmla="*/ 13 h 47"/>
                <a:gd name="T10" fmla="*/ 6 w 26"/>
                <a:gd name="T11" fmla="*/ 18 h 47"/>
                <a:gd name="T12" fmla="*/ 0 w 26"/>
                <a:gd name="T13" fmla="*/ 10 h 47"/>
                <a:gd name="T14" fmla="*/ 16 w 26"/>
                <a:gd name="T15" fmla="*/ 0 h 47"/>
                <a:gd name="T16" fmla="*/ 16 w 26"/>
                <a:gd name="T17" fmla="*/ 0 h 47"/>
                <a:gd name="T18" fmla="*/ 16 w 26"/>
                <a:gd name="T19" fmla="*/ 0 h 47"/>
                <a:gd name="T20" fmla="*/ 16 w 26"/>
                <a:gd name="T21" fmla="*/ 0 h 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7"/>
                <a:gd name="T35" fmla="*/ 26 w 26"/>
                <a:gd name="T36" fmla="*/ 47 h 4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7">
                  <a:moveTo>
                    <a:pt x="16" y="0"/>
                  </a:moveTo>
                  <a:lnTo>
                    <a:pt x="26" y="0"/>
                  </a:lnTo>
                  <a:lnTo>
                    <a:pt x="26" y="47"/>
                  </a:lnTo>
                  <a:lnTo>
                    <a:pt x="13" y="47"/>
                  </a:lnTo>
                  <a:lnTo>
                    <a:pt x="13" y="13"/>
                  </a:lnTo>
                  <a:lnTo>
                    <a:pt x="6" y="18"/>
                  </a:lnTo>
                  <a:lnTo>
                    <a:pt x="0" y="1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51" name="Freeform 46"/>
            <p:cNvSpPr/>
            <p:nvPr/>
          </p:nvSpPr>
          <p:spPr bwMode="auto">
            <a:xfrm>
              <a:off x="6063936" y="2502117"/>
              <a:ext cx="7396" cy="19056"/>
            </a:xfrm>
            <a:custGeom>
              <a:avLst/>
              <a:gdLst>
                <a:gd name="T0" fmla="*/ 14 w 24"/>
                <a:gd name="T1" fmla="*/ 0 h 47"/>
                <a:gd name="T2" fmla="*/ 24 w 24"/>
                <a:gd name="T3" fmla="*/ 0 h 47"/>
                <a:gd name="T4" fmla="*/ 24 w 24"/>
                <a:gd name="T5" fmla="*/ 47 h 47"/>
                <a:gd name="T6" fmla="*/ 13 w 24"/>
                <a:gd name="T7" fmla="*/ 47 h 47"/>
                <a:gd name="T8" fmla="*/ 11 w 24"/>
                <a:gd name="T9" fmla="*/ 13 h 47"/>
                <a:gd name="T10" fmla="*/ 5 w 24"/>
                <a:gd name="T11" fmla="*/ 18 h 47"/>
                <a:gd name="T12" fmla="*/ 0 w 24"/>
                <a:gd name="T13" fmla="*/ 10 h 47"/>
                <a:gd name="T14" fmla="*/ 14 w 24"/>
                <a:gd name="T15" fmla="*/ 0 h 47"/>
                <a:gd name="T16" fmla="*/ 14 w 24"/>
                <a:gd name="T17" fmla="*/ 0 h 47"/>
                <a:gd name="T18" fmla="*/ 14 w 24"/>
                <a:gd name="T19" fmla="*/ 0 h 47"/>
                <a:gd name="T20" fmla="*/ 14 w 24"/>
                <a:gd name="T21" fmla="*/ 0 h 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7"/>
                <a:gd name="T35" fmla="*/ 24 w 24"/>
                <a:gd name="T36" fmla="*/ 47 h 4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7">
                  <a:moveTo>
                    <a:pt x="14" y="0"/>
                  </a:moveTo>
                  <a:lnTo>
                    <a:pt x="24" y="0"/>
                  </a:lnTo>
                  <a:lnTo>
                    <a:pt x="24" y="47"/>
                  </a:lnTo>
                  <a:lnTo>
                    <a:pt x="13" y="47"/>
                  </a:lnTo>
                  <a:lnTo>
                    <a:pt x="11" y="13"/>
                  </a:lnTo>
                  <a:lnTo>
                    <a:pt x="5" y="18"/>
                  </a:lnTo>
                  <a:lnTo>
                    <a:pt x="0" y="1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52" name="Freeform 47"/>
            <p:cNvSpPr>
              <a:spLocks noEditPoints="1"/>
            </p:cNvSpPr>
            <p:nvPr/>
          </p:nvSpPr>
          <p:spPr bwMode="auto">
            <a:xfrm>
              <a:off x="6074414" y="2501711"/>
              <a:ext cx="10169" cy="19867"/>
            </a:xfrm>
            <a:custGeom>
              <a:avLst/>
              <a:gdLst>
                <a:gd name="T0" fmla="*/ 21 w 21"/>
                <a:gd name="T1" fmla="*/ 16 h 31"/>
                <a:gd name="T2" fmla="*/ 19 w 21"/>
                <a:gd name="T3" fmla="*/ 26 h 31"/>
                <a:gd name="T4" fmla="*/ 10 w 21"/>
                <a:gd name="T5" fmla="*/ 31 h 31"/>
                <a:gd name="T6" fmla="*/ 5 w 21"/>
                <a:gd name="T7" fmla="*/ 30 h 31"/>
                <a:gd name="T8" fmla="*/ 1 w 21"/>
                <a:gd name="T9" fmla="*/ 26 h 31"/>
                <a:gd name="T10" fmla="*/ 0 w 21"/>
                <a:gd name="T11" fmla="*/ 16 h 31"/>
                <a:gd name="T12" fmla="*/ 1 w 21"/>
                <a:gd name="T13" fmla="*/ 5 h 31"/>
                <a:gd name="T14" fmla="*/ 10 w 21"/>
                <a:gd name="T15" fmla="*/ 0 h 31"/>
                <a:gd name="T16" fmla="*/ 16 w 21"/>
                <a:gd name="T17" fmla="*/ 1 h 31"/>
                <a:gd name="T18" fmla="*/ 19 w 21"/>
                <a:gd name="T19" fmla="*/ 5 h 31"/>
                <a:gd name="T20" fmla="*/ 21 w 21"/>
                <a:gd name="T21" fmla="*/ 16 h 31"/>
                <a:gd name="T22" fmla="*/ 21 w 21"/>
                <a:gd name="T23" fmla="*/ 16 h 31"/>
                <a:gd name="T24" fmla="*/ 10 w 21"/>
                <a:gd name="T25" fmla="*/ 26 h 31"/>
                <a:gd name="T26" fmla="*/ 14 w 21"/>
                <a:gd name="T27" fmla="*/ 16 h 31"/>
                <a:gd name="T28" fmla="*/ 11 w 21"/>
                <a:gd name="T29" fmla="*/ 5 h 31"/>
                <a:gd name="T30" fmla="*/ 10 w 21"/>
                <a:gd name="T31" fmla="*/ 5 h 31"/>
                <a:gd name="T32" fmla="*/ 7 w 21"/>
                <a:gd name="T33" fmla="*/ 16 h 31"/>
                <a:gd name="T34" fmla="*/ 9 w 21"/>
                <a:gd name="T35" fmla="*/ 26 h 31"/>
                <a:gd name="T36" fmla="*/ 10 w 21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1"/>
                <a:gd name="T58" fmla="*/ 0 h 31"/>
                <a:gd name="T59" fmla="*/ 21 w 21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1" h="31">
                  <a:moveTo>
                    <a:pt x="21" y="16"/>
                  </a:moveTo>
                  <a:cubicBezTo>
                    <a:pt x="21" y="20"/>
                    <a:pt x="21" y="23"/>
                    <a:pt x="19" y="26"/>
                  </a:cubicBezTo>
                  <a:cubicBezTo>
                    <a:pt x="18" y="29"/>
                    <a:pt x="15" y="31"/>
                    <a:pt x="10" y="31"/>
                  </a:cubicBezTo>
                  <a:cubicBezTo>
                    <a:pt x="8" y="31"/>
                    <a:pt x="6" y="30"/>
                    <a:pt x="5" y="30"/>
                  </a:cubicBezTo>
                  <a:cubicBezTo>
                    <a:pt x="3" y="29"/>
                    <a:pt x="2" y="27"/>
                    <a:pt x="1" y="26"/>
                  </a:cubicBezTo>
                  <a:cubicBezTo>
                    <a:pt x="0" y="23"/>
                    <a:pt x="0" y="20"/>
                    <a:pt x="0" y="16"/>
                  </a:cubicBezTo>
                  <a:cubicBezTo>
                    <a:pt x="0" y="11"/>
                    <a:pt x="0" y="8"/>
                    <a:pt x="1" y="5"/>
                  </a:cubicBezTo>
                  <a:cubicBezTo>
                    <a:pt x="3" y="2"/>
                    <a:pt x="6" y="0"/>
                    <a:pt x="10" y="0"/>
                  </a:cubicBezTo>
                  <a:cubicBezTo>
                    <a:pt x="12" y="0"/>
                    <a:pt x="14" y="1"/>
                    <a:pt x="16" y="1"/>
                  </a:cubicBezTo>
                  <a:cubicBezTo>
                    <a:pt x="17" y="2"/>
                    <a:pt x="18" y="4"/>
                    <a:pt x="19" y="5"/>
                  </a:cubicBezTo>
                  <a:cubicBezTo>
                    <a:pt x="20" y="8"/>
                    <a:pt x="21" y="11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lose/>
                  <a:moveTo>
                    <a:pt x="10" y="26"/>
                  </a:moveTo>
                  <a:cubicBezTo>
                    <a:pt x="13" y="26"/>
                    <a:pt x="14" y="23"/>
                    <a:pt x="14" y="16"/>
                  </a:cubicBezTo>
                  <a:cubicBezTo>
                    <a:pt x="14" y="10"/>
                    <a:pt x="13" y="6"/>
                    <a:pt x="11" y="5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8" y="5"/>
                    <a:pt x="7" y="8"/>
                    <a:pt x="7" y="16"/>
                  </a:cubicBezTo>
                  <a:cubicBezTo>
                    <a:pt x="7" y="21"/>
                    <a:pt x="8" y="25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53" name="Freeform 48"/>
            <p:cNvSpPr/>
            <p:nvPr/>
          </p:nvSpPr>
          <p:spPr bwMode="auto">
            <a:xfrm>
              <a:off x="6085199" y="2476980"/>
              <a:ext cx="8012" cy="18650"/>
            </a:xfrm>
            <a:custGeom>
              <a:avLst/>
              <a:gdLst>
                <a:gd name="T0" fmla="*/ 26 w 26"/>
                <a:gd name="T1" fmla="*/ 46 h 46"/>
                <a:gd name="T2" fmla="*/ 13 w 26"/>
                <a:gd name="T3" fmla="*/ 46 h 46"/>
                <a:gd name="T4" fmla="*/ 13 w 26"/>
                <a:gd name="T5" fmla="*/ 11 h 46"/>
                <a:gd name="T6" fmla="*/ 6 w 26"/>
                <a:gd name="T7" fmla="*/ 18 h 46"/>
                <a:gd name="T8" fmla="*/ 0 w 26"/>
                <a:gd name="T9" fmla="*/ 10 h 46"/>
                <a:gd name="T10" fmla="*/ 14 w 26"/>
                <a:gd name="T11" fmla="*/ 0 h 46"/>
                <a:gd name="T12" fmla="*/ 24 w 26"/>
                <a:gd name="T13" fmla="*/ 0 h 46"/>
                <a:gd name="T14" fmla="*/ 26 w 26"/>
                <a:gd name="T15" fmla="*/ 46 h 46"/>
                <a:gd name="T16" fmla="*/ 26 w 26"/>
                <a:gd name="T17" fmla="*/ 46 h 46"/>
                <a:gd name="T18" fmla="*/ 26 w 26"/>
                <a:gd name="T19" fmla="*/ 46 h 46"/>
                <a:gd name="T20" fmla="*/ 26 w 26"/>
                <a:gd name="T21" fmla="*/ 46 h 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6"/>
                <a:gd name="T35" fmla="*/ 26 w 26"/>
                <a:gd name="T36" fmla="*/ 46 h 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6">
                  <a:moveTo>
                    <a:pt x="26" y="46"/>
                  </a:moveTo>
                  <a:lnTo>
                    <a:pt x="13" y="46"/>
                  </a:lnTo>
                  <a:lnTo>
                    <a:pt x="13" y="11"/>
                  </a:lnTo>
                  <a:lnTo>
                    <a:pt x="6" y="18"/>
                  </a:lnTo>
                  <a:lnTo>
                    <a:pt x="0" y="10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26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54" name="Freeform 49"/>
            <p:cNvSpPr>
              <a:spLocks noEditPoints="1"/>
            </p:cNvSpPr>
            <p:nvPr/>
          </p:nvSpPr>
          <p:spPr bwMode="auto">
            <a:xfrm>
              <a:off x="6095677" y="2476169"/>
              <a:ext cx="10786" cy="20272"/>
            </a:xfrm>
            <a:custGeom>
              <a:avLst/>
              <a:gdLst>
                <a:gd name="T0" fmla="*/ 0 w 22"/>
                <a:gd name="T1" fmla="*/ 15 h 31"/>
                <a:gd name="T2" fmla="*/ 2 w 22"/>
                <a:gd name="T3" fmla="*/ 5 h 31"/>
                <a:gd name="T4" fmla="*/ 11 w 22"/>
                <a:gd name="T5" fmla="*/ 0 h 31"/>
                <a:gd name="T6" fmla="*/ 16 w 22"/>
                <a:gd name="T7" fmla="*/ 1 h 31"/>
                <a:gd name="T8" fmla="*/ 20 w 22"/>
                <a:gd name="T9" fmla="*/ 5 h 31"/>
                <a:gd name="T10" fmla="*/ 22 w 22"/>
                <a:gd name="T11" fmla="*/ 15 h 31"/>
                <a:gd name="T12" fmla="*/ 20 w 22"/>
                <a:gd name="T13" fmla="*/ 26 h 31"/>
                <a:gd name="T14" fmla="*/ 11 w 22"/>
                <a:gd name="T15" fmla="*/ 31 h 31"/>
                <a:gd name="T16" fmla="*/ 6 w 22"/>
                <a:gd name="T17" fmla="*/ 30 h 31"/>
                <a:gd name="T18" fmla="*/ 2 w 22"/>
                <a:gd name="T19" fmla="*/ 26 h 31"/>
                <a:gd name="T20" fmla="*/ 0 w 22"/>
                <a:gd name="T21" fmla="*/ 15 h 31"/>
                <a:gd name="T22" fmla="*/ 0 w 22"/>
                <a:gd name="T23" fmla="*/ 15 h 31"/>
                <a:gd name="T24" fmla="*/ 11 w 22"/>
                <a:gd name="T25" fmla="*/ 5 h 31"/>
                <a:gd name="T26" fmla="*/ 8 w 22"/>
                <a:gd name="T27" fmla="*/ 15 h 31"/>
                <a:gd name="T28" fmla="*/ 10 w 22"/>
                <a:gd name="T29" fmla="*/ 26 h 31"/>
                <a:gd name="T30" fmla="*/ 11 w 22"/>
                <a:gd name="T31" fmla="*/ 26 h 31"/>
                <a:gd name="T32" fmla="*/ 14 w 22"/>
                <a:gd name="T33" fmla="*/ 15 h 31"/>
                <a:gd name="T34" fmla="*/ 12 w 22"/>
                <a:gd name="T35" fmla="*/ 5 h 31"/>
                <a:gd name="T36" fmla="*/ 11 w 22"/>
                <a:gd name="T37" fmla="*/ 5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0" y="15"/>
                  </a:move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8"/>
                    <a:pt x="22" y="11"/>
                    <a:pt x="22" y="15"/>
                  </a:cubicBezTo>
                  <a:cubicBezTo>
                    <a:pt x="22" y="20"/>
                    <a:pt x="21" y="23"/>
                    <a:pt x="20" y="26"/>
                  </a:cubicBezTo>
                  <a:cubicBezTo>
                    <a:pt x="18" y="29"/>
                    <a:pt x="15" y="31"/>
                    <a:pt x="11" y="31"/>
                  </a:cubicBezTo>
                  <a:cubicBezTo>
                    <a:pt x="9" y="31"/>
                    <a:pt x="7" y="30"/>
                    <a:pt x="6" y="30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11" y="5"/>
                  </a:move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8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3" y="26"/>
                    <a:pt x="15" y="22"/>
                    <a:pt x="14" y="15"/>
                  </a:cubicBezTo>
                  <a:cubicBezTo>
                    <a:pt x="14" y="10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55" name="Freeform 50"/>
            <p:cNvSpPr/>
            <p:nvPr/>
          </p:nvSpPr>
          <p:spPr bwMode="auto">
            <a:xfrm>
              <a:off x="6050685" y="2537796"/>
              <a:ext cx="67180" cy="4054"/>
            </a:xfrm>
            <a:custGeom>
              <a:avLst/>
              <a:gdLst>
                <a:gd name="T0" fmla="*/ 218 w 218"/>
                <a:gd name="T1" fmla="*/ 0 h 10"/>
                <a:gd name="T2" fmla="*/ 218 w 218"/>
                <a:gd name="T3" fmla="*/ 10 h 10"/>
                <a:gd name="T4" fmla="*/ 0 w 218"/>
                <a:gd name="T5" fmla="*/ 10 h 10"/>
                <a:gd name="T6" fmla="*/ 0 w 218"/>
                <a:gd name="T7" fmla="*/ 0 h 10"/>
                <a:gd name="T8" fmla="*/ 218 w 218"/>
                <a:gd name="T9" fmla="*/ 0 h 10"/>
                <a:gd name="T10" fmla="*/ 218 w 218"/>
                <a:gd name="T11" fmla="*/ 0 h 10"/>
                <a:gd name="T12" fmla="*/ 218 w 218"/>
                <a:gd name="T13" fmla="*/ 0 h 10"/>
                <a:gd name="T14" fmla="*/ 218 w 218"/>
                <a:gd name="T15" fmla="*/ 0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8"/>
                <a:gd name="T25" fmla="*/ 0 h 10"/>
                <a:gd name="T26" fmla="*/ 218 w 218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8" h="10">
                  <a:moveTo>
                    <a:pt x="218" y="0"/>
                  </a:moveTo>
                  <a:lnTo>
                    <a:pt x="21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910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56" name="Rectangle 51"/>
            <p:cNvSpPr>
              <a:spLocks noChangeArrowheads="1"/>
            </p:cNvSpPr>
            <p:nvPr/>
          </p:nvSpPr>
          <p:spPr bwMode="auto">
            <a:xfrm>
              <a:off x="6032811" y="2576313"/>
              <a:ext cx="4622" cy="259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57" name="Freeform 52"/>
            <p:cNvSpPr>
              <a:spLocks noEditPoints="1"/>
            </p:cNvSpPr>
            <p:nvPr/>
          </p:nvSpPr>
          <p:spPr bwMode="auto">
            <a:xfrm>
              <a:off x="6041132" y="2576313"/>
              <a:ext cx="16949" cy="25948"/>
            </a:xfrm>
            <a:custGeom>
              <a:avLst/>
              <a:gdLst>
                <a:gd name="T0" fmla="*/ 0 w 34"/>
                <a:gd name="T1" fmla="*/ 40 h 40"/>
                <a:gd name="T2" fmla="*/ 0 w 34"/>
                <a:gd name="T3" fmla="*/ 0 h 40"/>
                <a:gd name="T4" fmla="*/ 18 w 34"/>
                <a:gd name="T5" fmla="*/ 0 h 40"/>
                <a:gd name="T6" fmla="*/ 31 w 34"/>
                <a:gd name="T7" fmla="*/ 7 h 40"/>
                <a:gd name="T8" fmla="*/ 34 w 34"/>
                <a:gd name="T9" fmla="*/ 19 h 40"/>
                <a:gd name="T10" fmla="*/ 31 w 34"/>
                <a:gd name="T11" fmla="*/ 33 h 40"/>
                <a:gd name="T12" fmla="*/ 17 w 34"/>
                <a:gd name="T13" fmla="*/ 40 h 40"/>
                <a:gd name="T14" fmla="*/ 0 w 34"/>
                <a:gd name="T15" fmla="*/ 40 h 40"/>
                <a:gd name="T16" fmla="*/ 8 w 34"/>
                <a:gd name="T17" fmla="*/ 7 h 40"/>
                <a:gd name="T18" fmla="*/ 8 w 34"/>
                <a:gd name="T19" fmla="*/ 33 h 40"/>
                <a:gd name="T20" fmla="*/ 16 w 34"/>
                <a:gd name="T21" fmla="*/ 33 h 40"/>
                <a:gd name="T22" fmla="*/ 24 w 34"/>
                <a:gd name="T23" fmla="*/ 29 h 40"/>
                <a:gd name="T24" fmla="*/ 26 w 34"/>
                <a:gd name="T25" fmla="*/ 20 h 40"/>
                <a:gd name="T26" fmla="*/ 16 w 34"/>
                <a:gd name="T27" fmla="*/ 7 h 40"/>
                <a:gd name="T28" fmla="*/ 8 w 34"/>
                <a:gd name="T29" fmla="*/ 7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40"/>
                <a:gd name="T47" fmla="*/ 34 w 34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2"/>
                    <a:pt x="31" y="7"/>
                  </a:cubicBezTo>
                  <a:cubicBezTo>
                    <a:pt x="33" y="10"/>
                    <a:pt x="34" y="14"/>
                    <a:pt x="34" y="19"/>
                  </a:cubicBezTo>
                  <a:cubicBezTo>
                    <a:pt x="34" y="25"/>
                    <a:pt x="33" y="29"/>
                    <a:pt x="31" y="33"/>
                  </a:cubicBezTo>
                  <a:cubicBezTo>
                    <a:pt x="28" y="38"/>
                    <a:pt x="23" y="40"/>
                    <a:pt x="17" y="40"/>
                  </a:cubicBezTo>
                  <a:lnTo>
                    <a:pt x="0" y="40"/>
                  </a:lnTo>
                  <a:close/>
                  <a:moveTo>
                    <a:pt x="8" y="7"/>
                  </a:moveTo>
                  <a:cubicBezTo>
                    <a:pt x="8" y="33"/>
                    <a:pt x="8" y="33"/>
                    <a:pt x="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0" y="33"/>
                    <a:pt x="22" y="32"/>
                    <a:pt x="24" y="29"/>
                  </a:cubicBezTo>
                  <a:cubicBezTo>
                    <a:pt x="25" y="26"/>
                    <a:pt x="26" y="23"/>
                    <a:pt x="26" y="20"/>
                  </a:cubicBezTo>
                  <a:cubicBezTo>
                    <a:pt x="26" y="11"/>
                    <a:pt x="22" y="7"/>
                    <a:pt x="16" y="7"/>
                  </a:cubicBezTo>
                  <a:lnTo>
                    <a:pt x="8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58" name="Freeform 53"/>
            <p:cNvSpPr/>
            <p:nvPr/>
          </p:nvSpPr>
          <p:spPr bwMode="auto">
            <a:xfrm>
              <a:off x="6059930" y="2575502"/>
              <a:ext cx="16333" cy="27570"/>
            </a:xfrm>
            <a:custGeom>
              <a:avLst/>
              <a:gdLst>
                <a:gd name="T0" fmla="*/ 0 w 33"/>
                <a:gd name="T1" fmla="*/ 29 h 42"/>
                <a:gd name="T2" fmla="*/ 8 w 33"/>
                <a:gd name="T3" fmla="*/ 29 h 42"/>
                <a:gd name="T4" fmla="*/ 17 w 33"/>
                <a:gd name="T5" fmla="*/ 35 h 42"/>
                <a:gd name="T6" fmla="*/ 25 w 33"/>
                <a:gd name="T7" fmla="*/ 30 h 42"/>
                <a:gd name="T8" fmla="*/ 23 w 33"/>
                <a:gd name="T9" fmla="*/ 27 h 42"/>
                <a:gd name="T10" fmla="*/ 18 w 33"/>
                <a:gd name="T11" fmla="*/ 25 h 42"/>
                <a:gd name="T12" fmla="*/ 13 w 33"/>
                <a:gd name="T13" fmla="*/ 24 h 42"/>
                <a:gd name="T14" fmla="*/ 5 w 33"/>
                <a:gd name="T15" fmla="*/ 21 h 42"/>
                <a:gd name="T16" fmla="*/ 1 w 33"/>
                <a:gd name="T17" fmla="*/ 12 h 42"/>
                <a:gd name="T18" fmla="*/ 3 w 33"/>
                <a:gd name="T19" fmla="*/ 5 h 42"/>
                <a:gd name="T20" fmla="*/ 16 w 33"/>
                <a:gd name="T21" fmla="*/ 0 h 42"/>
                <a:gd name="T22" fmla="*/ 28 w 33"/>
                <a:gd name="T23" fmla="*/ 5 h 42"/>
                <a:gd name="T24" fmla="*/ 32 w 33"/>
                <a:gd name="T25" fmla="*/ 13 h 42"/>
                <a:gd name="T26" fmla="*/ 24 w 33"/>
                <a:gd name="T27" fmla="*/ 13 h 42"/>
                <a:gd name="T28" fmla="*/ 15 w 33"/>
                <a:gd name="T29" fmla="*/ 7 h 42"/>
                <a:gd name="T30" fmla="*/ 11 w 33"/>
                <a:gd name="T31" fmla="*/ 8 h 42"/>
                <a:gd name="T32" fmla="*/ 8 w 33"/>
                <a:gd name="T33" fmla="*/ 12 h 42"/>
                <a:gd name="T34" fmla="*/ 13 w 33"/>
                <a:gd name="T35" fmla="*/ 16 h 42"/>
                <a:gd name="T36" fmla="*/ 22 w 33"/>
                <a:gd name="T37" fmla="*/ 18 h 42"/>
                <a:gd name="T38" fmla="*/ 30 w 33"/>
                <a:gd name="T39" fmla="*/ 22 h 42"/>
                <a:gd name="T40" fmla="*/ 33 w 33"/>
                <a:gd name="T41" fmla="*/ 29 h 42"/>
                <a:gd name="T42" fmla="*/ 26 w 33"/>
                <a:gd name="T43" fmla="*/ 40 h 42"/>
                <a:gd name="T44" fmla="*/ 17 w 33"/>
                <a:gd name="T45" fmla="*/ 42 h 42"/>
                <a:gd name="T46" fmla="*/ 5 w 33"/>
                <a:gd name="T47" fmla="*/ 39 h 42"/>
                <a:gd name="T48" fmla="*/ 0 w 33"/>
                <a:gd name="T49" fmla="*/ 29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3"/>
                <a:gd name="T76" fmla="*/ 0 h 42"/>
                <a:gd name="T77" fmla="*/ 33 w 33"/>
                <a:gd name="T78" fmla="*/ 42 h 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3" h="42">
                  <a:moveTo>
                    <a:pt x="0" y="29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8" y="33"/>
                    <a:pt x="11" y="35"/>
                    <a:pt x="17" y="35"/>
                  </a:cubicBezTo>
                  <a:cubicBezTo>
                    <a:pt x="22" y="35"/>
                    <a:pt x="25" y="34"/>
                    <a:pt x="25" y="30"/>
                  </a:cubicBezTo>
                  <a:cubicBezTo>
                    <a:pt x="25" y="29"/>
                    <a:pt x="24" y="28"/>
                    <a:pt x="23" y="27"/>
                  </a:cubicBezTo>
                  <a:cubicBezTo>
                    <a:pt x="22" y="26"/>
                    <a:pt x="20" y="26"/>
                    <a:pt x="18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9" y="23"/>
                    <a:pt x="6" y="22"/>
                    <a:pt x="5" y="21"/>
                  </a:cubicBezTo>
                  <a:cubicBezTo>
                    <a:pt x="2" y="19"/>
                    <a:pt x="1" y="16"/>
                    <a:pt x="1" y="12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6" y="2"/>
                    <a:pt x="10" y="0"/>
                    <a:pt x="16" y="0"/>
                  </a:cubicBezTo>
                  <a:cubicBezTo>
                    <a:pt x="22" y="0"/>
                    <a:pt x="26" y="2"/>
                    <a:pt x="28" y="5"/>
                  </a:cubicBezTo>
                  <a:cubicBezTo>
                    <a:pt x="31" y="7"/>
                    <a:pt x="32" y="10"/>
                    <a:pt x="32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9"/>
                    <a:pt x="20" y="7"/>
                    <a:pt x="15" y="7"/>
                  </a:cubicBezTo>
                  <a:cubicBezTo>
                    <a:pt x="14" y="7"/>
                    <a:pt x="12" y="7"/>
                    <a:pt x="11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4"/>
                    <a:pt x="10" y="15"/>
                    <a:pt x="13" y="16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6" y="19"/>
                    <a:pt x="28" y="20"/>
                    <a:pt x="30" y="22"/>
                  </a:cubicBezTo>
                  <a:cubicBezTo>
                    <a:pt x="32" y="24"/>
                    <a:pt x="33" y="26"/>
                    <a:pt x="33" y="29"/>
                  </a:cubicBezTo>
                  <a:cubicBezTo>
                    <a:pt x="33" y="34"/>
                    <a:pt x="31" y="38"/>
                    <a:pt x="26" y="40"/>
                  </a:cubicBezTo>
                  <a:cubicBezTo>
                    <a:pt x="24" y="42"/>
                    <a:pt x="21" y="42"/>
                    <a:pt x="17" y="42"/>
                  </a:cubicBezTo>
                  <a:cubicBezTo>
                    <a:pt x="12" y="42"/>
                    <a:pt x="8" y="41"/>
                    <a:pt x="5" y="39"/>
                  </a:cubicBezTo>
                  <a:cubicBezTo>
                    <a:pt x="2" y="37"/>
                    <a:pt x="0" y="34"/>
                    <a:pt x="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59" name="Freeform 54"/>
            <p:cNvSpPr/>
            <p:nvPr/>
          </p:nvSpPr>
          <p:spPr bwMode="auto">
            <a:xfrm>
              <a:off x="6076263" y="2575502"/>
              <a:ext cx="9553" cy="27570"/>
            </a:xfrm>
            <a:custGeom>
              <a:avLst/>
              <a:gdLst>
                <a:gd name="T0" fmla="*/ 31 w 31"/>
                <a:gd name="T1" fmla="*/ 0 h 68"/>
                <a:gd name="T2" fmla="*/ 11 w 31"/>
                <a:gd name="T3" fmla="*/ 68 h 68"/>
                <a:gd name="T4" fmla="*/ 0 w 31"/>
                <a:gd name="T5" fmla="*/ 68 h 68"/>
                <a:gd name="T6" fmla="*/ 21 w 31"/>
                <a:gd name="T7" fmla="*/ 0 h 68"/>
                <a:gd name="T8" fmla="*/ 31 w 31"/>
                <a:gd name="T9" fmla="*/ 0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68"/>
                <a:gd name="T17" fmla="*/ 31 w 31"/>
                <a:gd name="T18" fmla="*/ 68 h 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68">
                  <a:moveTo>
                    <a:pt x="31" y="0"/>
                  </a:moveTo>
                  <a:lnTo>
                    <a:pt x="11" y="68"/>
                  </a:lnTo>
                  <a:lnTo>
                    <a:pt x="0" y="68"/>
                  </a:lnTo>
                  <a:lnTo>
                    <a:pt x="2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60" name="Rectangle 55"/>
            <p:cNvSpPr>
              <a:spLocks noChangeArrowheads="1"/>
            </p:cNvSpPr>
            <p:nvPr/>
          </p:nvSpPr>
          <p:spPr bwMode="auto">
            <a:xfrm>
              <a:off x="6086740" y="2576313"/>
              <a:ext cx="4314" cy="259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61" name="Freeform 56"/>
            <p:cNvSpPr>
              <a:spLocks noEditPoints="1"/>
            </p:cNvSpPr>
            <p:nvPr/>
          </p:nvSpPr>
          <p:spPr bwMode="auto">
            <a:xfrm>
              <a:off x="6095061" y="2576313"/>
              <a:ext cx="15408" cy="25948"/>
            </a:xfrm>
            <a:custGeom>
              <a:avLst/>
              <a:gdLst>
                <a:gd name="T0" fmla="*/ 8 w 31"/>
                <a:gd name="T1" fmla="*/ 26 h 40"/>
                <a:gd name="T2" fmla="*/ 8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18 w 31"/>
                <a:gd name="T9" fmla="*/ 0 h 40"/>
                <a:gd name="T10" fmla="*/ 28 w 31"/>
                <a:gd name="T11" fmla="*/ 4 h 40"/>
                <a:gd name="T12" fmla="*/ 31 w 31"/>
                <a:gd name="T13" fmla="*/ 13 h 40"/>
                <a:gd name="T14" fmla="*/ 28 w 31"/>
                <a:gd name="T15" fmla="*/ 21 h 40"/>
                <a:gd name="T16" fmla="*/ 18 w 31"/>
                <a:gd name="T17" fmla="*/ 26 h 40"/>
                <a:gd name="T18" fmla="*/ 8 w 31"/>
                <a:gd name="T19" fmla="*/ 26 h 40"/>
                <a:gd name="T20" fmla="*/ 8 w 31"/>
                <a:gd name="T21" fmla="*/ 19 h 40"/>
                <a:gd name="T22" fmla="*/ 16 w 31"/>
                <a:gd name="T23" fmla="*/ 19 h 40"/>
                <a:gd name="T24" fmla="*/ 22 w 31"/>
                <a:gd name="T25" fmla="*/ 13 h 40"/>
                <a:gd name="T26" fmla="*/ 20 w 31"/>
                <a:gd name="T27" fmla="*/ 8 h 40"/>
                <a:gd name="T28" fmla="*/ 15 w 31"/>
                <a:gd name="T29" fmla="*/ 7 h 40"/>
                <a:gd name="T30" fmla="*/ 8 w 31"/>
                <a:gd name="T31" fmla="*/ 7 h 40"/>
                <a:gd name="T32" fmla="*/ 8 w 31"/>
                <a:gd name="T33" fmla="*/ 19 h 4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1"/>
                <a:gd name="T52" fmla="*/ 0 h 40"/>
                <a:gd name="T53" fmla="*/ 31 w 31"/>
                <a:gd name="T54" fmla="*/ 40 h 4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1" h="40">
                  <a:moveTo>
                    <a:pt x="8" y="26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0"/>
                    <a:pt x="25" y="1"/>
                    <a:pt x="28" y="4"/>
                  </a:cubicBezTo>
                  <a:cubicBezTo>
                    <a:pt x="30" y="6"/>
                    <a:pt x="31" y="9"/>
                    <a:pt x="31" y="13"/>
                  </a:cubicBezTo>
                  <a:cubicBezTo>
                    <a:pt x="31" y="16"/>
                    <a:pt x="30" y="18"/>
                    <a:pt x="28" y="21"/>
                  </a:cubicBezTo>
                  <a:cubicBezTo>
                    <a:pt x="26" y="24"/>
                    <a:pt x="23" y="26"/>
                    <a:pt x="18" y="26"/>
                  </a:cubicBezTo>
                  <a:lnTo>
                    <a:pt x="8" y="26"/>
                  </a:lnTo>
                  <a:close/>
                  <a:moveTo>
                    <a:pt x="8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20" y="19"/>
                    <a:pt x="22" y="17"/>
                    <a:pt x="22" y="13"/>
                  </a:cubicBezTo>
                  <a:cubicBezTo>
                    <a:pt x="22" y="10"/>
                    <a:pt x="22" y="9"/>
                    <a:pt x="20" y="8"/>
                  </a:cubicBezTo>
                  <a:cubicBezTo>
                    <a:pt x="19" y="7"/>
                    <a:pt x="17" y="7"/>
                    <a:pt x="15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62" name="Freeform 57"/>
            <p:cNvSpPr/>
            <p:nvPr/>
          </p:nvSpPr>
          <p:spPr bwMode="auto">
            <a:xfrm>
              <a:off x="6112318" y="2575502"/>
              <a:ext cx="16333" cy="27570"/>
            </a:xfrm>
            <a:custGeom>
              <a:avLst/>
              <a:gdLst>
                <a:gd name="T0" fmla="*/ 0 w 33"/>
                <a:gd name="T1" fmla="*/ 29 h 42"/>
                <a:gd name="T2" fmla="*/ 8 w 33"/>
                <a:gd name="T3" fmla="*/ 29 h 42"/>
                <a:gd name="T4" fmla="*/ 16 w 33"/>
                <a:gd name="T5" fmla="*/ 35 h 42"/>
                <a:gd name="T6" fmla="*/ 25 w 33"/>
                <a:gd name="T7" fmla="*/ 30 h 42"/>
                <a:gd name="T8" fmla="*/ 23 w 33"/>
                <a:gd name="T9" fmla="*/ 27 h 42"/>
                <a:gd name="T10" fmla="*/ 18 w 33"/>
                <a:gd name="T11" fmla="*/ 25 h 42"/>
                <a:gd name="T12" fmla="*/ 13 w 33"/>
                <a:gd name="T13" fmla="*/ 24 h 42"/>
                <a:gd name="T14" fmla="*/ 5 w 33"/>
                <a:gd name="T15" fmla="*/ 21 h 42"/>
                <a:gd name="T16" fmla="*/ 1 w 33"/>
                <a:gd name="T17" fmla="*/ 12 h 42"/>
                <a:gd name="T18" fmla="*/ 3 w 33"/>
                <a:gd name="T19" fmla="*/ 5 h 42"/>
                <a:gd name="T20" fmla="*/ 16 w 33"/>
                <a:gd name="T21" fmla="*/ 0 h 42"/>
                <a:gd name="T22" fmla="*/ 28 w 33"/>
                <a:gd name="T23" fmla="*/ 5 h 42"/>
                <a:gd name="T24" fmla="*/ 32 w 33"/>
                <a:gd name="T25" fmla="*/ 13 h 42"/>
                <a:gd name="T26" fmla="*/ 24 w 33"/>
                <a:gd name="T27" fmla="*/ 13 h 42"/>
                <a:gd name="T28" fmla="*/ 15 w 33"/>
                <a:gd name="T29" fmla="*/ 7 h 42"/>
                <a:gd name="T30" fmla="*/ 11 w 33"/>
                <a:gd name="T31" fmla="*/ 8 h 42"/>
                <a:gd name="T32" fmla="*/ 8 w 33"/>
                <a:gd name="T33" fmla="*/ 12 h 42"/>
                <a:gd name="T34" fmla="*/ 13 w 33"/>
                <a:gd name="T35" fmla="*/ 16 h 42"/>
                <a:gd name="T36" fmla="*/ 22 w 33"/>
                <a:gd name="T37" fmla="*/ 18 h 42"/>
                <a:gd name="T38" fmla="*/ 30 w 33"/>
                <a:gd name="T39" fmla="*/ 22 h 42"/>
                <a:gd name="T40" fmla="*/ 33 w 33"/>
                <a:gd name="T41" fmla="*/ 29 h 42"/>
                <a:gd name="T42" fmla="*/ 26 w 33"/>
                <a:gd name="T43" fmla="*/ 40 h 42"/>
                <a:gd name="T44" fmla="*/ 17 w 33"/>
                <a:gd name="T45" fmla="*/ 42 h 42"/>
                <a:gd name="T46" fmla="*/ 5 w 33"/>
                <a:gd name="T47" fmla="*/ 39 h 42"/>
                <a:gd name="T48" fmla="*/ 0 w 33"/>
                <a:gd name="T49" fmla="*/ 29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3"/>
                <a:gd name="T76" fmla="*/ 0 h 42"/>
                <a:gd name="T77" fmla="*/ 33 w 33"/>
                <a:gd name="T78" fmla="*/ 42 h 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3" h="42">
                  <a:moveTo>
                    <a:pt x="0" y="29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8" y="33"/>
                    <a:pt x="11" y="35"/>
                    <a:pt x="16" y="35"/>
                  </a:cubicBezTo>
                  <a:cubicBezTo>
                    <a:pt x="22" y="35"/>
                    <a:pt x="25" y="34"/>
                    <a:pt x="25" y="30"/>
                  </a:cubicBezTo>
                  <a:cubicBezTo>
                    <a:pt x="25" y="29"/>
                    <a:pt x="24" y="28"/>
                    <a:pt x="23" y="27"/>
                  </a:cubicBezTo>
                  <a:cubicBezTo>
                    <a:pt x="22" y="26"/>
                    <a:pt x="20" y="26"/>
                    <a:pt x="18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9" y="23"/>
                    <a:pt x="6" y="22"/>
                    <a:pt x="5" y="21"/>
                  </a:cubicBezTo>
                  <a:cubicBezTo>
                    <a:pt x="2" y="19"/>
                    <a:pt x="1" y="16"/>
                    <a:pt x="1" y="12"/>
                  </a:cubicBezTo>
                  <a:cubicBezTo>
                    <a:pt x="1" y="9"/>
                    <a:pt x="1" y="7"/>
                    <a:pt x="3" y="5"/>
                  </a:cubicBezTo>
                  <a:cubicBezTo>
                    <a:pt x="6" y="2"/>
                    <a:pt x="10" y="0"/>
                    <a:pt x="16" y="0"/>
                  </a:cubicBezTo>
                  <a:cubicBezTo>
                    <a:pt x="21" y="0"/>
                    <a:pt x="26" y="2"/>
                    <a:pt x="28" y="5"/>
                  </a:cubicBezTo>
                  <a:cubicBezTo>
                    <a:pt x="31" y="7"/>
                    <a:pt x="32" y="10"/>
                    <a:pt x="32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9"/>
                    <a:pt x="20" y="7"/>
                    <a:pt x="15" y="7"/>
                  </a:cubicBezTo>
                  <a:cubicBezTo>
                    <a:pt x="14" y="7"/>
                    <a:pt x="12" y="7"/>
                    <a:pt x="11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4"/>
                    <a:pt x="10" y="15"/>
                    <a:pt x="13" y="16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6" y="19"/>
                    <a:pt x="28" y="20"/>
                    <a:pt x="30" y="22"/>
                  </a:cubicBezTo>
                  <a:cubicBezTo>
                    <a:pt x="32" y="24"/>
                    <a:pt x="33" y="26"/>
                    <a:pt x="33" y="29"/>
                  </a:cubicBezTo>
                  <a:cubicBezTo>
                    <a:pt x="33" y="34"/>
                    <a:pt x="31" y="38"/>
                    <a:pt x="26" y="40"/>
                  </a:cubicBezTo>
                  <a:cubicBezTo>
                    <a:pt x="24" y="42"/>
                    <a:pt x="21" y="42"/>
                    <a:pt x="17" y="42"/>
                  </a:cubicBezTo>
                  <a:cubicBezTo>
                    <a:pt x="12" y="42"/>
                    <a:pt x="8" y="41"/>
                    <a:pt x="5" y="39"/>
                  </a:cubicBezTo>
                  <a:cubicBezTo>
                    <a:pt x="2" y="37"/>
                    <a:pt x="0" y="34"/>
                    <a:pt x="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</p:grpSp>
      <p:sp>
        <p:nvSpPr>
          <p:cNvPr id="363" name="矩形 362"/>
          <p:cNvSpPr/>
          <p:nvPr/>
        </p:nvSpPr>
        <p:spPr>
          <a:xfrm>
            <a:off x="6316918" y="3124915"/>
            <a:ext cx="13808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入侵防御（检测）系统</a:t>
            </a:r>
            <a:endParaRPr lang="en-US" altLang="zh-CN" sz="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4" name="组合 363"/>
          <p:cNvGrpSpPr/>
          <p:nvPr/>
        </p:nvGrpSpPr>
        <p:grpSpPr>
          <a:xfrm>
            <a:off x="6149391" y="3142113"/>
            <a:ext cx="245607" cy="234751"/>
            <a:chOff x="6348689" y="2394629"/>
            <a:chExt cx="245607" cy="234751"/>
          </a:xfrm>
        </p:grpSpPr>
        <p:sp>
          <p:nvSpPr>
            <p:cNvPr id="365" name="AutoShape 16"/>
            <p:cNvSpPr>
              <a:spLocks noChangeAspect="1" noChangeArrowheads="1" noTextEdit="1"/>
            </p:cNvSpPr>
            <p:nvPr/>
          </p:nvSpPr>
          <p:spPr bwMode="auto">
            <a:xfrm>
              <a:off x="6360091" y="2404360"/>
              <a:ext cx="223419" cy="216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66" name="Freeform 17"/>
            <p:cNvSpPr/>
            <p:nvPr/>
          </p:nvSpPr>
          <p:spPr bwMode="auto">
            <a:xfrm>
              <a:off x="6359475" y="2487881"/>
              <a:ext cx="224035" cy="141499"/>
            </a:xfrm>
            <a:custGeom>
              <a:avLst/>
              <a:gdLst>
                <a:gd name="T0" fmla="*/ 454 w 454"/>
                <a:gd name="T1" fmla="*/ 1 h 218"/>
                <a:gd name="T2" fmla="*/ 454 w 454"/>
                <a:gd name="T3" fmla="*/ 74 h 218"/>
                <a:gd name="T4" fmla="*/ 388 w 454"/>
                <a:gd name="T5" fmla="*/ 166 h 218"/>
                <a:gd name="T6" fmla="*/ 67 w 454"/>
                <a:gd name="T7" fmla="*/ 166 h 218"/>
                <a:gd name="T8" fmla="*/ 0 w 454"/>
                <a:gd name="T9" fmla="*/ 73 h 218"/>
                <a:gd name="T10" fmla="*/ 0 w 454"/>
                <a:gd name="T11" fmla="*/ 0 h 218"/>
                <a:gd name="T12" fmla="*/ 67 w 454"/>
                <a:gd name="T13" fmla="*/ 93 h 218"/>
                <a:gd name="T14" fmla="*/ 388 w 454"/>
                <a:gd name="T15" fmla="*/ 93 h 218"/>
                <a:gd name="T16" fmla="*/ 454 w 454"/>
                <a:gd name="T17" fmla="*/ 1 h 218"/>
                <a:gd name="T18" fmla="*/ 454 w 454"/>
                <a:gd name="T19" fmla="*/ 1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54"/>
                <a:gd name="T31" fmla="*/ 0 h 218"/>
                <a:gd name="T32" fmla="*/ 454 w 454"/>
                <a:gd name="T33" fmla="*/ 218 h 2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54" h="218">
                  <a:moveTo>
                    <a:pt x="454" y="1"/>
                  </a:moveTo>
                  <a:cubicBezTo>
                    <a:pt x="454" y="26"/>
                    <a:pt x="454" y="50"/>
                    <a:pt x="454" y="74"/>
                  </a:cubicBezTo>
                  <a:cubicBezTo>
                    <a:pt x="454" y="108"/>
                    <a:pt x="432" y="141"/>
                    <a:pt x="388" y="166"/>
                  </a:cubicBezTo>
                  <a:cubicBezTo>
                    <a:pt x="300" y="218"/>
                    <a:pt x="156" y="218"/>
                    <a:pt x="67" y="166"/>
                  </a:cubicBezTo>
                  <a:cubicBezTo>
                    <a:pt x="23" y="141"/>
                    <a:pt x="0" y="107"/>
                    <a:pt x="0" y="73"/>
                  </a:cubicBezTo>
                  <a:cubicBezTo>
                    <a:pt x="0" y="49"/>
                    <a:pt x="0" y="24"/>
                    <a:pt x="0" y="0"/>
                  </a:cubicBezTo>
                  <a:cubicBezTo>
                    <a:pt x="0" y="34"/>
                    <a:pt x="23" y="68"/>
                    <a:pt x="67" y="93"/>
                  </a:cubicBezTo>
                  <a:cubicBezTo>
                    <a:pt x="156" y="145"/>
                    <a:pt x="300" y="145"/>
                    <a:pt x="388" y="93"/>
                  </a:cubicBezTo>
                  <a:cubicBezTo>
                    <a:pt x="432" y="68"/>
                    <a:pt x="454" y="35"/>
                    <a:pt x="454" y="1"/>
                  </a:cubicBezTo>
                  <a:cubicBezTo>
                    <a:pt x="454" y="1"/>
                    <a:pt x="454" y="1"/>
                    <a:pt x="454" y="1"/>
                  </a:cubicBezTo>
                  <a:close/>
                </a:path>
              </a:pathLst>
            </a:custGeom>
            <a:solidFill>
              <a:srgbClr val="3A4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67" name="Freeform 18"/>
            <p:cNvSpPr/>
            <p:nvPr/>
          </p:nvSpPr>
          <p:spPr bwMode="auto">
            <a:xfrm>
              <a:off x="6348689" y="2394629"/>
              <a:ext cx="245607" cy="187720"/>
            </a:xfrm>
            <a:custGeom>
              <a:avLst/>
              <a:gdLst>
                <a:gd name="T0" fmla="*/ 409 w 498"/>
                <a:gd name="T1" fmla="*/ 52 h 289"/>
                <a:gd name="T2" fmla="*/ 410 w 498"/>
                <a:gd name="T3" fmla="*/ 237 h 289"/>
                <a:gd name="T4" fmla="*/ 89 w 498"/>
                <a:gd name="T5" fmla="*/ 237 h 289"/>
                <a:gd name="T6" fmla="*/ 88 w 498"/>
                <a:gd name="T7" fmla="*/ 52 h 289"/>
                <a:gd name="T8" fmla="*/ 409 w 498"/>
                <a:gd name="T9" fmla="*/ 52 h 289"/>
                <a:gd name="T10" fmla="*/ 409 w 498"/>
                <a:gd name="T11" fmla="*/ 52 h 2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98"/>
                <a:gd name="T19" fmla="*/ 0 h 289"/>
                <a:gd name="T20" fmla="*/ 498 w 498"/>
                <a:gd name="T21" fmla="*/ 289 h 28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98" h="289">
                  <a:moveTo>
                    <a:pt x="409" y="52"/>
                  </a:moveTo>
                  <a:cubicBezTo>
                    <a:pt x="498" y="103"/>
                    <a:pt x="498" y="186"/>
                    <a:pt x="410" y="237"/>
                  </a:cubicBezTo>
                  <a:cubicBezTo>
                    <a:pt x="322" y="289"/>
                    <a:pt x="178" y="289"/>
                    <a:pt x="89" y="237"/>
                  </a:cubicBezTo>
                  <a:cubicBezTo>
                    <a:pt x="1" y="186"/>
                    <a:pt x="0" y="103"/>
                    <a:pt x="88" y="52"/>
                  </a:cubicBezTo>
                  <a:cubicBezTo>
                    <a:pt x="177" y="1"/>
                    <a:pt x="320" y="0"/>
                    <a:pt x="409" y="52"/>
                  </a:cubicBezTo>
                  <a:cubicBezTo>
                    <a:pt x="409" y="52"/>
                    <a:pt x="409" y="52"/>
                    <a:pt x="409" y="52"/>
                  </a:cubicBezTo>
                  <a:close/>
                </a:path>
              </a:pathLst>
            </a:custGeom>
            <a:solidFill>
              <a:srgbClr val="6F8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68" name="Freeform 19"/>
            <p:cNvSpPr/>
            <p:nvPr/>
          </p:nvSpPr>
          <p:spPr bwMode="auto">
            <a:xfrm>
              <a:off x="6449767" y="2443282"/>
              <a:ext cx="48074" cy="4054"/>
            </a:xfrm>
            <a:custGeom>
              <a:avLst/>
              <a:gdLst>
                <a:gd name="T0" fmla="*/ 97 w 97"/>
                <a:gd name="T1" fmla="*/ 0 h 6"/>
                <a:gd name="T2" fmla="*/ 97 w 97"/>
                <a:gd name="T3" fmla="*/ 6 h 6"/>
                <a:gd name="T4" fmla="*/ 0 w 97"/>
                <a:gd name="T5" fmla="*/ 6 h 6"/>
                <a:gd name="T6" fmla="*/ 0 w 97"/>
                <a:gd name="T7" fmla="*/ 0 h 6"/>
                <a:gd name="T8" fmla="*/ 97 w 97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6"/>
                <a:gd name="T17" fmla="*/ 97 w 9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6">
                  <a:moveTo>
                    <a:pt x="97" y="0"/>
                  </a:moveTo>
                  <a:cubicBezTo>
                    <a:pt x="97" y="6"/>
                    <a:pt x="97" y="6"/>
                    <a:pt x="97" y="6"/>
                  </a:cubicBezTo>
                  <a:cubicBezTo>
                    <a:pt x="82" y="6"/>
                    <a:pt x="15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82" y="0"/>
                    <a:pt x="97" y="0"/>
                  </a:cubicBezTo>
                </a:path>
              </a:pathLst>
            </a:custGeom>
            <a:solidFill>
              <a:srgbClr val="910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69" name="Freeform 20"/>
            <p:cNvSpPr/>
            <p:nvPr/>
          </p:nvSpPr>
          <p:spPr bwMode="auto">
            <a:xfrm>
              <a:off x="6452849" y="2491124"/>
              <a:ext cx="308" cy="4865"/>
            </a:xfrm>
            <a:custGeom>
              <a:avLst/>
              <a:gdLst>
                <a:gd name="T0" fmla="*/ 0 w 1"/>
                <a:gd name="T1" fmla="*/ 0 h 7"/>
                <a:gd name="T2" fmla="*/ 0 w 1"/>
                <a:gd name="T3" fmla="*/ 7 h 7"/>
                <a:gd name="T4" fmla="*/ 0 w 1"/>
                <a:gd name="T5" fmla="*/ 6 h 7"/>
                <a:gd name="T6" fmla="*/ 0 w 1"/>
                <a:gd name="T7" fmla="*/ 0 h 7"/>
                <a:gd name="T8" fmla="*/ 0 w 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7"/>
                <a:gd name="T17" fmla="*/ 1 w 1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A67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70" name="Freeform 21"/>
            <p:cNvSpPr/>
            <p:nvPr/>
          </p:nvSpPr>
          <p:spPr bwMode="auto">
            <a:xfrm>
              <a:off x="6507702" y="2471258"/>
              <a:ext cx="57627" cy="44193"/>
            </a:xfrm>
            <a:custGeom>
              <a:avLst/>
              <a:gdLst>
                <a:gd name="T0" fmla="*/ 92 w 187"/>
                <a:gd name="T1" fmla="*/ 0 h 109"/>
                <a:gd name="T2" fmla="*/ 65 w 187"/>
                <a:gd name="T3" fmla="*/ 16 h 109"/>
                <a:gd name="T4" fmla="*/ 108 w 187"/>
                <a:gd name="T5" fmla="*/ 40 h 109"/>
                <a:gd name="T6" fmla="*/ 0 w 187"/>
                <a:gd name="T7" fmla="*/ 40 h 109"/>
                <a:gd name="T8" fmla="*/ 0 w 187"/>
                <a:gd name="T9" fmla="*/ 67 h 109"/>
                <a:gd name="T10" fmla="*/ 108 w 187"/>
                <a:gd name="T11" fmla="*/ 67 h 109"/>
                <a:gd name="T12" fmla="*/ 65 w 187"/>
                <a:gd name="T13" fmla="*/ 91 h 109"/>
                <a:gd name="T14" fmla="*/ 94 w 187"/>
                <a:gd name="T15" fmla="*/ 109 h 109"/>
                <a:gd name="T16" fmla="*/ 187 w 187"/>
                <a:gd name="T17" fmla="*/ 54 h 109"/>
                <a:gd name="T18" fmla="*/ 92 w 187"/>
                <a:gd name="T19" fmla="*/ 0 h 109"/>
                <a:gd name="T20" fmla="*/ 92 w 187"/>
                <a:gd name="T21" fmla="*/ 0 h 1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7"/>
                <a:gd name="T34" fmla="*/ 0 h 109"/>
                <a:gd name="T35" fmla="*/ 187 w 187"/>
                <a:gd name="T36" fmla="*/ 109 h 1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7" h="109">
                  <a:moveTo>
                    <a:pt x="92" y="0"/>
                  </a:moveTo>
                  <a:lnTo>
                    <a:pt x="65" y="16"/>
                  </a:lnTo>
                  <a:lnTo>
                    <a:pt x="108" y="40"/>
                  </a:lnTo>
                  <a:lnTo>
                    <a:pt x="0" y="40"/>
                  </a:lnTo>
                  <a:lnTo>
                    <a:pt x="0" y="67"/>
                  </a:lnTo>
                  <a:lnTo>
                    <a:pt x="108" y="67"/>
                  </a:lnTo>
                  <a:lnTo>
                    <a:pt x="65" y="91"/>
                  </a:lnTo>
                  <a:lnTo>
                    <a:pt x="94" y="109"/>
                  </a:lnTo>
                  <a:lnTo>
                    <a:pt x="187" y="5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71" name="Freeform 22"/>
            <p:cNvSpPr/>
            <p:nvPr/>
          </p:nvSpPr>
          <p:spPr bwMode="auto">
            <a:xfrm>
              <a:off x="6507702" y="2467203"/>
              <a:ext cx="57627" cy="44193"/>
            </a:xfrm>
            <a:custGeom>
              <a:avLst/>
              <a:gdLst>
                <a:gd name="T0" fmla="*/ 92 w 187"/>
                <a:gd name="T1" fmla="*/ 0 h 109"/>
                <a:gd name="T2" fmla="*/ 65 w 187"/>
                <a:gd name="T3" fmla="*/ 16 h 109"/>
                <a:gd name="T4" fmla="*/ 108 w 187"/>
                <a:gd name="T5" fmla="*/ 42 h 109"/>
                <a:gd name="T6" fmla="*/ 0 w 187"/>
                <a:gd name="T7" fmla="*/ 42 h 109"/>
                <a:gd name="T8" fmla="*/ 0 w 187"/>
                <a:gd name="T9" fmla="*/ 67 h 109"/>
                <a:gd name="T10" fmla="*/ 108 w 187"/>
                <a:gd name="T11" fmla="*/ 67 h 109"/>
                <a:gd name="T12" fmla="*/ 65 w 187"/>
                <a:gd name="T13" fmla="*/ 93 h 109"/>
                <a:gd name="T14" fmla="*/ 94 w 187"/>
                <a:gd name="T15" fmla="*/ 109 h 109"/>
                <a:gd name="T16" fmla="*/ 187 w 187"/>
                <a:gd name="T17" fmla="*/ 55 h 109"/>
                <a:gd name="T18" fmla="*/ 92 w 187"/>
                <a:gd name="T19" fmla="*/ 0 h 109"/>
                <a:gd name="T20" fmla="*/ 92 w 187"/>
                <a:gd name="T21" fmla="*/ 0 h 1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7"/>
                <a:gd name="T34" fmla="*/ 0 h 109"/>
                <a:gd name="T35" fmla="*/ 187 w 187"/>
                <a:gd name="T36" fmla="*/ 109 h 1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7" h="109">
                  <a:moveTo>
                    <a:pt x="92" y="0"/>
                  </a:moveTo>
                  <a:lnTo>
                    <a:pt x="65" y="16"/>
                  </a:lnTo>
                  <a:lnTo>
                    <a:pt x="108" y="42"/>
                  </a:lnTo>
                  <a:lnTo>
                    <a:pt x="0" y="42"/>
                  </a:lnTo>
                  <a:lnTo>
                    <a:pt x="0" y="67"/>
                  </a:lnTo>
                  <a:lnTo>
                    <a:pt x="108" y="67"/>
                  </a:lnTo>
                  <a:lnTo>
                    <a:pt x="65" y="93"/>
                  </a:lnTo>
                  <a:lnTo>
                    <a:pt x="94" y="109"/>
                  </a:lnTo>
                  <a:lnTo>
                    <a:pt x="187" y="5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72" name="Freeform 23"/>
            <p:cNvSpPr>
              <a:spLocks noEditPoints="1"/>
            </p:cNvSpPr>
            <p:nvPr/>
          </p:nvSpPr>
          <p:spPr bwMode="auto">
            <a:xfrm>
              <a:off x="6439906" y="2435984"/>
              <a:ext cx="67796" cy="107037"/>
            </a:xfrm>
            <a:custGeom>
              <a:avLst/>
              <a:gdLst>
                <a:gd name="T0" fmla="*/ 136 w 137"/>
                <a:gd name="T1" fmla="*/ 0 h 165"/>
                <a:gd name="T2" fmla="*/ 127 w 137"/>
                <a:gd name="T3" fmla="*/ 0 h 165"/>
                <a:gd name="T4" fmla="*/ 0 w 137"/>
                <a:gd name="T5" fmla="*/ 0 h 165"/>
                <a:gd name="T6" fmla="*/ 0 w 137"/>
                <a:gd name="T7" fmla="*/ 76 h 165"/>
                <a:gd name="T8" fmla="*/ 1 w 137"/>
                <a:gd name="T9" fmla="*/ 88 h 165"/>
                <a:gd name="T10" fmla="*/ 1 w 137"/>
                <a:gd name="T11" fmla="*/ 165 h 165"/>
                <a:gd name="T12" fmla="*/ 137 w 137"/>
                <a:gd name="T13" fmla="*/ 165 h 165"/>
                <a:gd name="T14" fmla="*/ 136 w 137"/>
                <a:gd name="T15" fmla="*/ 0 h 165"/>
                <a:gd name="T16" fmla="*/ 20 w 137"/>
                <a:gd name="T17" fmla="*/ 153 h 165"/>
                <a:gd name="T18" fmla="*/ 20 w 137"/>
                <a:gd name="T19" fmla="*/ 11 h 165"/>
                <a:gd name="T20" fmla="*/ 117 w 137"/>
                <a:gd name="T21" fmla="*/ 11 h 165"/>
                <a:gd name="T22" fmla="*/ 118 w 137"/>
                <a:gd name="T23" fmla="*/ 153 h 165"/>
                <a:gd name="T24" fmla="*/ 20 w 137"/>
                <a:gd name="T25" fmla="*/ 153 h 1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37"/>
                <a:gd name="T40" fmla="*/ 0 h 165"/>
                <a:gd name="T41" fmla="*/ 137 w 137"/>
                <a:gd name="T42" fmla="*/ 165 h 16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37" h="165">
                  <a:moveTo>
                    <a:pt x="136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137" y="165"/>
                    <a:pt x="137" y="165"/>
                    <a:pt x="137" y="165"/>
                  </a:cubicBezTo>
                  <a:lnTo>
                    <a:pt x="136" y="0"/>
                  </a:lnTo>
                  <a:close/>
                  <a:moveTo>
                    <a:pt x="20" y="153"/>
                  </a:moveTo>
                  <a:cubicBezTo>
                    <a:pt x="20" y="143"/>
                    <a:pt x="20" y="21"/>
                    <a:pt x="20" y="11"/>
                  </a:cubicBezTo>
                  <a:cubicBezTo>
                    <a:pt x="35" y="11"/>
                    <a:pt x="102" y="11"/>
                    <a:pt x="117" y="11"/>
                  </a:cubicBezTo>
                  <a:cubicBezTo>
                    <a:pt x="117" y="21"/>
                    <a:pt x="118" y="143"/>
                    <a:pt x="118" y="153"/>
                  </a:cubicBezTo>
                  <a:cubicBezTo>
                    <a:pt x="103" y="153"/>
                    <a:pt x="35" y="153"/>
                    <a:pt x="20" y="153"/>
                  </a:cubicBezTo>
                  <a:close/>
                </a:path>
              </a:pathLst>
            </a:custGeom>
            <a:solidFill>
              <a:srgbClr val="E72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73" name="Freeform 24"/>
            <p:cNvSpPr/>
            <p:nvPr/>
          </p:nvSpPr>
          <p:spPr bwMode="auto">
            <a:xfrm>
              <a:off x="6382279" y="2471258"/>
              <a:ext cx="58243" cy="43382"/>
            </a:xfrm>
            <a:custGeom>
              <a:avLst/>
              <a:gdLst>
                <a:gd name="T0" fmla="*/ 109 w 189"/>
                <a:gd name="T1" fmla="*/ 0 h 107"/>
                <a:gd name="T2" fmla="*/ 82 w 189"/>
                <a:gd name="T3" fmla="*/ 16 h 107"/>
                <a:gd name="T4" fmla="*/ 125 w 189"/>
                <a:gd name="T5" fmla="*/ 40 h 107"/>
                <a:gd name="T6" fmla="*/ 0 w 189"/>
                <a:gd name="T7" fmla="*/ 40 h 107"/>
                <a:gd name="T8" fmla="*/ 0 w 189"/>
                <a:gd name="T9" fmla="*/ 67 h 107"/>
                <a:gd name="T10" fmla="*/ 125 w 189"/>
                <a:gd name="T11" fmla="*/ 67 h 107"/>
                <a:gd name="T12" fmla="*/ 82 w 189"/>
                <a:gd name="T13" fmla="*/ 91 h 107"/>
                <a:gd name="T14" fmla="*/ 110 w 189"/>
                <a:gd name="T15" fmla="*/ 107 h 107"/>
                <a:gd name="T16" fmla="*/ 189 w 189"/>
                <a:gd name="T17" fmla="*/ 62 h 107"/>
                <a:gd name="T18" fmla="*/ 187 w 189"/>
                <a:gd name="T19" fmla="*/ 45 h 107"/>
                <a:gd name="T20" fmla="*/ 109 w 189"/>
                <a:gd name="T21" fmla="*/ 0 h 107"/>
                <a:gd name="T22" fmla="*/ 109 w 189"/>
                <a:gd name="T23" fmla="*/ 0 h 10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9"/>
                <a:gd name="T37" fmla="*/ 0 h 107"/>
                <a:gd name="T38" fmla="*/ 189 w 189"/>
                <a:gd name="T39" fmla="*/ 107 h 10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9" h="107">
                  <a:moveTo>
                    <a:pt x="109" y="0"/>
                  </a:moveTo>
                  <a:lnTo>
                    <a:pt x="82" y="16"/>
                  </a:lnTo>
                  <a:lnTo>
                    <a:pt x="125" y="40"/>
                  </a:lnTo>
                  <a:lnTo>
                    <a:pt x="0" y="40"/>
                  </a:lnTo>
                  <a:lnTo>
                    <a:pt x="0" y="67"/>
                  </a:lnTo>
                  <a:lnTo>
                    <a:pt x="125" y="67"/>
                  </a:lnTo>
                  <a:lnTo>
                    <a:pt x="82" y="91"/>
                  </a:lnTo>
                  <a:lnTo>
                    <a:pt x="110" y="107"/>
                  </a:lnTo>
                  <a:lnTo>
                    <a:pt x="189" y="62"/>
                  </a:lnTo>
                  <a:lnTo>
                    <a:pt x="187" y="45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74" name="Freeform 25"/>
            <p:cNvSpPr/>
            <p:nvPr/>
          </p:nvSpPr>
          <p:spPr bwMode="auto">
            <a:xfrm>
              <a:off x="6382279" y="2467203"/>
              <a:ext cx="58243" cy="44193"/>
            </a:xfrm>
            <a:custGeom>
              <a:avLst/>
              <a:gdLst>
                <a:gd name="T0" fmla="*/ 109 w 189"/>
                <a:gd name="T1" fmla="*/ 0 h 109"/>
                <a:gd name="T2" fmla="*/ 82 w 189"/>
                <a:gd name="T3" fmla="*/ 16 h 109"/>
                <a:gd name="T4" fmla="*/ 125 w 189"/>
                <a:gd name="T5" fmla="*/ 42 h 109"/>
                <a:gd name="T6" fmla="*/ 0 w 189"/>
                <a:gd name="T7" fmla="*/ 42 h 109"/>
                <a:gd name="T8" fmla="*/ 0 w 189"/>
                <a:gd name="T9" fmla="*/ 67 h 109"/>
                <a:gd name="T10" fmla="*/ 125 w 189"/>
                <a:gd name="T11" fmla="*/ 67 h 109"/>
                <a:gd name="T12" fmla="*/ 82 w 189"/>
                <a:gd name="T13" fmla="*/ 93 h 109"/>
                <a:gd name="T14" fmla="*/ 110 w 189"/>
                <a:gd name="T15" fmla="*/ 109 h 109"/>
                <a:gd name="T16" fmla="*/ 189 w 189"/>
                <a:gd name="T17" fmla="*/ 64 h 109"/>
                <a:gd name="T18" fmla="*/ 187 w 189"/>
                <a:gd name="T19" fmla="*/ 45 h 109"/>
                <a:gd name="T20" fmla="*/ 109 w 189"/>
                <a:gd name="T21" fmla="*/ 0 h 109"/>
                <a:gd name="T22" fmla="*/ 109 w 189"/>
                <a:gd name="T23" fmla="*/ 0 h 1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9"/>
                <a:gd name="T37" fmla="*/ 0 h 109"/>
                <a:gd name="T38" fmla="*/ 189 w 189"/>
                <a:gd name="T39" fmla="*/ 109 h 10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9" h="109">
                  <a:moveTo>
                    <a:pt x="109" y="0"/>
                  </a:moveTo>
                  <a:lnTo>
                    <a:pt x="82" y="16"/>
                  </a:lnTo>
                  <a:lnTo>
                    <a:pt x="125" y="42"/>
                  </a:lnTo>
                  <a:lnTo>
                    <a:pt x="0" y="42"/>
                  </a:lnTo>
                  <a:lnTo>
                    <a:pt x="0" y="67"/>
                  </a:lnTo>
                  <a:lnTo>
                    <a:pt x="125" y="67"/>
                  </a:lnTo>
                  <a:lnTo>
                    <a:pt x="82" y="93"/>
                  </a:lnTo>
                  <a:lnTo>
                    <a:pt x="110" y="109"/>
                  </a:lnTo>
                  <a:lnTo>
                    <a:pt x="189" y="64"/>
                  </a:lnTo>
                  <a:lnTo>
                    <a:pt x="187" y="45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75" name="Freeform 26"/>
            <p:cNvSpPr/>
            <p:nvPr/>
          </p:nvSpPr>
          <p:spPr bwMode="auto">
            <a:xfrm>
              <a:off x="6485822" y="2458689"/>
              <a:ext cx="7396" cy="19461"/>
            </a:xfrm>
            <a:custGeom>
              <a:avLst/>
              <a:gdLst>
                <a:gd name="T0" fmla="*/ 7 w 24"/>
                <a:gd name="T1" fmla="*/ 20 h 48"/>
                <a:gd name="T2" fmla="*/ 0 w 24"/>
                <a:gd name="T3" fmla="*/ 12 h 48"/>
                <a:gd name="T4" fmla="*/ 15 w 24"/>
                <a:gd name="T5" fmla="*/ 0 h 48"/>
                <a:gd name="T6" fmla="*/ 24 w 24"/>
                <a:gd name="T7" fmla="*/ 0 h 48"/>
                <a:gd name="T8" fmla="*/ 24 w 24"/>
                <a:gd name="T9" fmla="*/ 48 h 48"/>
                <a:gd name="T10" fmla="*/ 13 w 24"/>
                <a:gd name="T11" fmla="*/ 48 h 48"/>
                <a:gd name="T12" fmla="*/ 13 w 24"/>
                <a:gd name="T13" fmla="*/ 13 h 48"/>
                <a:gd name="T14" fmla="*/ 7 w 24"/>
                <a:gd name="T15" fmla="*/ 20 h 48"/>
                <a:gd name="T16" fmla="*/ 7 w 24"/>
                <a:gd name="T17" fmla="*/ 20 h 48"/>
                <a:gd name="T18" fmla="*/ 7 w 24"/>
                <a:gd name="T19" fmla="*/ 20 h 48"/>
                <a:gd name="T20" fmla="*/ 7 w 24"/>
                <a:gd name="T21" fmla="*/ 2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8"/>
                <a:gd name="T35" fmla="*/ 24 w 24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8">
                  <a:moveTo>
                    <a:pt x="7" y="20"/>
                  </a:moveTo>
                  <a:lnTo>
                    <a:pt x="0" y="12"/>
                  </a:lnTo>
                  <a:lnTo>
                    <a:pt x="15" y="0"/>
                  </a:lnTo>
                  <a:lnTo>
                    <a:pt x="24" y="0"/>
                  </a:lnTo>
                  <a:lnTo>
                    <a:pt x="24" y="48"/>
                  </a:lnTo>
                  <a:lnTo>
                    <a:pt x="13" y="48"/>
                  </a:lnTo>
                  <a:lnTo>
                    <a:pt x="13" y="13"/>
                  </a:lnTo>
                  <a:lnTo>
                    <a:pt x="7" y="2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76" name="Freeform 27"/>
            <p:cNvSpPr/>
            <p:nvPr/>
          </p:nvSpPr>
          <p:spPr bwMode="auto">
            <a:xfrm>
              <a:off x="6464251" y="2458689"/>
              <a:ext cx="7396" cy="19461"/>
            </a:xfrm>
            <a:custGeom>
              <a:avLst/>
              <a:gdLst>
                <a:gd name="T0" fmla="*/ 6 w 24"/>
                <a:gd name="T1" fmla="*/ 20 h 48"/>
                <a:gd name="T2" fmla="*/ 0 w 24"/>
                <a:gd name="T3" fmla="*/ 12 h 48"/>
                <a:gd name="T4" fmla="*/ 14 w 24"/>
                <a:gd name="T5" fmla="*/ 0 h 48"/>
                <a:gd name="T6" fmla="*/ 24 w 24"/>
                <a:gd name="T7" fmla="*/ 0 h 48"/>
                <a:gd name="T8" fmla="*/ 24 w 24"/>
                <a:gd name="T9" fmla="*/ 48 h 48"/>
                <a:gd name="T10" fmla="*/ 12 w 24"/>
                <a:gd name="T11" fmla="*/ 48 h 48"/>
                <a:gd name="T12" fmla="*/ 12 w 24"/>
                <a:gd name="T13" fmla="*/ 13 h 48"/>
                <a:gd name="T14" fmla="*/ 6 w 24"/>
                <a:gd name="T15" fmla="*/ 20 h 48"/>
                <a:gd name="T16" fmla="*/ 6 w 24"/>
                <a:gd name="T17" fmla="*/ 20 h 48"/>
                <a:gd name="T18" fmla="*/ 6 w 24"/>
                <a:gd name="T19" fmla="*/ 20 h 48"/>
                <a:gd name="T20" fmla="*/ 6 w 24"/>
                <a:gd name="T21" fmla="*/ 2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8"/>
                <a:gd name="T35" fmla="*/ 24 w 24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8">
                  <a:moveTo>
                    <a:pt x="6" y="20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24" y="48"/>
                  </a:lnTo>
                  <a:lnTo>
                    <a:pt x="12" y="48"/>
                  </a:lnTo>
                  <a:lnTo>
                    <a:pt x="12" y="13"/>
                  </a:lnTo>
                  <a:lnTo>
                    <a:pt x="6" y="2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77" name="Freeform 28"/>
            <p:cNvSpPr>
              <a:spLocks noEditPoints="1"/>
            </p:cNvSpPr>
            <p:nvPr/>
          </p:nvSpPr>
          <p:spPr bwMode="auto">
            <a:xfrm>
              <a:off x="6474420" y="2458689"/>
              <a:ext cx="11094" cy="19461"/>
            </a:xfrm>
            <a:custGeom>
              <a:avLst/>
              <a:gdLst>
                <a:gd name="T0" fmla="*/ 0 w 22"/>
                <a:gd name="T1" fmla="*/ 15 h 30"/>
                <a:gd name="T2" fmla="*/ 2 w 22"/>
                <a:gd name="T3" fmla="*/ 5 h 30"/>
                <a:gd name="T4" fmla="*/ 11 w 22"/>
                <a:gd name="T5" fmla="*/ 0 h 30"/>
                <a:gd name="T6" fmla="*/ 16 w 22"/>
                <a:gd name="T7" fmla="*/ 1 h 30"/>
                <a:gd name="T8" fmla="*/ 20 w 22"/>
                <a:gd name="T9" fmla="*/ 5 h 30"/>
                <a:gd name="T10" fmla="*/ 22 w 22"/>
                <a:gd name="T11" fmla="*/ 15 h 30"/>
                <a:gd name="T12" fmla="*/ 20 w 22"/>
                <a:gd name="T13" fmla="*/ 25 h 30"/>
                <a:gd name="T14" fmla="*/ 11 w 22"/>
                <a:gd name="T15" fmla="*/ 30 h 30"/>
                <a:gd name="T16" fmla="*/ 5 w 22"/>
                <a:gd name="T17" fmla="*/ 29 h 30"/>
                <a:gd name="T18" fmla="*/ 2 w 22"/>
                <a:gd name="T19" fmla="*/ 25 h 30"/>
                <a:gd name="T20" fmla="*/ 0 w 22"/>
                <a:gd name="T21" fmla="*/ 15 h 30"/>
                <a:gd name="T22" fmla="*/ 0 w 22"/>
                <a:gd name="T23" fmla="*/ 15 h 30"/>
                <a:gd name="T24" fmla="*/ 11 w 22"/>
                <a:gd name="T25" fmla="*/ 4 h 30"/>
                <a:gd name="T26" fmla="*/ 7 w 22"/>
                <a:gd name="T27" fmla="*/ 15 h 30"/>
                <a:gd name="T28" fmla="*/ 10 w 22"/>
                <a:gd name="T29" fmla="*/ 25 h 30"/>
                <a:gd name="T30" fmla="*/ 11 w 22"/>
                <a:gd name="T31" fmla="*/ 26 h 30"/>
                <a:gd name="T32" fmla="*/ 14 w 22"/>
                <a:gd name="T33" fmla="*/ 15 h 30"/>
                <a:gd name="T34" fmla="*/ 12 w 22"/>
                <a:gd name="T35" fmla="*/ 5 h 30"/>
                <a:gd name="T36" fmla="*/ 11 w 22"/>
                <a:gd name="T37" fmla="*/ 4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0" y="15"/>
                  </a:move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6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19"/>
                    <a:pt x="21" y="23"/>
                    <a:pt x="20" y="25"/>
                  </a:cubicBezTo>
                  <a:cubicBezTo>
                    <a:pt x="18" y="29"/>
                    <a:pt x="15" y="30"/>
                    <a:pt x="11" y="30"/>
                  </a:cubicBezTo>
                  <a:cubicBezTo>
                    <a:pt x="9" y="30"/>
                    <a:pt x="7" y="30"/>
                    <a:pt x="5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11" y="4"/>
                  </a:moveTo>
                  <a:cubicBezTo>
                    <a:pt x="8" y="4"/>
                    <a:pt x="7" y="8"/>
                    <a:pt x="7" y="15"/>
                  </a:cubicBezTo>
                  <a:cubicBezTo>
                    <a:pt x="7" y="21"/>
                    <a:pt x="8" y="24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3" y="6"/>
                    <a:pt x="12" y="5"/>
                  </a:cubicBezTo>
                  <a:cubicBezTo>
                    <a:pt x="11" y="5"/>
                    <a:pt x="11" y="4"/>
                    <a:pt x="11" y="4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78" name="Freeform 29"/>
            <p:cNvSpPr>
              <a:spLocks noEditPoints="1"/>
            </p:cNvSpPr>
            <p:nvPr/>
          </p:nvSpPr>
          <p:spPr bwMode="auto">
            <a:xfrm>
              <a:off x="6452849" y="2458689"/>
              <a:ext cx="10786" cy="19461"/>
            </a:xfrm>
            <a:custGeom>
              <a:avLst/>
              <a:gdLst>
                <a:gd name="T0" fmla="*/ 22 w 22"/>
                <a:gd name="T1" fmla="*/ 15 h 30"/>
                <a:gd name="T2" fmla="*/ 20 w 22"/>
                <a:gd name="T3" fmla="*/ 25 h 30"/>
                <a:gd name="T4" fmla="*/ 11 w 22"/>
                <a:gd name="T5" fmla="*/ 30 h 30"/>
                <a:gd name="T6" fmla="*/ 6 w 22"/>
                <a:gd name="T7" fmla="*/ 29 h 30"/>
                <a:gd name="T8" fmla="*/ 2 w 22"/>
                <a:gd name="T9" fmla="*/ 25 h 30"/>
                <a:gd name="T10" fmla="*/ 0 w 22"/>
                <a:gd name="T11" fmla="*/ 15 h 30"/>
                <a:gd name="T12" fmla="*/ 2 w 22"/>
                <a:gd name="T13" fmla="*/ 5 h 30"/>
                <a:gd name="T14" fmla="*/ 11 w 22"/>
                <a:gd name="T15" fmla="*/ 0 h 30"/>
                <a:gd name="T16" fmla="*/ 16 w 22"/>
                <a:gd name="T17" fmla="*/ 1 h 30"/>
                <a:gd name="T18" fmla="*/ 20 w 22"/>
                <a:gd name="T19" fmla="*/ 5 h 30"/>
                <a:gd name="T20" fmla="*/ 22 w 22"/>
                <a:gd name="T21" fmla="*/ 15 h 30"/>
                <a:gd name="T22" fmla="*/ 22 w 22"/>
                <a:gd name="T23" fmla="*/ 15 h 30"/>
                <a:gd name="T24" fmla="*/ 11 w 22"/>
                <a:gd name="T25" fmla="*/ 26 h 30"/>
                <a:gd name="T26" fmla="*/ 14 w 22"/>
                <a:gd name="T27" fmla="*/ 15 h 30"/>
                <a:gd name="T28" fmla="*/ 12 w 22"/>
                <a:gd name="T29" fmla="*/ 5 h 30"/>
                <a:gd name="T30" fmla="*/ 11 w 22"/>
                <a:gd name="T31" fmla="*/ 4 h 30"/>
                <a:gd name="T32" fmla="*/ 7 w 22"/>
                <a:gd name="T33" fmla="*/ 15 h 30"/>
                <a:gd name="T34" fmla="*/ 10 w 22"/>
                <a:gd name="T35" fmla="*/ 25 h 30"/>
                <a:gd name="T36" fmla="*/ 11 w 22"/>
                <a:gd name="T37" fmla="*/ 26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22" y="15"/>
                  </a:moveTo>
                  <a:cubicBezTo>
                    <a:pt x="22" y="19"/>
                    <a:pt x="21" y="23"/>
                    <a:pt x="20" y="25"/>
                  </a:cubicBezTo>
                  <a:cubicBezTo>
                    <a:pt x="18" y="29"/>
                    <a:pt x="15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11" y="26"/>
                  </a:move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4" y="6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4"/>
                    <a:pt x="7" y="8"/>
                    <a:pt x="7" y="15"/>
                  </a:cubicBezTo>
                  <a:cubicBezTo>
                    <a:pt x="8" y="21"/>
                    <a:pt x="8" y="24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79" name="Freeform 30"/>
            <p:cNvSpPr>
              <a:spLocks noEditPoints="1"/>
            </p:cNvSpPr>
            <p:nvPr/>
          </p:nvSpPr>
          <p:spPr bwMode="auto">
            <a:xfrm>
              <a:off x="6463634" y="2484232"/>
              <a:ext cx="10786" cy="19461"/>
            </a:xfrm>
            <a:custGeom>
              <a:avLst/>
              <a:gdLst>
                <a:gd name="T0" fmla="*/ 20 w 22"/>
                <a:gd name="T1" fmla="*/ 25 h 30"/>
                <a:gd name="T2" fmla="*/ 11 w 22"/>
                <a:gd name="T3" fmla="*/ 30 h 30"/>
                <a:gd name="T4" fmla="*/ 6 w 22"/>
                <a:gd name="T5" fmla="*/ 29 h 30"/>
                <a:gd name="T6" fmla="*/ 2 w 22"/>
                <a:gd name="T7" fmla="*/ 25 h 30"/>
                <a:gd name="T8" fmla="*/ 0 w 22"/>
                <a:gd name="T9" fmla="*/ 15 h 30"/>
                <a:gd name="T10" fmla="*/ 2 w 22"/>
                <a:gd name="T11" fmla="*/ 5 h 30"/>
                <a:gd name="T12" fmla="*/ 11 w 22"/>
                <a:gd name="T13" fmla="*/ 0 h 30"/>
                <a:gd name="T14" fmla="*/ 17 w 22"/>
                <a:gd name="T15" fmla="*/ 1 h 30"/>
                <a:gd name="T16" fmla="*/ 20 w 22"/>
                <a:gd name="T17" fmla="*/ 5 h 30"/>
                <a:gd name="T18" fmla="*/ 22 w 22"/>
                <a:gd name="T19" fmla="*/ 15 h 30"/>
                <a:gd name="T20" fmla="*/ 20 w 22"/>
                <a:gd name="T21" fmla="*/ 25 h 30"/>
                <a:gd name="T22" fmla="*/ 20 w 22"/>
                <a:gd name="T23" fmla="*/ 25 h 30"/>
                <a:gd name="T24" fmla="*/ 11 w 22"/>
                <a:gd name="T25" fmla="*/ 26 h 30"/>
                <a:gd name="T26" fmla="*/ 15 w 22"/>
                <a:gd name="T27" fmla="*/ 15 h 30"/>
                <a:gd name="T28" fmla="*/ 12 w 22"/>
                <a:gd name="T29" fmla="*/ 5 h 30"/>
                <a:gd name="T30" fmla="*/ 11 w 22"/>
                <a:gd name="T31" fmla="*/ 5 h 30"/>
                <a:gd name="T32" fmla="*/ 8 w 22"/>
                <a:gd name="T33" fmla="*/ 15 h 30"/>
                <a:gd name="T34" fmla="*/ 10 w 22"/>
                <a:gd name="T35" fmla="*/ 25 h 30"/>
                <a:gd name="T36" fmla="*/ 11 w 22"/>
                <a:gd name="T37" fmla="*/ 26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20" y="25"/>
                  </a:moveTo>
                  <a:cubicBezTo>
                    <a:pt x="18" y="29"/>
                    <a:pt x="15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3" y="0"/>
                    <a:pt x="15" y="0"/>
                    <a:pt x="17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20"/>
                    <a:pt x="21" y="23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lose/>
                  <a:moveTo>
                    <a:pt x="11" y="26"/>
                  </a:moveTo>
                  <a:cubicBezTo>
                    <a:pt x="13" y="26"/>
                    <a:pt x="15" y="22"/>
                    <a:pt x="15" y="15"/>
                  </a:cubicBezTo>
                  <a:cubicBezTo>
                    <a:pt x="15" y="9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8" y="24"/>
                    <a:pt x="10" y="25"/>
                  </a:cubicBezTo>
                  <a:cubicBezTo>
                    <a:pt x="10" y="26"/>
                    <a:pt x="11" y="26"/>
                    <a:pt x="11" y="26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80" name="Freeform 31"/>
            <p:cNvSpPr>
              <a:spLocks noEditPoints="1"/>
            </p:cNvSpPr>
            <p:nvPr/>
          </p:nvSpPr>
          <p:spPr bwMode="auto">
            <a:xfrm>
              <a:off x="6452849" y="2484232"/>
              <a:ext cx="10786" cy="19461"/>
            </a:xfrm>
            <a:custGeom>
              <a:avLst/>
              <a:gdLst>
                <a:gd name="T0" fmla="*/ 22 w 22"/>
                <a:gd name="T1" fmla="*/ 15 h 30"/>
                <a:gd name="T2" fmla="*/ 20 w 22"/>
                <a:gd name="T3" fmla="*/ 25 h 30"/>
                <a:gd name="T4" fmla="*/ 11 w 22"/>
                <a:gd name="T5" fmla="*/ 30 h 30"/>
                <a:gd name="T6" fmla="*/ 6 w 22"/>
                <a:gd name="T7" fmla="*/ 29 h 30"/>
                <a:gd name="T8" fmla="*/ 2 w 22"/>
                <a:gd name="T9" fmla="*/ 25 h 30"/>
                <a:gd name="T10" fmla="*/ 0 w 22"/>
                <a:gd name="T11" fmla="*/ 15 h 30"/>
                <a:gd name="T12" fmla="*/ 2 w 22"/>
                <a:gd name="T13" fmla="*/ 5 h 30"/>
                <a:gd name="T14" fmla="*/ 11 w 22"/>
                <a:gd name="T15" fmla="*/ 0 h 30"/>
                <a:gd name="T16" fmla="*/ 17 w 22"/>
                <a:gd name="T17" fmla="*/ 1 h 30"/>
                <a:gd name="T18" fmla="*/ 20 w 22"/>
                <a:gd name="T19" fmla="*/ 5 h 30"/>
                <a:gd name="T20" fmla="*/ 22 w 22"/>
                <a:gd name="T21" fmla="*/ 15 h 30"/>
                <a:gd name="T22" fmla="*/ 22 w 22"/>
                <a:gd name="T23" fmla="*/ 15 h 30"/>
                <a:gd name="T24" fmla="*/ 11 w 22"/>
                <a:gd name="T25" fmla="*/ 26 h 30"/>
                <a:gd name="T26" fmla="*/ 15 w 22"/>
                <a:gd name="T27" fmla="*/ 15 h 30"/>
                <a:gd name="T28" fmla="*/ 12 w 22"/>
                <a:gd name="T29" fmla="*/ 5 h 30"/>
                <a:gd name="T30" fmla="*/ 11 w 22"/>
                <a:gd name="T31" fmla="*/ 5 h 30"/>
                <a:gd name="T32" fmla="*/ 8 w 22"/>
                <a:gd name="T33" fmla="*/ 15 h 30"/>
                <a:gd name="T34" fmla="*/ 10 w 22"/>
                <a:gd name="T35" fmla="*/ 25 h 30"/>
                <a:gd name="T36" fmla="*/ 11 w 22"/>
                <a:gd name="T37" fmla="*/ 26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22" y="15"/>
                  </a:moveTo>
                  <a:cubicBezTo>
                    <a:pt x="22" y="20"/>
                    <a:pt x="21" y="23"/>
                    <a:pt x="20" y="25"/>
                  </a:cubicBezTo>
                  <a:cubicBezTo>
                    <a:pt x="18" y="29"/>
                    <a:pt x="16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3" y="0"/>
                    <a:pt x="15" y="0"/>
                    <a:pt x="17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11" y="26"/>
                  </a:moveTo>
                  <a:cubicBezTo>
                    <a:pt x="14" y="26"/>
                    <a:pt x="15" y="22"/>
                    <a:pt x="15" y="15"/>
                  </a:cubicBezTo>
                  <a:cubicBezTo>
                    <a:pt x="15" y="9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9" y="24"/>
                    <a:pt x="10" y="25"/>
                  </a:cubicBezTo>
                  <a:cubicBezTo>
                    <a:pt x="10" y="26"/>
                    <a:pt x="11" y="26"/>
                    <a:pt x="11" y="26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81" name="Freeform 32"/>
            <p:cNvSpPr/>
            <p:nvPr/>
          </p:nvSpPr>
          <p:spPr bwMode="auto">
            <a:xfrm>
              <a:off x="6485822" y="2509369"/>
              <a:ext cx="8012" cy="19461"/>
            </a:xfrm>
            <a:custGeom>
              <a:avLst/>
              <a:gdLst>
                <a:gd name="T0" fmla="*/ 16 w 26"/>
                <a:gd name="T1" fmla="*/ 0 h 48"/>
                <a:gd name="T2" fmla="*/ 26 w 26"/>
                <a:gd name="T3" fmla="*/ 0 h 48"/>
                <a:gd name="T4" fmla="*/ 26 w 26"/>
                <a:gd name="T5" fmla="*/ 48 h 48"/>
                <a:gd name="T6" fmla="*/ 13 w 26"/>
                <a:gd name="T7" fmla="*/ 48 h 48"/>
                <a:gd name="T8" fmla="*/ 13 w 26"/>
                <a:gd name="T9" fmla="*/ 13 h 48"/>
                <a:gd name="T10" fmla="*/ 7 w 26"/>
                <a:gd name="T11" fmla="*/ 19 h 48"/>
                <a:gd name="T12" fmla="*/ 0 w 26"/>
                <a:gd name="T13" fmla="*/ 11 h 48"/>
                <a:gd name="T14" fmla="*/ 16 w 26"/>
                <a:gd name="T15" fmla="*/ 0 h 48"/>
                <a:gd name="T16" fmla="*/ 16 w 26"/>
                <a:gd name="T17" fmla="*/ 0 h 48"/>
                <a:gd name="T18" fmla="*/ 16 w 26"/>
                <a:gd name="T19" fmla="*/ 0 h 48"/>
                <a:gd name="T20" fmla="*/ 16 w 26"/>
                <a:gd name="T21" fmla="*/ 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8"/>
                <a:gd name="T35" fmla="*/ 26 w 26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8">
                  <a:moveTo>
                    <a:pt x="16" y="0"/>
                  </a:moveTo>
                  <a:lnTo>
                    <a:pt x="26" y="0"/>
                  </a:lnTo>
                  <a:lnTo>
                    <a:pt x="26" y="48"/>
                  </a:lnTo>
                  <a:lnTo>
                    <a:pt x="13" y="48"/>
                  </a:lnTo>
                  <a:lnTo>
                    <a:pt x="13" y="13"/>
                  </a:lnTo>
                  <a:lnTo>
                    <a:pt x="7" y="19"/>
                  </a:lnTo>
                  <a:lnTo>
                    <a:pt x="0" y="1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82" name="Freeform 33"/>
            <p:cNvSpPr/>
            <p:nvPr/>
          </p:nvSpPr>
          <p:spPr bwMode="auto">
            <a:xfrm>
              <a:off x="6475036" y="2509369"/>
              <a:ext cx="8012" cy="19461"/>
            </a:xfrm>
            <a:custGeom>
              <a:avLst/>
              <a:gdLst>
                <a:gd name="T0" fmla="*/ 16 w 26"/>
                <a:gd name="T1" fmla="*/ 0 h 48"/>
                <a:gd name="T2" fmla="*/ 26 w 26"/>
                <a:gd name="T3" fmla="*/ 0 h 48"/>
                <a:gd name="T4" fmla="*/ 26 w 26"/>
                <a:gd name="T5" fmla="*/ 48 h 48"/>
                <a:gd name="T6" fmla="*/ 13 w 26"/>
                <a:gd name="T7" fmla="*/ 48 h 48"/>
                <a:gd name="T8" fmla="*/ 13 w 26"/>
                <a:gd name="T9" fmla="*/ 13 h 48"/>
                <a:gd name="T10" fmla="*/ 6 w 26"/>
                <a:gd name="T11" fmla="*/ 19 h 48"/>
                <a:gd name="T12" fmla="*/ 0 w 26"/>
                <a:gd name="T13" fmla="*/ 11 h 48"/>
                <a:gd name="T14" fmla="*/ 16 w 26"/>
                <a:gd name="T15" fmla="*/ 0 h 48"/>
                <a:gd name="T16" fmla="*/ 16 w 26"/>
                <a:gd name="T17" fmla="*/ 0 h 48"/>
                <a:gd name="T18" fmla="*/ 16 w 26"/>
                <a:gd name="T19" fmla="*/ 0 h 48"/>
                <a:gd name="T20" fmla="*/ 16 w 26"/>
                <a:gd name="T21" fmla="*/ 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8"/>
                <a:gd name="T35" fmla="*/ 26 w 26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8">
                  <a:moveTo>
                    <a:pt x="16" y="0"/>
                  </a:moveTo>
                  <a:lnTo>
                    <a:pt x="26" y="0"/>
                  </a:lnTo>
                  <a:lnTo>
                    <a:pt x="26" y="48"/>
                  </a:lnTo>
                  <a:lnTo>
                    <a:pt x="13" y="48"/>
                  </a:lnTo>
                  <a:lnTo>
                    <a:pt x="13" y="13"/>
                  </a:lnTo>
                  <a:lnTo>
                    <a:pt x="6" y="19"/>
                  </a:lnTo>
                  <a:lnTo>
                    <a:pt x="0" y="1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83" name="Freeform 34"/>
            <p:cNvSpPr/>
            <p:nvPr/>
          </p:nvSpPr>
          <p:spPr bwMode="auto">
            <a:xfrm>
              <a:off x="6453773" y="2509369"/>
              <a:ext cx="7396" cy="19461"/>
            </a:xfrm>
            <a:custGeom>
              <a:avLst/>
              <a:gdLst>
                <a:gd name="T0" fmla="*/ 14 w 24"/>
                <a:gd name="T1" fmla="*/ 0 h 48"/>
                <a:gd name="T2" fmla="*/ 24 w 24"/>
                <a:gd name="T3" fmla="*/ 0 h 48"/>
                <a:gd name="T4" fmla="*/ 24 w 24"/>
                <a:gd name="T5" fmla="*/ 48 h 48"/>
                <a:gd name="T6" fmla="*/ 13 w 24"/>
                <a:gd name="T7" fmla="*/ 48 h 48"/>
                <a:gd name="T8" fmla="*/ 11 w 24"/>
                <a:gd name="T9" fmla="*/ 13 h 48"/>
                <a:gd name="T10" fmla="*/ 5 w 24"/>
                <a:gd name="T11" fmla="*/ 19 h 48"/>
                <a:gd name="T12" fmla="*/ 0 w 24"/>
                <a:gd name="T13" fmla="*/ 11 h 48"/>
                <a:gd name="T14" fmla="*/ 14 w 24"/>
                <a:gd name="T15" fmla="*/ 0 h 48"/>
                <a:gd name="T16" fmla="*/ 14 w 24"/>
                <a:gd name="T17" fmla="*/ 0 h 48"/>
                <a:gd name="T18" fmla="*/ 14 w 24"/>
                <a:gd name="T19" fmla="*/ 0 h 48"/>
                <a:gd name="T20" fmla="*/ 14 w 24"/>
                <a:gd name="T21" fmla="*/ 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8"/>
                <a:gd name="T35" fmla="*/ 24 w 24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8">
                  <a:moveTo>
                    <a:pt x="14" y="0"/>
                  </a:moveTo>
                  <a:lnTo>
                    <a:pt x="24" y="0"/>
                  </a:lnTo>
                  <a:lnTo>
                    <a:pt x="24" y="48"/>
                  </a:lnTo>
                  <a:lnTo>
                    <a:pt x="13" y="48"/>
                  </a:lnTo>
                  <a:lnTo>
                    <a:pt x="11" y="13"/>
                  </a:lnTo>
                  <a:lnTo>
                    <a:pt x="5" y="19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84" name="Freeform 35"/>
            <p:cNvSpPr>
              <a:spLocks noEditPoints="1"/>
            </p:cNvSpPr>
            <p:nvPr/>
          </p:nvSpPr>
          <p:spPr bwMode="auto">
            <a:xfrm>
              <a:off x="6464251" y="2509369"/>
              <a:ext cx="10169" cy="20272"/>
            </a:xfrm>
            <a:custGeom>
              <a:avLst/>
              <a:gdLst>
                <a:gd name="T0" fmla="*/ 21 w 21"/>
                <a:gd name="T1" fmla="*/ 15 h 31"/>
                <a:gd name="T2" fmla="*/ 19 w 21"/>
                <a:gd name="T3" fmla="*/ 25 h 31"/>
                <a:gd name="T4" fmla="*/ 10 w 21"/>
                <a:gd name="T5" fmla="*/ 31 h 31"/>
                <a:gd name="T6" fmla="*/ 5 w 21"/>
                <a:gd name="T7" fmla="*/ 29 h 31"/>
                <a:gd name="T8" fmla="*/ 1 w 21"/>
                <a:gd name="T9" fmla="*/ 25 h 31"/>
                <a:gd name="T10" fmla="*/ 0 w 21"/>
                <a:gd name="T11" fmla="*/ 15 h 31"/>
                <a:gd name="T12" fmla="*/ 1 w 21"/>
                <a:gd name="T13" fmla="*/ 5 h 31"/>
                <a:gd name="T14" fmla="*/ 10 w 21"/>
                <a:gd name="T15" fmla="*/ 0 h 31"/>
                <a:gd name="T16" fmla="*/ 16 w 21"/>
                <a:gd name="T17" fmla="*/ 1 h 31"/>
                <a:gd name="T18" fmla="*/ 19 w 21"/>
                <a:gd name="T19" fmla="*/ 5 h 31"/>
                <a:gd name="T20" fmla="*/ 21 w 21"/>
                <a:gd name="T21" fmla="*/ 15 h 31"/>
                <a:gd name="T22" fmla="*/ 21 w 21"/>
                <a:gd name="T23" fmla="*/ 15 h 31"/>
                <a:gd name="T24" fmla="*/ 10 w 21"/>
                <a:gd name="T25" fmla="*/ 26 h 31"/>
                <a:gd name="T26" fmla="*/ 14 w 21"/>
                <a:gd name="T27" fmla="*/ 15 h 31"/>
                <a:gd name="T28" fmla="*/ 11 w 21"/>
                <a:gd name="T29" fmla="*/ 5 h 31"/>
                <a:gd name="T30" fmla="*/ 10 w 21"/>
                <a:gd name="T31" fmla="*/ 5 h 31"/>
                <a:gd name="T32" fmla="*/ 7 w 21"/>
                <a:gd name="T33" fmla="*/ 15 h 31"/>
                <a:gd name="T34" fmla="*/ 9 w 21"/>
                <a:gd name="T35" fmla="*/ 25 h 31"/>
                <a:gd name="T36" fmla="*/ 10 w 21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1"/>
                <a:gd name="T58" fmla="*/ 0 h 31"/>
                <a:gd name="T59" fmla="*/ 21 w 21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1" h="31">
                  <a:moveTo>
                    <a:pt x="21" y="15"/>
                  </a:moveTo>
                  <a:cubicBezTo>
                    <a:pt x="21" y="20"/>
                    <a:pt x="21" y="23"/>
                    <a:pt x="19" y="25"/>
                  </a:cubicBezTo>
                  <a:cubicBezTo>
                    <a:pt x="18" y="29"/>
                    <a:pt x="15" y="31"/>
                    <a:pt x="10" y="31"/>
                  </a:cubicBezTo>
                  <a:cubicBezTo>
                    <a:pt x="8" y="31"/>
                    <a:pt x="6" y="30"/>
                    <a:pt x="5" y="29"/>
                  </a:cubicBezTo>
                  <a:cubicBezTo>
                    <a:pt x="3" y="28"/>
                    <a:pt x="2" y="27"/>
                    <a:pt x="1" y="25"/>
                  </a:cubicBezTo>
                  <a:cubicBezTo>
                    <a:pt x="0" y="23"/>
                    <a:pt x="0" y="20"/>
                    <a:pt x="0" y="15"/>
                  </a:cubicBezTo>
                  <a:cubicBezTo>
                    <a:pt x="0" y="11"/>
                    <a:pt x="0" y="7"/>
                    <a:pt x="1" y="5"/>
                  </a:cubicBezTo>
                  <a:cubicBezTo>
                    <a:pt x="3" y="1"/>
                    <a:pt x="6" y="0"/>
                    <a:pt x="10" y="0"/>
                  </a:cubicBezTo>
                  <a:cubicBezTo>
                    <a:pt x="12" y="0"/>
                    <a:pt x="14" y="0"/>
                    <a:pt x="16" y="1"/>
                  </a:cubicBezTo>
                  <a:cubicBezTo>
                    <a:pt x="17" y="2"/>
                    <a:pt x="18" y="3"/>
                    <a:pt x="19" y="5"/>
                  </a:cubicBezTo>
                  <a:cubicBezTo>
                    <a:pt x="20" y="7"/>
                    <a:pt x="21" y="11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10" y="26"/>
                  </a:move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3" y="6"/>
                    <a:pt x="11" y="5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8" y="5"/>
                    <a:pt x="7" y="8"/>
                    <a:pt x="7" y="15"/>
                  </a:cubicBezTo>
                  <a:cubicBezTo>
                    <a:pt x="7" y="21"/>
                    <a:pt x="8" y="24"/>
                    <a:pt x="9" y="25"/>
                  </a:cubicBezTo>
                  <a:cubicBezTo>
                    <a:pt x="10" y="26"/>
                    <a:pt x="10" y="26"/>
                    <a:pt x="10" y="26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85" name="Freeform 36"/>
            <p:cNvSpPr/>
            <p:nvPr/>
          </p:nvSpPr>
          <p:spPr bwMode="auto">
            <a:xfrm>
              <a:off x="6475036" y="2484232"/>
              <a:ext cx="8012" cy="19461"/>
            </a:xfrm>
            <a:custGeom>
              <a:avLst/>
              <a:gdLst>
                <a:gd name="T0" fmla="*/ 26 w 26"/>
                <a:gd name="T1" fmla="*/ 48 h 48"/>
                <a:gd name="T2" fmla="*/ 13 w 26"/>
                <a:gd name="T3" fmla="*/ 48 h 48"/>
                <a:gd name="T4" fmla="*/ 13 w 26"/>
                <a:gd name="T5" fmla="*/ 13 h 48"/>
                <a:gd name="T6" fmla="*/ 6 w 26"/>
                <a:gd name="T7" fmla="*/ 19 h 48"/>
                <a:gd name="T8" fmla="*/ 0 w 26"/>
                <a:gd name="T9" fmla="*/ 11 h 48"/>
                <a:gd name="T10" fmla="*/ 14 w 26"/>
                <a:gd name="T11" fmla="*/ 0 h 48"/>
                <a:gd name="T12" fmla="*/ 24 w 26"/>
                <a:gd name="T13" fmla="*/ 0 h 48"/>
                <a:gd name="T14" fmla="*/ 26 w 26"/>
                <a:gd name="T15" fmla="*/ 48 h 48"/>
                <a:gd name="T16" fmla="*/ 26 w 26"/>
                <a:gd name="T17" fmla="*/ 48 h 48"/>
                <a:gd name="T18" fmla="*/ 26 w 26"/>
                <a:gd name="T19" fmla="*/ 48 h 48"/>
                <a:gd name="T20" fmla="*/ 26 w 26"/>
                <a:gd name="T21" fmla="*/ 48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8"/>
                <a:gd name="T35" fmla="*/ 26 w 26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8">
                  <a:moveTo>
                    <a:pt x="26" y="48"/>
                  </a:moveTo>
                  <a:lnTo>
                    <a:pt x="13" y="48"/>
                  </a:lnTo>
                  <a:lnTo>
                    <a:pt x="13" y="13"/>
                  </a:lnTo>
                  <a:lnTo>
                    <a:pt x="6" y="19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26" y="48"/>
                  </a:lnTo>
                  <a:close/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86" name="Freeform 37"/>
            <p:cNvSpPr>
              <a:spLocks noEditPoints="1"/>
            </p:cNvSpPr>
            <p:nvPr/>
          </p:nvSpPr>
          <p:spPr bwMode="auto">
            <a:xfrm>
              <a:off x="6485514" y="2484232"/>
              <a:ext cx="10786" cy="19461"/>
            </a:xfrm>
            <a:custGeom>
              <a:avLst/>
              <a:gdLst>
                <a:gd name="T0" fmla="*/ 0 w 22"/>
                <a:gd name="T1" fmla="*/ 15 h 30"/>
                <a:gd name="T2" fmla="*/ 2 w 22"/>
                <a:gd name="T3" fmla="*/ 5 h 30"/>
                <a:gd name="T4" fmla="*/ 11 w 22"/>
                <a:gd name="T5" fmla="*/ 0 h 30"/>
                <a:gd name="T6" fmla="*/ 16 w 22"/>
                <a:gd name="T7" fmla="*/ 1 h 30"/>
                <a:gd name="T8" fmla="*/ 20 w 22"/>
                <a:gd name="T9" fmla="*/ 5 h 30"/>
                <a:gd name="T10" fmla="*/ 22 w 22"/>
                <a:gd name="T11" fmla="*/ 15 h 30"/>
                <a:gd name="T12" fmla="*/ 20 w 22"/>
                <a:gd name="T13" fmla="*/ 25 h 30"/>
                <a:gd name="T14" fmla="*/ 11 w 22"/>
                <a:gd name="T15" fmla="*/ 30 h 30"/>
                <a:gd name="T16" fmla="*/ 6 w 22"/>
                <a:gd name="T17" fmla="*/ 29 h 30"/>
                <a:gd name="T18" fmla="*/ 2 w 22"/>
                <a:gd name="T19" fmla="*/ 25 h 30"/>
                <a:gd name="T20" fmla="*/ 0 w 22"/>
                <a:gd name="T21" fmla="*/ 15 h 30"/>
                <a:gd name="T22" fmla="*/ 0 w 22"/>
                <a:gd name="T23" fmla="*/ 15 h 30"/>
                <a:gd name="T24" fmla="*/ 11 w 22"/>
                <a:gd name="T25" fmla="*/ 5 h 30"/>
                <a:gd name="T26" fmla="*/ 8 w 22"/>
                <a:gd name="T27" fmla="*/ 15 h 30"/>
                <a:gd name="T28" fmla="*/ 10 w 22"/>
                <a:gd name="T29" fmla="*/ 25 h 30"/>
                <a:gd name="T30" fmla="*/ 11 w 22"/>
                <a:gd name="T31" fmla="*/ 26 h 30"/>
                <a:gd name="T32" fmla="*/ 14 w 22"/>
                <a:gd name="T33" fmla="*/ 15 h 30"/>
                <a:gd name="T34" fmla="*/ 12 w 22"/>
                <a:gd name="T35" fmla="*/ 5 h 30"/>
                <a:gd name="T36" fmla="*/ 11 w 22"/>
                <a:gd name="T37" fmla="*/ 5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0"/>
                <a:gd name="T59" fmla="*/ 22 w 22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0">
                  <a:moveTo>
                    <a:pt x="0" y="15"/>
                  </a:moveTo>
                  <a:cubicBezTo>
                    <a:pt x="0" y="11"/>
                    <a:pt x="1" y="7"/>
                    <a:pt x="2" y="5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19"/>
                    <a:pt x="21" y="23"/>
                    <a:pt x="20" y="25"/>
                  </a:cubicBezTo>
                  <a:cubicBezTo>
                    <a:pt x="18" y="29"/>
                    <a:pt x="15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11" y="5"/>
                  </a:move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8" y="24"/>
                    <a:pt x="10" y="25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3" y="26"/>
                    <a:pt x="15" y="22"/>
                    <a:pt x="14" y="15"/>
                  </a:cubicBezTo>
                  <a:cubicBezTo>
                    <a:pt x="14" y="9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</a:path>
              </a:pathLst>
            </a:custGeom>
            <a:solidFill>
              <a:srgbClr val="3D4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87" name="Freeform 38"/>
            <p:cNvSpPr/>
            <p:nvPr/>
          </p:nvSpPr>
          <p:spPr bwMode="auto">
            <a:xfrm>
              <a:off x="6485822" y="2457067"/>
              <a:ext cx="7396" cy="18650"/>
            </a:xfrm>
            <a:custGeom>
              <a:avLst/>
              <a:gdLst>
                <a:gd name="T0" fmla="*/ 7 w 24"/>
                <a:gd name="T1" fmla="*/ 17 h 46"/>
                <a:gd name="T2" fmla="*/ 0 w 24"/>
                <a:gd name="T3" fmla="*/ 9 h 46"/>
                <a:gd name="T4" fmla="*/ 15 w 24"/>
                <a:gd name="T5" fmla="*/ 0 h 46"/>
                <a:gd name="T6" fmla="*/ 24 w 24"/>
                <a:gd name="T7" fmla="*/ 0 h 46"/>
                <a:gd name="T8" fmla="*/ 24 w 24"/>
                <a:gd name="T9" fmla="*/ 46 h 46"/>
                <a:gd name="T10" fmla="*/ 13 w 24"/>
                <a:gd name="T11" fmla="*/ 46 h 46"/>
                <a:gd name="T12" fmla="*/ 13 w 24"/>
                <a:gd name="T13" fmla="*/ 11 h 46"/>
                <a:gd name="T14" fmla="*/ 7 w 24"/>
                <a:gd name="T15" fmla="*/ 17 h 46"/>
                <a:gd name="T16" fmla="*/ 7 w 24"/>
                <a:gd name="T17" fmla="*/ 17 h 46"/>
                <a:gd name="T18" fmla="*/ 7 w 24"/>
                <a:gd name="T19" fmla="*/ 17 h 46"/>
                <a:gd name="T20" fmla="*/ 7 w 24"/>
                <a:gd name="T21" fmla="*/ 17 h 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6"/>
                <a:gd name="T35" fmla="*/ 24 w 24"/>
                <a:gd name="T36" fmla="*/ 46 h 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6">
                  <a:moveTo>
                    <a:pt x="7" y="17"/>
                  </a:moveTo>
                  <a:lnTo>
                    <a:pt x="0" y="9"/>
                  </a:lnTo>
                  <a:lnTo>
                    <a:pt x="15" y="0"/>
                  </a:lnTo>
                  <a:lnTo>
                    <a:pt x="24" y="0"/>
                  </a:lnTo>
                  <a:lnTo>
                    <a:pt x="24" y="46"/>
                  </a:lnTo>
                  <a:lnTo>
                    <a:pt x="13" y="46"/>
                  </a:lnTo>
                  <a:lnTo>
                    <a:pt x="13" y="11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88" name="Freeform 39"/>
            <p:cNvSpPr/>
            <p:nvPr/>
          </p:nvSpPr>
          <p:spPr bwMode="auto">
            <a:xfrm>
              <a:off x="6464251" y="2457067"/>
              <a:ext cx="7396" cy="18650"/>
            </a:xfrm>
            <a:custGeom>
              <a:avLst/>
              <a:gdLst>
                <a:gd name="T0" fmla="*/ 6 w 24"/>
                <a:gd name="T1" fmla="*/ 17 h 46"/>
                <a:gd name="T2" fmla="*/ 0 w 24"/>
                <a:gd name="T3" fmla="*/ 9 h 46"/>
                <a:gd name="T4" fmla="*/ 14 w 24"/>
                <a:gd name="T5" fmla="*/ 0 h 46"/>
                <a:gd name="T6" fmla="*/ 24 w 24"/>
                <a:gd name="T7" fmla="*/ 0 h 46"/>
                <a:gd name="T8" fmla="*/ 24 w 24"/>
                <a:gd name="T9" fmla="*/ 46 h 46"/>
                <a:gd name="T10" fmla="*/ 12 w 24"/>
                <a:gd name="T11" fmla="*/ 46 h 46"/>
                <a:gd name="T12" fmla="*/ 12 w 24"/>
                <a:gd name="T13" fmla="*/ 11 h 46"/>
                <a:gd name="T14" fmla="*/ 6 w 24"/>
                <a:gd name="T15" fmla="*/ 17 h 46"/>
                <a:gd name="T16" fmla="*/ 6 w 24"/>
                <a:gd name="T17" fmla="*/ 17 h 46"/>
                <a:gd name="T18" fmla="*/ 6 w 24"/>
                <a:gd name="T19" fmla="*/ 17 h 46"/>
                <a:gd name="T20" fmla="*/ 6 w 24"/>
                <a:gd name="T21" fmla="*/ 17 h 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6"/>
                <a:gd name="T35" fmla="*/ 24 w 24"/>
                <a:gd name="T36" fmla="*/ 46 h 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6">
                  <a:moveTo>
                    <a:pt x="6" y="17"/>
                  </a:moveTo>
                  <a:lnTo>
                    <a:pt x="0" y="9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24" y="46"/>
                  </a:lnTo>
                  <a:lnTo>
                    <a:pt x="12" y="46"/>
                  </a:lnTo>
                  <a:lnTo>
                    <a:pt x="12" y="11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89" name="Freeform 40"/>
            <p:cNvSpPr>
              <a:spLocks noEditPoints="1"/>
            </p:cNvSpPr>
            <p:nvPr/>
          </p:nvSpPr>
          <p:spPr bwMode="auto">
            <a:xfrm>
              <a:off x="6474420" y="2456256"/>
              <a:ext cx="11094" cy="20272"/>
            </a:xfrm>
            <a:custGeom>
              <a:avLst/>
              <a:gdLst>
                <a:gd name="T0" fmla="*/ 0 w 22"/>
                <a:gd name="T1" fmla="*/ 15 h 31"/>
                <a:gd name="T2" fmla="*/ 2 w 22"/>
                <a:gd name="T3" fmla="*/ 5 h 31"/>
                <a:gd name="T4" fmla="*/ 11 w 22"/>
                <a:gd name="T5" fmla="*/ 0 h 31"/>
                <a:gd name="T6" fmla="*/ 16 w 22"/>
                <a:gd name="T7" fmla="*/ 1 h 31"/>
                <a:gd name="T8" fmla="*/ 20 w 22"/>
                <a:gd name="T9" fmla="*/ 5 h 31"/>
                <a:gd name="T10" fmla="*/ 22 w 22"/>
                <a:gd name="T11" fmla="*/ 15 h 31"/>
                <a:gd name="T12" fmla="*/ 20 w 22"/>
                <a:gd name="T13" fmla="*/ 26 h 31"/>
                <a:gd name="T14" fmla="*/ 11 w 22"/>
                <a:gd name="T15" fmla="*/ 31 h 31"/>
                <a:gd name="T16" fmla="*/ 5 w 22"/>
                <a:gd name="T17" fmla="*/ 29 h 31"/>
                <a:gd name="T18" fmla="*/ 2 w 22"/>
                <a:gd name="T19" fmla="*/ 26 h 31"/>
                <a:gd name="T20" fmla="*/ 0 w 22"/>
                <a:gd name="T21" fmla="*/ 15 h 31"/>
                <a:gd name="T22" fmla="*/ 0 w 22"/>
                <a:gd name="T23" fmla="*/ 15 h 31"/>
                <a:gd name="T24" fmla="*/ 11 w 22"/>
                <a:gd name="T25" fmla="*/ 5 h 31"/>
                <a:gd name="T26" fmla="*/ 7 w 22"/>
                <a:gd name="T27" fmla="*/ 15 h 31"/>
                <a:gd name="T28" fmla="*/ 10 w 22"/>
                <a:gd name="T29" fmla="*/ 26 h 31"/>
                <a:gd name="T30" fmla="*/ 11 w 22"/>
                <a:gd name="T31" fmla="*/ 26 h 31"/>
                <a:gd name="T32" fmla="*/ 14 w 22"/>
                <a:gd name="T33" fmla="*/ 15 h 31"/>
                <a:gd name="T34" fmla="*/ 12 w 22"/>
                <a:gd name="T35" fmla="*/ 5 h 31"/>
                <a:gd name="T36" fmla="*/ 11 w 22"/>
                <a:gd name="T37" fmla="*/ 5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0" y="15"/>
                  </a:moveTo>
                  <a:cubicBezTo>
                    <a:pt x="0" y="11"/>
                    <a:pt x="1" y="7"/>
                    <a:pt x="2" y="5"/>
                  </a:cubicBezTo>
                  <a:cubicBezTo>
                    <a:pt x="4" y="2"/>
                    <a:pt x="6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7"/>
                    <a:pt x="22" y="11"/>
                    <a:pt x="22" y="15"/>
                  </a:cubicBezTo>
                  <a:cubicBezTo>
                    <a:pt x="22" y="20"/>
                    <a:pt x="21" y="23"/>
                    <a:pt x="20" y="26"/>
                  </a:cubicBezTo>
                  <a:cubicBezTo>
                    <a:pt x="18" y="29"/>
                    <a:pt x="15" y="31"/>
                    <a:pt x="11" y="31"/>
                  </a:cubicBezTo>
                  <a:cubicBezTo>
                    <a:pt x="9" y="31"/>
                    <a:pt x="7" y="30"/>
                    <a:pt x="5" y="29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11" y="5"/>
                  </a:moveTo>
                  <a:cubicBezTo>
                    <a:pt x="8" y="5"/>
                    <a:pt x="7" y="8"/>
                    <a:pt x="7" y="15"/>
                  </a:cubicBezTo>
                  <a:cubicBezTo>
                    <a:pt x="7" y="21"/>
                    <a:pt x="8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3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90" name="Freeform 41"/>
            <p:cNvSpPr>
              <a:spLocks noEditPoints="1"/>
            </p:cNvSpPr>
            <p:nvPr/>
          </p:nvSpPr>
          <p:spPr bwMode="auto">
            <a:xfrm>
              <a:off x="6452849" y="2456256"/>
              <a:ext cx="10786" cy="20272"/>
            </a:xfrm>
            <a:custGeom>
              <a:avLst/>
              <a:gdLst>
                <a:gd name="T0" fmla="*/ 22 w 22"/>
                <a:gd name="T1" fmla="*/ 15 h 31"/>
                <a:gd name="T2" fmla="*/ 20 w 22"/>
                <a:gd name="T3" fmla="*/ 26 h 31"/>
                <a:gd name="T4" fmla="*/ 11 w 22"/>
                <a:gd name="T5" fmla="*/ 31 h 31"/>
                <a:gd name="T6" fmla="*/ 6 w 22"/>
                <a:gd name="T7" fmla="*/ 29 h 31"/>
                <a:gd name="T8" fmla="*/ 2 w 22"/>
                <a:gd name="T9" fmla="*/ 26 h 31"/>
                <a:gd name="T10" fmla="*/ 0 w 22"/>
                <a:gd name="T11" fmla="*/ 15 h 31"/>
                <a:gd name="T12" fmla="*/ 2 w 22"/>
                <a:gd name="T13" fmla="*/ 5 h 31"/>
                <a:gd name="T14" fmla="*/ 11 w 22"/>
                <a:gd name="T15" fmla="*/ 0 h 31"/>
                <a:gd name="T16" fmla="*/ 16 w 22"/>
                <a:gd name="T17" fmla="*/ 1 h 31"/>
                <a:gd name="T18" fmla="*/ 20 w 22"/>
                <a:gd name="T19" fmla="*/ 5 h 31"/>
                <a:gd name="T20" fmla="*/ 22 w 22"/>
                <a:gd name="T21" fmla="*/ 15 h 31"/>
                <a:gd name="T22" fmla="*/ 22 w 22"/>
                <a:gd name="T23" fmla="*/ 15 h 31"/>
                <a:gd name="T24" fmla="*/ 11 w 22"/>
                <a:gd name="T25" fmla="*/ 26 h 31"/>
                <a:gd name="T26" fmla="*/ 14 w 22"/>
                <a:gd name="T27" fmla="*/ 15 h 31"/>
                <a:gd name="T28" fmla="*/ 12 w 22"/>
                <a:gd name="T29" fmla="*/ 5 h 31"/>
                <a:gd name="T30" fmla="*/ 11 w 22"/>
                <a:gd name="T31" fmla="*/ 5 h 31"/>
                <a:gd name="T32" fmla="*/ 7 w 22"/>
                <a:gd name="T33" fmla="*/ 15 h 31"/>
                <a:gd name="T34" fmla="*/ 10 w 22"/>
                <a:gd name="T35" fmla="*/ 26 h 31"/>
                <a:gd name="T36" fmla="*/ 11 w 22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22" y="15"/>
                  </a:moveTo>
                  <a:cubicBezTo>
                    <a:pt x="22" y="20"/>
                    <a:pt x="21" y="23"/>
                    <a:pt x="20" y="26"/>
                  </a:cubicBezTo>
                  <a:cubicBezTo>
                    <a:pt x="18" y="29"/>
                    <a:pt x="15" y="31"/>
                    <a:pt x="11" y="31"/>
                  </a:cubicBezTo>
                  <a:cubicBezTo>
                    <a:pt x="9" y="31"/>
                    <a:pt x="7" y="30"/>
                    <a:pt x="6" y="29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7"/>
                    <a:pt x="2" y="5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8"/>
                    <a:pt x="22" y="11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11" y="26"/>
                  </a:moveTo>
                  <a:cubicBezTo>
                    <a:pt x="13" y="26"/>
                    <a:pt x="14" y="22"/>
                    <a:pt x="14" y="15"/>
                  </a:cubicBezTo>
                  <a:cubicBezTo>
                    <a:pt x="14" y="9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7" y="8"/>
                    <a:pt x="7" y="15"/>
                  </a:cubicBezTo>
                  <a:cubicBezTo>
                    <a:pt x="8" y="21"/>
                    <a:pt x="8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91" name="Freeform 42"/>
            <p:cNvSpPr>
              <a:spLocks noEditPoints="1"/>
            </p:cNvSpPr>
            <p:nvPr/>
          </p:nvSpPr>
          <p:spPr bwMode="auto">
            <a:xfrm>
              <a:off x="6463634" y="2481394"/>
              <a:ext cx="10786" cy="20272"/>
            </a:xfrm>
            <a:custGeom>
              <a:avLst/>
              <a:gdLst>
                <a:gd name="T0" fmla="*/ 20 w 22"/>
                <a:gd name="T1" fmla="*/ 26 h 31"/>
                <a:gd name="T2" fmla="*/ 11 w 22"/>
                <a:gd name="T3" fmla="*/ 31 h 31"/>
                <a:gd name="T4" fmla="*/ 6 w 22"/>
                <a:gd name="T5" fmla="*/ 30 h 31"/>
                <a:gd name="T6" fmla="*/ 2 w 22"/>
                <a:gd name="T7" fmla="*/ 26 h 31"/>
                <a:gd name="T8" fmla="*/ 0 w 22"/>
                <a:gd name="T9" fmla="*/ 15 h 31"/>
                <a:gd name="T10" fmla="*/ 2 w 22"/>
                <a:gd name="T11" fmla="*/ 5 h 31"/>
                <a:gd name="T12" fmla="*/ 11 w 22"/>
                <a:gd name="T13" fmla="*/ 0 h 31"/>
                <a:gd name="T14" fmla="*/ 17 w 22"/>
                <a:gd name="T15" fmla="*/ 1 h 31"/>
                <a:gd name="T16" fmla="*/ 20 w 22"/>
                <a:gd name="T17" fmla="*/ 5 h 31"/>
                <a:gd name="T18" fmla="*/ 22 w 22"/>
                <a:gd name="T19" fmla="*/ 15 h 31"/>
                <a:gd name="T20" fmla="*/ 20 w 22"/>
                <a:gd name="T21" fmla="*/ 26 h 31"/>
                <a:gd name="T22" fmla="*/ 20 w 22"/>
                <a:gd name="T23" fmla="*/ 26 h 31"/>
                <a:gd name="T24" fmla="*/ 11 w 22"/>
                <a:gd name="T25" fmla="*/ 26 h 31"/>
                <a:gd name="T26" fmla="*/ 15 w 22"/>
                <a:gd name="T27" fmla="*/ 15 h 31"/>
                <a:gd name="T28" fmla="*/ 12 w 22"/>
                <a:gd name="T29" fmla="*/ 5 h 31"/>
                <a:gd name="T30" fmla="*/ 11 w 22"/>
                <a:gd name="T31" fmla="*/ 5 h 31"/>
                <a:gd name="T32" fmla="*/ 8 w 22"/>
                <a:gd name="T33" fmla="*/ 15 h 31"/>
                <a:gd name="T34" fmla="*/ 10 w 22"/>
                <a:gd name="T35" fmla="*/ 26 h 31"/>
                <a:gd name="T36" fmla="*/ 11 w 22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20" y="26"/>
                  </a:moveTo>
                  <a:cubicBezTo>
                    <a:pt x="18" y="29"/>
                    <a:pt x="15" y="31"/>
                    <a:pt x="11" y="31"/>
                  </a:cubicBezTo>
                  <a:cubicBezTo>
                    <a:pt x="9" y="31"/>
                    <a:pt x="7" y="30"/>
                    <a:pt x="6" y="30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3" y="0"/>
                    <a:pt x="15" y="0"/>
                    <a:pt x="17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8"/>
                    <a:pt x="22" y="11"/>
                    <a:pt x="22" y="15"/>
                  </a:cubicBezTo>
                  <a:cubicBezTo>
                    <a:pt x="22" y="20"/>
                    <a:pt x="21" y="23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lose/>
                  <a:moveTo>
                    <a:pt x="11" y="26"/>
                  </a:moveTo>
                  <a:cubicBezTo>
                    <a:pt x="13" y="26"/>
                    <a:pt x="15" y="22"/>
                    <a:pt x="15" y="15"/>
                  </a:cubicBezTo>
                  <a:cubicBezTo>
                    <a:pt x="15" y="10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8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92" name="Freeform 43"/>
            <p:cNvSpPr>
              <a:spLocks noEditPoints="1"/>
            </p:cNvSpPr>
            <p:nvPr/>
          </p:nvSpPr>
          <p:spPr bwMode="auto">
            <a:xfrm>
              <a:off x="6452849" y="2481394"/>
              <a:ext cx="10786" cy="20272"/>
            </a:xfrm>
            <a:custGeom>
              <a:avLst/>
              <a:gdLst>
                <a:gd name="T0" fmla="*/ 22 w 22"/>
                <a:gd name="T1" fmla="*/ 15 h 31"/>
                <a:gd name="T2" fmla="*/ 20 w 22"/>
                <a:gd name="T3" fmla="*/ 26 h 31"/>
                <a:gd name="T4" fmla="*/ 11 w 22"/>
                <a:gd name="T5" fmla="*/ 31 h 31"/>
                <a:gd name="T6" fmla="*/ 6 w 22"/>
                <a:gd name="T7" fmla="*/ 30 h 31"/>
                <a:gd name="T8" fmla="*/ 2 w 22"/>
                <a:gd name="T9" fmla="*/ 26 h 31"/>
                <a:gd name="T10" fmla="*/ 0 w 22"/>
                <a:gd name="T11" fmla="*/ 15 h 31"/>
                <a:gd name="T12" fmla="*/ 2 w 22"/>
                <a:gd name="T13" fmla="*/ 5 h 31"/>
                <a:gd name="T14" fmla="*/ 11 w 22"/>
                <a:gd name="T15" fmla="*/ 0 h 31"/>
                <a:gd name="T16" fmla="*/ 17 w 22"/>
                <a:gd name="T17" fmla="*/ 1 h 31"/>
                <a:gd name="T18" fmla="*/ 20 w 22"/>
                <a:gd name="T19" fmla="*/ 5 h 31"/>
                <a:gd name="T20" fmla="*/ 22 w 22"/>
                <a:gd name="T21" fmla="*/ 15 h 31"/>
                <a:gd name="T22" fmla="*/ 22 w 22"/>
                <a:gd name="T23" fmla="*/ 15 h 31"/>
                <a:gd name="T24" fmla="*/ 11 w 22"/>
                <a:gd name="T25" fmla="*/ 26 h 31"/>
                <a:gd name="T26" fmla="*/ 15 w 22"/>
                <a:gd name="T27" fmla="*/ 15 h 31"/>
                <a:gd name="T28" fmla="*/ 12 w 22"/>
                <a:gd name="T29" fmla="*/ 5 h 31"/>
                <a:gd name="T30" fmla="*/ 11 w 22"/>
                <a:gd name="T31" fmla="*/ 5 h 31"/>
                <a:gd name="T32" fmla="*/ 8 w 22"/>
                <a:gd name="T33" fmla="*/ 15 h 31"/>
                <a:gd name="T34" fmla="*/ 10 w 22"/>
                <a:gd name="T35" fmla="*/ 26 h 31"/>
                <a:gd name="T36" fmla="*/ 11 w 22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22" y="15"/>
                  </a:moveTo>
                  <a:cubicBezTo>
                    <a:pt x="22" y="20"/>
                    <a:pt x="21" y="23"/>
                    <a:pt x="20" y="26"/>
                  </a:cubicBezTo>
                  <a:cubicBezTo>
                    <a:pt x="18" y="29"/>
                    <a:pt x="16" y="31"/>
                    <a:pt x="11" y="31"/>
                  </a:cubicBezTo>
                  <a:cubicBezTo>
                    <a:pt x="9" y="31"/>
                    <a:pt x="7" y="30"/>
                    <a:pt x="6" y="30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3" y="0"/>
                    <a:pt x="15" y="0"/>
                    <a:pt x="17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8"/>
                    <a:pt x="22" y="11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11" y="26"/>
                  </a:moveTo>
                  <a:cubicBezTo>
                    <a:pt x="14" y="26"/>
                    <a:pt x="15" y="22"/>
                    <a:pt x="15" y="15"/>
                  </a:cubicBezTo>
                  <a:cubicBezTo>
                    <a:pt x="15" y="10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9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93" name="Freeform 44"/>
            <p:cNvSpPr/>
            <p:nvPr/>
          </p:nvSpPr>
          <p:spPr bwMode="auto">
            <a:xfrm>
              <a:off x="6485822" y="2507342"/>
              <a:ext cx="8012" cy="19056"/>
            </a:xfrm>
            <a:custGeom>
              <a:avLst/>
              <a:gdLst>
                <a:gd name="T0" fmla="*/ 16 w 26"/>
                <a:gd name="T1" fmla="*/ 0 h 47"/>
                <a:gd name="T2" fmla="*/ 26 w 26"/>
                <a:gd name="T3" fmla="*/ 0 h 47"/>
                <a:gd name="T4" fmla="*/ 26 w 26"/>
                <a:gd name="T5" fmla="*/ 47 h 47"/>
                <a:gd name="T6" fmla="*/ 13 w 26"/>
                <a:gd name="T7" fmla="*/ 47 h 47"/>
                <a:gd name="T8" fmla="*/ 13 w 26"/>
                <a:gd name="T9" fmla="*/ 13 h 47"/>
                <a:gd name="T10" fmla="*/ 7 w 26"/>
                <a:gd name="T11" fmla="*/ 18 h 47"/>
                <a:gd name="T12" fmla="*/ 0 w 26"/>
                <a:gd name="T13" fmla="*/ 10 h 47"/>
                <a:gd name="T14" fmla="*/ 16 w 26"/>
                <a:gd name="T15" fmla="*/ 0 h 47"/>
                <a:gd name="T16" fmla="*/ 16 w 26"/>
                <a:gd name="T17" fmla="*/ 0 h 47"/>
                <a:gd name="T18" fmla="*/ 16 w 26"/>
                <a:gd name="T19" fmla="*/ 0 h 47"/>
                <a:gd name="T20" fmla="*/ 16 w 26"/>
                <a:gd name="T21" fmla="*/ 0 h 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7"/>
                <a:gd name="T35" fmla="*/ 26 w 26"/>
                <a:gd name="T36" fmla="*/ 47 h 4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7">
                  <a:moveTo>
                    <a:pt x="16" y="0"/>
                  </a:moveTo>
                  <a:lnTo>
                    <a:pt x="26" y="0"/>
                  </a:lnTo>
                  <a:lnTo>
                    <a:pt x="26" y="47"/>
                  </a:lnTo>
                  <a:lnTo>
                    <a:pt x="13" y="47"/>
                  </a:lnTo>
                  <a:lnTo>
                    <a:pt x="13" y="13"/>
                  </a:lnTo>
                  <a:lnTo>
                    <a:pt x="7" y="18"/>
                  </a:lnTo>
                  <a:lnTo>
                    <a:pt x="0" y="1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94" name="Freeform 45"/>
            <p:cNvSpPr/>
            <p:nvPr/>
          </p:nvSpPr>
          <p:spPr bwMode="auto">
            <a:xfrm>
              <a:off x="6475036" y="2507342"/>
              <a:ext cx="8012" cy="19056"/>
            </a:xfrm>
            <a:custGeom>
              <a:avLst/>
              <a:gdLst>
                <a:gd name="T0" fmla="*/ 16 w 26"/>
                <a:gd name="T1" fmla="*/ 0 h 47"/>
                <a:gd name="T2" fmla="*/ 26 w 26"/>
                <a:gd name="T3" fmla="*/ 0 h 47"/>
                <a:gd name="T4" fmla="*/ 26 w 26"/>
                <a:gd name="T5" fmla="*/ 47 h 47"/>
                <a:gd name="T6" fmla="*/ 13 w 26"/>
                <a:gd name="T7" fmla="*/ 47 h 47"/>
                <a:gd name="T8" fmla="*/ 13 w 26"/>
                <a:gd name="T9" fmla="*/ 13 h 47"/>
                <a:gd name="T10" fmla="*/ 6 w 26"/>
                <a:gd name="T11" fmla="*/ 18 h 47"/>
                <a:gd name="T12" fmla="*/ 0 w 26"/>
                <a:gd name="T13" fmla="*/ 10 h 47"/>
                <a:gd name="T14" fmla="*/ 16 w 26"/>
                <a:gd name="T15" fmla="*/ 0 h 47"/>
                <a:gd name="T16" fmla="*/ 16 w 26"/>
                <a:gd name="T17" fmla="*/ 0 h 47"/>
                <a:gd name="T18" fmla="*/ 16 w 26"/>
                <a:gd name="T19" fmla="*/ 0 h 47"/>
                <a:gd name="T20" fmla="*/ 16 w 26"/>
                <a:gd name="T21" fmla="*/ 0 h 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7"/>
                <a:gd name="T35" fmla="*/ 26 w 26"/>
                <a:gd name="T36" fmla="*/ 47 h 4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7">
                  <a:moveTo>
                    <a:pt x="16" y="0"/>
                  </a:moveTo>
                  <a:lnTo>
                    <a:pt x="26" y="0"/>
                  </a:lnTo>
                  <a:lnTo>
                    <a:pt x="26" y="47"/>
                  </a:lnTo>
                  <a:lnTo>
                    <a:pt x="13" y="47"/>
                  </a:lnTo>
                  <a:lnTo>
                    <a:pt x="13" y="13"/>
                  </a:lnTo>
                  <a:lnTo>
                    <a:pt x="6" y="18"/>
                  </a:lnTo>
                  <a:lnTo>
                    <a:pt x="0" y="1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95" name="Freeform 46"/>
            <p:cNvSpPr/>
            <p:nvPr/>
          </p:nvSpPr>
          <p:spPr bwMode="auto">
            <a:xfrm>
              <a:off x="6453773" y="2507342"/>
              <a:ext cx="7396" cy="19056"/>
            </a:xfrm>
            <a:custGeom>
              <a:avLst/>
              <a:gdLst>
                <a:gd name="T0" fmla="*/ 14 w 24"/>
                <a:gd name="T1" fmla="*/ 0 h 47"/>
                <a:gd name="T2" fmla="*/ 24 w 24"/>
                <a:gd name="T3" fmla="*/ 0 h 47"/>
                <a:gd name="T4" fmla="*/ 24 w 24"/>
                <a:gd name="T5" fmla="*/ 47 h 47"/>
                <a:gd name="T6" fmla="*/ 13 w 24"/>
                <a:gd name="T7" fmla="*/ 47 h 47"/>
                <a:gd name="T8" fmla="*/ 11 w 24"/>
                <a:gd name="T9" fmla="*/ 13 h 47"/>
                <a:gd name="T10" fmla="*/ 5 w 24"/>
                <a:gd name="T11" fmla="*/ 18 h 47"/>
                <a:gd name="T12" fmla="*/ 0 w 24"/>
                <a:gd name="T13" fmla="*/ 10 h 47"/>
                <a:gd name="T14" fmla="*/ 14 w 24"/>
                <a:gd name="T15" fmla="*/ 0 h 47"/>
                <a:gd name="T16" fmla="*/ 14 w 24"/>
                <a:gd name="T17" fmla="*/ 0 h 47"/>
                <a:gd name="T18" fmla="*/ 14 w 24"/>
                <a:gd name="T19" fmla="*/ 0 h 47"/>
                <a:gd name="T20" fmla="*/ 14 w 24"/>
                <a:gd name="T21" fmla="*/ 0 h 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47"/>
                <a:gd name="T35" fmla="*/ 24 w 24"/>
                <a:gd name="T36" fmla="*/ 47 h 4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47">
                  <a:moveTo>
                    <a:pt x="14" y="0"/>
                  </a:moveTo>
                  <a:lnTo>
                    <a:pt x="24" y="0"/>
                  </a:lnTo>
                  <a:lnTo>
                    <a:pt x="24" y="47"/>
                  </a:lnTo>
                  <a:lnTo>
                    <a:pt x="13" y="47"/>
                  </a:lnTo>
                  <a:lnTo>
                    <a:pt x="11" y="13"/>
                  </a:lnTo>
                  <a:lnTo>
                    <a:pt x="5" y="18"/>
                  </a:lnTo>
                  <a:lnTo>
                    <a:pt x="0" y="1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96" name="Freeform 47"/>
            <p:cNvSpPr>
              <a:spLocks noEditPoints="1"/>
            </p:cNvSpPr>
            <p:nvPr/>
          </p:nvSpPr>
          <p:spPr bwMode="auto">
            <a:xfrm>
              <a:off x="6464251" y="2506936"/>
              <a:ext cx="10169" cy="19867"/>
            </a:xfrm>
            <a:custGeom>
              <a:avLst/>
              <a:gdLst>
                <a:gd name="T0" fmla="*/ 21 w 21"/>
                <a:gd name="T1" fmla="*/ 16 h 31"/>
                <a:gd name="T2" fmla="*/ 19 w 21"/>
                <a:gd name="T3" fmla="*/ 26 h 31"/>
                <a:gd name="T4" fmla="*/ 10 w 21"/>
                <a:gd name="T5" fmla="*/ 31 h 31"/>
                <a:gd name="T6" fmla="*/ 5 w 21"/>
                <a:gd name="T7" fmla="*/ 30 h 31"/>
                <a:gd name="T8" fmla="*/ 1 w 21"/>
                <a:gd name="T9" fmla="*/ 26 h 31"/>
                <a:gd name="T10" fmla="*/ 0 w 21"/>
                <a:gd name="T11" fmla="*/ 16 h 31"/>
                <a:gd name="T12" fmla="*/ 1 w 21"/>
                <a:gd name="T13" fmla="*/ 5 h 31"/>
                <a:gd name="T14" fmla="*/ 10 w 21"/>
                <a:gd name="T15" fmla="*/ 0 h 31"/>
                <a:gd name="T16" fmla="*/ 16 w 21"/>
                <a:gd name="T17" fmla="*/ 1 h 31"/>
                <a:gd name="T18" fmla="*/ 19 w 21"/>
                <a:gd name="T19" fmla="*/ 5 h 31"/>
                <a:gd name="T20" fmla="*/ 21 w 21"/>
                <a:gd name="T21" fmla="*/ 16 h 31"/>
                <a:gd name="T22" fmla="*/ 21 w 21"/>
                <a:gd name="T23" fmla="*/ 16 h 31"/>
                <a:gd name="T24" fmla="*/ 10 w 21"/>
                <a:gd name="T25" fmla="*/ 26 h 31"/>
                <a:gd name="T26" fmla="*/ 14 w 21"/>
                <a:gd name="T27" fmla="*/ 16 h 31"/>
                <a:gd name="T28" fmla="*/ 11 w 21"/>
                <a:gd name="T29" fmla="*/ 5 h 31"/>
                <a:gd name="T30" fmla="*/ 10 w 21"/>
                <a:gd name="T31" fmla="*/ 5 h 31"/>
                <a:gd name="T32" fmla="*/ 7 w 21"/>
                <a:gd name="T33" fmla="*/ 16 h 31"/>
                <a:gd name="T34" fmla="*/ 9 w 21"/>
                <a:gd name="T35" fmla="*/ 26 h 31"/>
                <a:gd name="T36" fmla="*/ 10 w 21"/>
                <a:gd name="T37" fmla="*/ 26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1"/>
                <a:gd name="T58" fmla="*/ 0 h 31"/>
                <a:gd name="T59" fmla="*/ 21 w 21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1" h="31">
                  <a:moveTo>
                    <a:pt x="21" y="16"/>
                  </a:moveTo>
                  <a:cubicBezTo>
                    <a:pt x="21" y="20"/>
                    <a:pt x="21" y="23"/>
                    <a:pt x="19" y="26"/>
                  </a:cubicBezTo>
                  <a:cubicBezTo>
                    <a:pt x="18" y="29"/>
                    <a:pt x="15" y="31"/>
                    <a:pt x="10" y="31"/>
                  </a:cubicBezTo>
                  <a:cubicBezTo>
                    <a:pt x="8" y="31"/>
                    <a:pt x="6" y="30"/>
                    <a:pt x="5" y="30"/>
                  </a:cubicBezTo>
                  <a:cubicBezTo>
                    <a:pt x="3" y="29"/>
                    <a:pt x="2" y="27"/>
                    <a:pt x="1" y="26"/>
                  </a:cubicBezTo>
                  <a:cubicBezTo>
                    <a:pt x="0" y="23"/>
                    <a:pt x="0" y="20"/>
                    <a:pt x="0" y="16"/>
                  </a:cubicBezTo>
                  <a:cubicBezTo>
                    <a:pt x="0" y="11"/>
                    <a:pt x="0" y="8"/>
                    <a:pt x="1" y="5"/>
                  </a:cubicBezTo>
                  <a:cubicBezTo>
                    <a:pt x="3" y="2"/>
                    <a:pt x="6" y="0"/>
                    <a:pt x="10" y="0"/>
                  </a:cubicBezTo>
                  <a:cubicBezTo>
                    <a:pt x="12" y="0"/>
                    <a:pt x="14" y="1"/>
                    <a:pt x="16" y="1"/>
                  </a:cubicBezTo>
                  <a:cubicBezTo>
                    <a:pt x="17" y="2"/>
                    <a:pt x="18" y="4"/>
                    <a:pt x="19" y="5"/>
                  </a:cubicBezTo>
                  <a:cubicBezTo>
                    <a:pt x="20" y="8"/>
                    <a:pt x="21" y="11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lose/>
                  <a:moveTo>
                    <a:pt x="10" y="26"/>
                  </a:moveTo>
                  <a:cubicBezTo>
                    <a:pt x="13" y="26"/>
                    <a:pt x="14" y="23"/>
                    <a:pt x="14" y="16"/>
                  </a:cubicBezTo>
                  <a:cubicBezTo>
                    <a:pt x="14" y="10"/>
                    <a:pt x="13" y="6"/>
                    <a:pt x="11" y="5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8" y="5"/>
                    <a:pt x="7" y="8"/>
                    <a:pt x="7" y="16"/>
                  </a:cubicBezTo>
                  <a:cubicBezTo>
                    <a:pt x="7" y="21"/>
                    <a:pt x="8" y="25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97" name="Freeform 48"/>
            <p:cNvSpPr/>
            <p:nvPr/>
          </p:nvSpPr>
          <p:spPr bwMode="auto">
            <a:xfrm>
              <a:off x="6475036" y="2482205"/>
              <a:ext cx="8012" cy="18650"/>
            </a:xfrm>
            <a:custGeom>
              <a:avLst/>
              <a:gdLst>
                <a:gd name="T0" fmla="*/ 26 w 26"/>
                <a:gd name="T1" fmla="*/ 46 h 46"/>
                <a:gd name="T2" fmla="*/ 13 w 26"/>
                <a:gd name="T3" fmla="*/ 46 h 46"/>
                <a:gd name="T4" fmla="*/ 13 w 26"/>
                <a:gd name="T5" fmla="*/ 11 h 46"/>
                <a:gd name="T6" fmla="*/ 6 w 26"/>
                <a:gd name="T7" fmla="*/ 18 h 46"/>
                <a:gd name="T8" fmla="*/ 0 w 26"/>
                <a:gd name="T9" fmla="*/ 10 h 46"/>
                <a:gd name="T10" fmla="*/ 14 w 26"/>
                <a:gd name="T11" fmla="*/ 0 h 46"/>
                <a:gd name="T12" fmla="*/ 24 w 26"/>
                <a:gd name="T13" fmla="*/ 0 h 46"/>
                <a:gd name="T14" fmla="*/ 26 w 26"/>
                <a:gd name="T15" fmla="*/ 46 h 46"/>
                <a:gd name="T16" fmla="*/ 26 w 26"/>
                <a:gd name="T17" fmla="*/ 46 h 46"/>
                <a:gd name="T18" fmla="*/ 26 w 26"/>
                <a:gd name="T19" fmla="*/ 46 h 46"/>
                <a:gd name="T20" fmla="*/ 26 w 26"/>
                <a:gd name="T21" fmla="*/ 46 h 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46"/>
                <a:gd name="T35" fmla="*/ 26 w 26"/>
                <a:gd name="T36" fmla="*/ 46 h 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46">
                  <a:moveTo>
                    <a:pt x="26" y="46"/>
                  </a:moveTo>
                  <a:lnTo>
                    <a:pt x="13" y="46"/>
                  </a:lnTo>
                  <a:lnTo>
                    <a:pt x="13" y="11"/>
                  </a:lnTo>
                  <a:lnTo>
                    <a:pt x="6" y="18"/>
                  </a:lnTo>
                  <a:lnTo>
                    <a:pt x="0" y="10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26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98" name="Freeform 49"/>
            <p:cNvSpPr>
              <a:spLocks noEditPoints="1"/>
            </p:cNvSpPr>
            <p:nvPr/>
          </p:nvSpPr>
          <p:spPr bwMode="auto">
            <a:xfrm>
              <a:off x="6485514" y="2481394"/>
              <a:ext cx="10786" cy="20272"/>
            </a:xfrm>
            <a:custGeom>
              <a:avLst/>
              <a:gdLst>
                <a:gd name="T0" fmla="*/ 0 w 22"/>
                <a:gd name="T1" fmla="*/ 15 h 31"/>
                <a:gd name="T2" fmla="*/ 2 w 22"/>
                <a:gd name="T3" fmla="*/ 5 h 31"/>
                <a:gd name="T4" fmla="*/ 11 w 22"/>
                <a:gd name="T5" fmla="*/ 0 h 31"/>
                <a:gd name="T6" fmla="*/ 16 w 22"/>
                <a:gd name="T7" fmla="*/ 1 h 31"/>
                <a:gd name="T8" fmla="*/ 20 w 22"/>
                <a:gd name="T9" fmla="*/ 5 h 31"/>
                <a:gd name="T10" fmla="*/ 22 w 22"/>
                <a:gd name="T11" fmla="*/ 15 h 31"/>
                <a:gd name="T12" fmla="*/ 20 w 22"/>
                <a:gd name="T13" fmla="*/ 26 h 31"/>
                <a:gd name="T14" fmla="*/ 11 w 22"/>
                <a:gd name="T15" fmla="*/ 31 h 31"/>
                <a:gd name="T16" fmla="*/ 6 w 22"/>
                <a:gd name="T17" fmla="*/ 30 h 31"/>
                <a:gd name="T18" fmla="*/ 2 w 22"/>
                <a:gd name="T19" fmla="*/ 26 h 31"/>
                <a:gd name="T20" fmla="*/ 0 w 22"/>
                <a:gd name="T21" fmla="*/ 15 h 31"/>
                <a:gd name="T22" fmla="*/ 0 w 22"/>
                <a:gd name="T23" fmla="*/ 15 h 31"/>
                <a:gd name="T24" fmla="*/ 11 w 22"/>
                <a:gd name="T25" fmla="*/ 5 h 31"/>
                <a:gd name="T26" fmla="*/ 8 w 22"/>
                <a:gd name="T27" fmla="*/ 15 h 31"/>
                <a:gd name="T28" fmla="*/ 10 w 22"/>
                <a:gd name="T29" fmla="*/ 26 h 31"/>
                <a:gd name="T30" fmla="*/ 11 w 22"/>
                <a:gd name="T31" fmla="*/ 26 h 31"/>
                <a:gd name="T32" fmla="*/ 14 w 22"/>
                <a:gd name="T33" fmla="*/ 15 h 31"/>
                <a:gd name="T34" fmla="*/ 12 w 22"/>
                <a:gd name="T35" fmla="*/ 5 h 31"/>
                <a:gd name="T36" fmla="*/ 11 w 22"/>
                <a:gd name="T37" fmla="*/ 5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"/>
                <a:gd name="T58" fmla="*/ 0 h 31"/>
                <a:gd name="T59" fmla="*/ 22 w 22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" h="31">
                  <a:moveTo>
                    <a:pt x="0" y="15"/>
                  </a:move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8" y="2"/>
                    <a:pt x="19" y="3"/>
                    <a:pt x="20" y="5"/>
                  </a:cubicBezTo>
                  <a:cubicBezTo>
                    <a:pt x="21" y="8"/>
                    <a:pt x="22" y="11"/>
                    <a:pt x="22" y="15"/>
                  </a:cubicBezTo>
                  <a:cubicBezTo>
                    <a:pt x="22" y="20"/>
                    <a:pt x="21" y="23"/>
                    <a:pt x="20" y="26"/>
                  </a:cubicBezTo>
                  <a:cubicBezTo>
                    <a:pt x="18" y="29"/>
                    <a:pt x="15" y="31"/>
                    <a:pt x="11" y="31"/>
                  </a:cubicBezTo>
                  <a:cubicBezTo>
                    <a:pt x="9" y="31"/>
                    <a:pt x="7" y="30"/>
                    <a:pt x="6" y="30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11" y="5"/>
                  </a:moveTo>
                  <a:cubicBezTo>
                    <a:pt x="9" y="5"/>
                    <a:pt x="8" y="8"/>
                    <a:pt x="8" y="15"/>
                  </a:cubicBezTo>
                  <a:cubicBezTo>
                    <a:pt x="8" y="21"/>
                    <a:pt x="8" y="25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3" y="26"/>
                    <a:pt x="15" y="22"/>
                    <a:pt x="14" y="15"/>
                  </a:cubicBezTo>
                  <a:cubicBezTo>
                    <a:pt x="14" y="10"/>
                    <a:pt x="14" y="6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99" name="Freeform 50"/>
            <p:cNvSpPr/>
            <p:nvPr/>
          </p:nvSpPr>
          <p:spPr bwMode="auto">
            <a:xfrm>
              <a:off x="6440522" y="2543021"/>
              <a:ext cx="67180" cy="4054"/>
            </a:xfrm>
            <a:custGeom>
              <a:avLst/>
              <a:gdLst>
                <a:gd name="T0" fmla="*/ 218 w 218"/>
                <a:gd name="T1" fmla="*/ 0 h 10"/>
                <a:gd name="T2" fmla="*/ 218 w 218"/>
                <a:gd name="T3" fmla="*/ 10 h 10"/>
                <a:gd name="T4" fmla="*/ 0 w 218"/>
                <a:gd name="T5" fmla="*/ 10 h 10"/>
                <a:gd name="T6" fmla="*/ 0 w 218"/>
                <a:gd name="T7" fmla="*/ 0 h 10"/>
                <a:gd name="T8" fmla="*/ 218 w 218"/>
                <a:gd name="T9" fmla="*/ 0 h 10"/>
                <a:gd name="T10" fmla="*/ 218 w 218"/>
                <a:gd name="T11" fmla="*/ 0 h 10"/>
                <a:gd name="T12" fmla="*/ 218 w 218"/>
                <a:gd name="T13" fmla="*/ 0 h 10"/>
                <a:gd name="T14" fmla="*/ 218 w 218"/>
                <a:gd name="T15" fmla="*/ 0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8"/>
                <a:gd name="T25" fmla="*/ 0 h 10"/>
                <a:gd name="T26" fmla="*/ 218 w 218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8" h="10">
                  <a:moveTo>
                    <a:pt x="218" y="0"/>
                  </a:moveTo>
                  <a:lnTo>
                    <a:pt x="21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910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400" name="Rectangle 51"/>
            <p:cNvSpPr>
              <a:spLocks noChangeArrowheads="1"/>
            </p:cNvSpPr>
            <p:nvPr/>
          </p:nvSpPr>
          <p:spPr bwMode="auto">
            <a:xfrm>
              <a:off x="6422648" y="2581538"/>
              <a:ext cx="4622" cy="259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401" name="Freeform 52"/>
            <p:cNvSpPr>
              <a:spLocks noEditPoints="1"/>
            </p:cNvSpPr>
            <p:nvPr/>
          </p:nvSpPr>
          <p:spPr bwMode="auto">
            <a:xfrm>
              <a:off x="6430969" y="2581538"/>
              <a:ext cx="16949" cy="25948"/>
            </a:xfrm>
            <a:custGeom>
              <a:avLst/>
              <a:gdLst>
                <a:gd name="T0" fmla="*/ 0 w 34"/>
                <a:gd name="T1" fmla="*/ 40 h 40"/>
                <a:gd name="T2" fmla="*/ 0 w 34"/>
                <a:gd name="T3" fmla="*/ 0 h 40"/>
                <a:gd name="T4" fmla="*/ 18 w 34"/>
                <a:gd name="T5" fmla="*/ 0 h 40"/>
                <a:gd name="T6" fmla="*/ 31 w 34"/>
                <a:gd name="T7" fmla="*/ 7 h 40"/>
                <a:gd name="T8" fmla="*/ 34 w 34"/>
                <a:gd name="T9" fmla="*/ 19 h 40"/>
                <a:gd name="T10" fmla="*/ 31 w 34"/>
                <a:gd name="T11" fmla="*/ 33 h 40"/>
                <a:gd name="T12" fmla="*/ 17 w 34"/>
                <a:gd name="T13" fmla="*/ 40 h 40"/>
                <a:gd name="T14" fmla="*/ 0 w 34"/>
                <a:gd name="T15" fmla="*/ 40 h 40"/>
                <a:gd name="T16" fmla="*/ 8 w 34"/>
                <a:gd name="T17" fmla="*/ 7 h 40"/>
                <a:gd name="T18" fmla="*/ 8 w 34"/>
                <a:gd name="T19" fmla="*/ 33 h 40"/>
                <a:gd name="T20" fmla="*/ 16 w 34"/>
                <a:gd name="T21" fmla="*/ 33 h 40"/>
                <a:gd name="T22" fmla="*/ 24 w 34"/>
                <a:gd name="T23" fmla="*/ 29 h 40"/>
                <a:gd name="T24" fmla="*/ 26 w 34"/>
                <a:gd name="T25" fmla="*/ 20 h 40"/>
                <a:gd name="T26" fmla="*/ 16 w 34"/>
                <a:gd name="T27" fmla="*/ 7 h 40"/>
                <a:gd name="T28" fmla="*/ 8 w 34"/>
                <a:gd name="T29" fmla="*/ 7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40"/>
                <a:gd name="T47" fmla="*/ 34 w 34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2"/>
                    <a:pt x="31" y="7"/>
                  </a:cubicBezTo>
                  <a:cubicBezTo>
                    <a:pt x="33" y="10"/>
                    <a:pt x="34" y="14"/>
                    <a:pt x="34" y="19"/>
                  </a:cubicBezTo>
                  <a:cubicBezTo>
                    <a:pt x="34" y="25"/>
                    <a:pt x="33" y="29"/>
                    <a:pt x="31" y="33"/>
                  </a:cubicBezTo>
                  <a:cubicBezTo>
                    <a:pt x="28" y="38"/>
                    <a:pt x="23" y="40"/>
                    <a:pt x="17" y="40"/>
                  </a:cubicBezTo>
                  <a:lnTo>
                    <a:pt x="0" y="40"/>
                  </a:lnTo>
                  <a:close/>
                  <a:moveTo>
                    <a:pt x="8" y="7"/>
                  </a:moveTo>
                  <a:cubicBezTo>
                    <a:pt x="8" y="33"/>
                    <a:pt x="8" y="33"/>
                    <a:pt x="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0" y="33"/>
                    <a:pt x="22" y="32"/>
                    <a:pt x="24" y="29"/>
                  </a:cubicBezTo>
                  <a:cubicBezTo>
                    <a:pt x="25" y="26"/>
                    <a:pt x="26" y="23"/>
                    <a:pt x="26" y="20"/>
                  </a:cubicBezTo>
                  <a:cubicBezTo>
                    <a:pt x="26" y="11"/>
                    <a:pt x="22" y="7"/>
                    <a:pt x="16" y="7"/>
                  </a:cubicBezTo>
                  <a:lnTo>
                    <a:pt x="8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402" name="Freeform 53"/>
            <p:cNvSpPr/>
            <p:nvPr/>
          </p:nvSpPr>
          <p:spPr bwMode="auto">
            <a:xfrm>
              <a:off x="6449767" y="2580727"/>
              <a:ext cx="16333" cy="27570"/>
            </a:xfrm>
            <a:custGeom>
              <a:avLst/>
              <a:gdLst>
                <a:gd name="T0" fmla="*/ 0 w 33"/>
                <a:gd name="T1" fmla="*/ 29 h 42"/>
                <a:gd name="T2" fmla="*/ 8 w 33"/>
                <a:gd name="T3" fmla="*/ 29 h 42"/>
                <a:gd name="T4" fmla="*/ 17 w 33"/>
                <a:gd name="T5" fmla="*/ 35 h 42"/>
                <a:gd name="T6" fmla="*/ 25 w 33"/>
                <a:gd name="T7" fmla="*/ 30 h 42"/>
                <a:gd name="T8" fmla="*/ 23 w 33"/>
                <a:gd name="T9" fmla="*/ 27 h 42"/>
                <a:gd name="T10" fmla="*/ 18 w 33"/>
                <a:gd name="T11" fmla="*/ 25 h 42"/>
                <a:gd name="T12" fmla="*/ 13 w 33"/>
                <a:gd name="T13" fmla="*/ 24 h 42"/>
                <a:gd name="T14" fmla="*/ 5 w 33"/>
                <a:gd name="T15" fmla="*/ 21 h 42"/>
                <a:gd name="T16" fmla="*/ 1 w 33"/>
                <a:gd name="T17" fmla="*/ 12 h 42"/>
                <a:gd name="T18" fmla="*/ 3 w 33"/>
                <a:gd name="T19" fmla="*/ 5 h 42"/>
                <a:gd name="T20" fmla="*/ 16 w 33"/>
                <a:gd name="T21" fmla="*/ 0 h 42"/>
                <a:gd name="T22" fmla="*/ 28 w 33"/>
                <a:gd name="T23" fmla="*/ 5 h 42"/>
                <a:gd name="T24" fmla="*/ 32 w 33"/>
                <a:gd name="T25" fmla="*/ 13 h 42"/>
                <a:gd name="T26" fmla="*/ 24 w 33"/>
                <a:gd name="T27" fmla="*/ 13 h 42"/>
                <a:gd name="T28" fmla="*/ 15 w 33"/>
                <a:gd name="T29" fmla="*/ 7 h 42"/>
                <a:gd name="T30" fmla="*/ 11 w 33"/>
                <a:gd name="T31" fmla="*/ 8 h 42"/>
                <a:gd name="T32" fmla="*/ 8 w 33"/>
                <a:gd name="T33" fmla="*/ 12 h 42"/>
                <a:gd name="T34" fmla="*/ 13 w 33"/>
                <a:gd name="T35" fmla="*/ 16 h 42"/>
                <a:gd name="T36" fmla="*/ 22 w 33"/>
                <a:gd name="T37" fmla="*/ 18 h 42"/>
                <a:gd name="T38" fmla="*/ 30 w 33"/>
                <a:gd name="T39" fmla="*/ 22 h 42"/>
                <a:gd name="T40" fmla="*/ 33 w 33"/>
                <a:gd name="T41" fmla="*/ 29 h 42"/>
                <a:gd name="T42" fmla="*/ 26 w 33"/>
                <a:gd name="T43" fmla="*/ 40 h 42"/>
                <a:gd name="T44" fmla="*/ 17 w 33"/>
                <a:gd name="T45" fmla="*/ 42 h 42"/>
                <a:gd name="T46" fmla="*/ 5 w 33"/>
                <a:gd name="T47" fmla="*/ 39 h 42"/>
                <a:gd name="T48" fmla="*/ 0 w 33"/>
                <a:gd name="T49" fmla="*/ 29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3"/>
                <a:gd name="T76" fmla="*/ 0 h 42"/>
                <a:gd name="T77" fmla="*/ 33 w 33"/>
                <a:gd name="T78" fmla="*/ 42 h 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3" h="42">
                  <a:moveTo>
                    <a:pt x="0" y="29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8" y="33"/>
                    <a:pt x="11" y="35"/>
                    <a:pt x="17" y="35"/>
                  </a:cubicBezTo>
                  <a:cubicBezTo>
                    <a:pt x="22" y="35"/>
                    <a:pt x="25" y="34"/>
                    <a:pt x="25" y="30"/>
                  </a:cubicBezTo>
                  <a:cubicBezTo>
                    <a:pt x="25" y="29"/>
                    <a:pt x="24" y="28"/>
                    <a:pt x="23" y="27"/>
                  </a:cubicBezTo>
                  <a:cubicBezTo>
                    <a:pt x="22" y="26"/>
                    <a:pt x="20" y="26"/>
                    <a:pt x="18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9" y="23"/>
                    <a:pt x="6" y="22"/>
                    <a:pt x="5" y="21"/>
                  </a:cubicBezTo>
                  <a:cubicBezTo>
                    <a:pt x="2" y="19"/>
                    <a:pt x="1" y="16"/>
                    <a:pt x="1" y="12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6" y="2"/>
                    <a:pt x="10" y="0"/>
                    <a:pt x="16" y="0"/>
                  </a:cubicBezTo>
                  <a:cubicBezTo>
                    <a:pt x="22" y="0"/>
                    <a:pt x="26" y="2"/>
                    <a:pt x="28" y="5"/>
                  </a:cubicBezTo>
                  <a:cubicBezTo>
                    <a:pt x="31" y="7"/>
                    <a:pt x="32" y="10"/>
                    <a:pt x="32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9"/>
                    <a:pt x="20" y="7"/>
                    <a:pt x="15" y="7"/>
                  </a:cubicBezTo>
                  <a:cubicBezTo>
                    <a:pt x="14" y="7"/>
                    <a:pt x="12" y="7"/>
                    <a:pt x="11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4"/>
                    <a:pt x="10" y="15"/>
                    <a:pt x="13" y="16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6" y="19"/>
                    <a:pt x="28" y="20"/>
                    <a:pt x="30" y="22"/>
                  </a:cubicBezTo>
                  <a:cubicBezTo>
                    <a:pt x="32" y="24"/>
                    <a:pt x="33" y="26"/>
                    <a:pt x="33" y="29"/>
                  </a:cubicBezTo>
                  <a:cubicBezTo>
                    <a:pt x="33" y="34"/>
                    <a:pt x="31" y="38"/>
                    <a:pt x="26" y="40"/>
                  </a:cubicBezTo>
                  <a:cubicBezTo>
                    <a:pt x="24" y="42"/>
                    <a:pt x="21" y="42"/>
                    <a:pt x="17" y="42"/>
                  </a:cubicBezTo>
                  <a:cubicBezTo>
                    <a:pt x="12" y="42"/>
                    <a:pt x="8" y="41"/>
                    <a:pt x="5" y="39"/>
                  </a:cubicBezTo>
                  <a:cubicBezTo>
                    <a:pt x="2" y="37"/>
                    <a:pt x="0" y="34"/>
                    <a:pt x="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403" name="Freeform 54"/>
            <p:cNvSpPr/>
            <p:nvPr/>
          </p:nvSpPr>
          <p:spPr bwMode="auto">
            <a:xfrm>
              <a:off x="6466100" y="2580727"/>
              <a:ext cx="9553" cy="27570"/>
            </a:xfrm>
            <a:custGeom>
              <a:avLst/>
              <a:gdLst>
                <a:gd name="T0" fmla="*/ 31 w 31"/>
                <a:gd name="T1" fmla="*/ 0 h 68"/>
                <a:gd name="T2" fmla="*/ 11 w 31"/>
                <a:gd name="T3" fmla="*/ 68 h 68"/>
                <a:gd name="T4" fmla="*/ 0 w 31"/>
                <a:gd name="T5" fmla="*/ 68 h 68"/>
                <a:gd name="T6" fmla="*/ 21 w 31"/>
                <a:gd name="T7" fmla="*/ 0 h 68"/>
                <a:gd name="T8" fmla="*/ 31 w 31"/>
                <a:gd name="T9" fmla="*/ 0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68"/>
                <a:gd name="T17" fmla="*/ 31 w 31"/>
                <a:gd name="T18" fmla="*/ 68 h 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68">
                  <a:moveTo>
                    <a:pt x="31" y="0"/>
                  </a:moveTo>
                  <a:lnTo>
                    <a:pt x="11" y="68"/>
                  </a:lnTo>
                  <a:lnTo>
                    <a:pt x="0" y="68"/>
                  </a:lnTo>
                  <a:lnTo>
                    <a:pt x="2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404" name="Rectangle 55"/>
            <p:cNvSpPr>
              <a:spLocks noChangeArrowheads="1"/>
            </p:cNvSpPr>
            <p:nvPr/>
          </p:nvSpPr>
          <p:spPr bwMode="auto">
            <a:xfrm>
              <a:off x="6476577" y="2581538"/>
              <a:ext cx="4314" cy="259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405" name="Freeform 56"/>
            <p:cNvSpPr>
              <a:spLocks noEditPoints="1"/>
            </p:cNvSpPr>
            <p:nvPr/>
          </p:nvSpPr>
          <p:spPr bwMode="auto">
            <a:xfrm>
              <a:off x="6484898" y="2581538"/>
              <a:ext cx="15408" cy="25948"/>
            </a:xfrm>
            <a:custGeom>
              <a:avLst/>
              <a:gdLst>
                <a:gd name="T0" fmla="*/ 8 w 31"/>
                <a:gd name="T1" fmla="*/ 26 h 40"/>
                <a:gd name="T2" fmla="*/ 8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18 w 31"/>
                <a:gd name="T9" fmla="*/ 0 h 40"/>
                <a:gd name="T10" fmla="*/ 28 w 31"/>
                <a:gd name="T11" fmla="*/ 4 h 40"/>
                <a:gd name="T12" fmla="*/ 31 w 31"/>
                <a:gd name="T13" fmla="*/ 13 h 40"/>
                <a:gd name="T14" fmla="*/ 28 w 31"/>
                <a:gd name="T15" fmla="*/ 21 h 40"/>
                <a:gd name="T16" fmla="*/ 18 w 31"/>
                <a:gd name="T17" fmla="*/ 26 h 40"/>
                <a:gd name="T18" fmla="*/ 8 w 31"/>
                <a:gd name="T19" fmla="*/ 26 h 40"/>
                <a:gd name="T20" fmla="*/ 8 w 31"/>
                <a:gd name="T21" fmla="*/ 19 h 40"/>
                <a:gd name="T22" fmla="*/ 16 w 31"/>
                <a:gd name="T23" fmla="*/ 19 h 40"/>
                <a:gd name="T24" fmla="*/ 22 w 31"/>
                <a:gd name="T25" fmla="*/ 13 h 40"/>
                <a:gd name="T26" fmla="*/ 20 w 31"/>
                <a:gd name="T27" fmla="*/ 8 h 40"/>
                <a:gd name="T28" fmla="*/ 15 w 31"/>
                <a:gd name="T29" fmla="*/ 7 h 40"/>
                <a:gd name="T30" fmla="*/ 8 w 31"/>
                <a:gd name="T31" fmla="*/ 7 h 40"/>
                <a:gd name="T32" fmla="*/ 8 w 31"/>
                <a:gd name="T33" fmla="*/ 19 h 4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1"/>
                <a:gd name="T52" fmla="*/ 0 h 40"/>
                <a:gd name="T53" fmla="*/ 31 w 31"/>
                <a:gd name="T54" fmla="*/ 40 h 4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1" h="40">
                  <a:moveTo>
                    <a:pt x="8" y="26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0"/>
                    <a:pt x="25" y="1"/>
                    <a:pt x="28" y="4"/>
                  </a:cubicBezTo>
                  <a:cubicBezTo>
                    <a:pt x="30" y="6"/>
                    <a:pt x="31" y="9"/>
                    <a:pt x="31" y="13"/>
                  </a:cubicBezTo>
                  <a:cubicBezTo>
                    <a:pt x="31" y="16"/>
                    <a:pt x="30" y="18"/>
                    <a:pt x="28" y="21"/>
                  </a:cubicBezTo>
                  <a:cubicBezTo>
                    <a:pt x="26" y="24"/>
                    <a:pt x="23" y="26"/>
                    <a:pt x="18" y="26"/>
                  </a:cubicBezTo>
                  <a:lnTo>
                    <a:pt x="8" y="26"/>
                  </a:lnTo>
                  <a:close/>
                  <a:moveTo>
                    <a:pt x="8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20" y="19"/>
                    <a:pt x="22" y="17"/>
                    <a:pt x="22" y="13"/>
                  </a:cubicBezTo>
                  <a:cubicBezTo>
                    <a:pt x="22" y="10"/>
                    <a:pt x="22" y="9"/>
                    <a:pt x="20" y="8"/>
                  </a:cubicBezTo>
                  <a:cubicBezTo>
                    <a:pt x="19" y="7"/>
                    <a:pt x="17" y="7"/>
                    <a:pt x="15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406" name="Freeform 57"/>
            <p:cNvSpPr/>
            <p:nvPr/>
          </p:nvSpPr>
          <p:spPr bwMode="auto">
            <a:xfrm>
              <a:off x="6502155" y="2580727"/>
              <a:ext cx="16333" cy="27570"/>
            </a:xfrm>
            <a:custGeom>
              <a:avLst/>
              <a:gdLst>
                <a:gd name="T0" fmla="*/ 0 w 33"/>
                <a:gd name="T1" fmla="*/ 29 h 42"/>
                <a:gd name="T2" fmla="*/ 8 w 33"/>
                <a:gd name="T3" fmla="*/ 29 h 42"/>
                <a:gd name="T4" fmla="*/ 16 w 33"/>
                <a:gd name="T5" fmla="*/ 35 h 42"/>
                <a:gd name="T6" fmla="*/ 25 w 33"/>
                <a:gd name="T7" fmla="*/ 30 h 42"/>
                <a:gd name="T8" fmla="*/ 23 w 33"/>
                <a:gd name="T9" fmla="*/ 27 h 42"/>
                <a:gd name="T10" fmla="*/ 18 w 33"/>
                <a:gd name="T11" fmla="*/ 25 h 42"/>
                <a:gd name="T12" fmla="*/ 13 w 33"/>
                <a:gd name="T13" fmla="*/ 24 h 42"/>
                <a:gd name="T14" fmla="*/ 5 w 33"/>
                <a:gd name="T15" fmla="*/ 21 h 42"/>
                <a:gd name="T16" fmla="*/ 1 w 33"/>
                <a:gd name="T17" fmla="*/ 12 h 42"/>
                <a:gd name="T18" fmla="*/ 3 w 33"/>
                <a:gd name="T19" fmla="*/ 5 h 42"/>
                <a:gd name="T20" fmla="*/ 16 w 33"/>
                <a:gd name="T21" fmla="*/ 0 h 42"/>
                <a:gd name="T22" fmla="*/ 28 w 33"/>
                <a:gd name="T23" fmla="*/ 5 h 42"/>
                <a:gd name="T24" fmla="*/ 32 w 33"/>
                <a:gd name="T25" fmla="*/ 13 h 42"/>
                <a:gd name="T26" fmla="*/ 24 w 33"/>
                <a:gd name="T27" fmla="*/ 13 h 42"/>
                <a:gd name="T28" fmla="*/ 15 w 33"/>
                <a:gd name="T29" fmla="*/ 7 h 42"/>
                <a:gd name="T30" fmla="*/ 11 w 33"/>
                <a:gd name="T31" fmla="*/ 8 h 42"/>
                <a:gd name="T32" fmla="*/ 8 w 33"/>
                <a:gd name="T33" fmla="*/ 12 h 42"/>
                <a:gd name="T34" fmla="*/ 13 w 33"/>
                <a:gd name="T35" fmla="*/ 16 h 42"/>
                <a:gd name="T36" fmla="*/ 22 w 33"/>
                <a:gd name="T37" fmla="*/ 18 h 42"/>
                <a:gd name="T38" fmla="*/ 30 w 33"/>
                <a:gd name="T39" fmla="*/ 22 h 42"/>
                <a:gd name="T40" fmla="*/ 33 w 33"/>
                <a:gd name="T41" fmla="*/ 29 h 42"/>
                <a:gd name="T42" fmla="*/ 26 w 33"/>
                <a:gd name="T43" fmla="*/ 40 h 42"/>
                <a:gd name="T44" fmla="*/ 17 w 33"/>
                <a:gd name="T45" fmla="*/ 42 h 42"/>
                <a:gd name="T46" fmla="*/ 5 w 33"/>
                <a:gd name="T47" fmla="*/ 39 h 42"/>
                <a:gd name="T48" fmla="*/ 0 w 33"/>
                <a:gd name="T49" fmla="*/ 29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3"/>
                <a:gd name="T76" fmla="*/ 0 h 42"/>
                <a:gd name="T77" fmla="*/ 33 w 33"/>
                <a:gd name="T78" fmla="*/ 42 h 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3" h="42">
                  <a:moveTo>
                    <a:pt x="0" y="29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8" y="33"/>
                    <a:pt x="11" y="35"/>
                    <a:pt x="16" y="35"/>
                  </a:cubicBezTo>
                  <a:cubicBezTo>
                    <a:pt x="22" y="35"/>
                    <a:pt x="25" y="34"/>
                    <a:pt x="25" y="30"/>
                  </a:cubicBezTo>
                  <a:cubicBezTo>
                    <a:pt x="25" y="29"/>
                    <a:pt x="24" y="28"/>
                    <a:pt x="23" y="27"/>
                  </a:cubicBezTo>
                  <a:cubicBezTo>
                    <a:pt x="22" y="26"/>
                    <a:pt x="20" y="26"/>
                    <a:pt x="18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9" y="23"/>
                    <a:pt x="6" y="22"/>
                    <a:pt x="5" y="21"/>
                  </a:cubicBezTo>
                  <a:cubicBezTo>
                    <a:pt x="2" y="19"/>
                    <a:pt x="1" y="16"/>
                    <a:pt x="1" y="12"/>
                  </a:cubicBezTo>
                  <a:cubicBezTo>
                    <a:pt x="1" y="9"/>
                    <a:pt x="1" y="7"/>
                    <a:pt x="3" y="5"/>
                  </a:cubicBezTo>
                  <a:cubicBezTo>
                    <a:pt x="6" y="2"/>
                    <a:pt x="10" y="0"/>
                    <a:pt x="16" y="0"/>
                  </a:cubicBezTo>
                  <a:cubicBezTo>
                    <a:pt x="21" y="0"/>
                    <a:pt x="26" y="2"/>
                    <a:pt x="28" y="5"/>
                  </a:cubicBezTo>
                  <a:cubicBezTo>
                    <a:pt x="31" y="7"/>
                    <a:pt x="32" y="10"/>
                    <a:pt x="32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9"/>
                    <a:pt x="20" y="7"/>
                    <a:pt x="15" y="7"/>
                  </a:cubicBezTo>
                  <a:cubicBezTo>
                    <a:pt x="14" y="7"/>
                    <a:pt x="12" y="7"/>
                    <a:pt x="11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4"/>
                    <a:pt x="10" y="15"/>
                    <a:pt x="13" y="16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6" y="19"/>
                    <a:pt x="28" y="20"/>
                    <a:pt x="30" y="22"/>
                  </a:cubicBezTo>
                  <a:cubicBezTo>
                    <a:pt x="32" y="24"/>
                    <a:pt x="33" y="26"/>
                    <a:pt x="33" y="29"/>
                  </a:cubicBezTo>
                  <a:cubicBezTo>
                    <a:pt x="33" y="34"/>
                    <a:pt x="31" y="38"/>
                    <a:pt x="26" y="40"/>
                  </a:cubicBezTo>
                  <a:cubicBezTo>
                    <a:pt x="24" y="42"/>
                    <a:pt x="21" y="42"/>
                    <a:pt x="17" y="42"/>
                  </a:cubicBezTo>
                  <a:cubicBezTo>
                    <a:pt x="12" y="42"/>
                    <a:pt x="8" y="41"/>
                    <a:pt x="5" y="39"/>
                  </a:cubicBezTo>
                  <a:cubicBezTo>
                    <a:pt x="2" y="37"/>
                    <a:pt x="0" y="34"/>
                    <a:pt x="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407" name="组合 406"/>
          <p:cNvGrpSpPr/>
          <p:nvPr/>
        </p:nvGrpSpPr>
        <p:grpSpPr>
          <a:xfrm>
            <a:off x="6039692" y="3207596"/>
            <a:ext cx="167237" cy="142619"/>
            <a:chOff x="6238990" y="2460112"/>
            <a:chExt cx="167237" cy="142619"/>
          </a:xfrm>
        </p:grpSpPr>
        <p:sp>
          <p:nvSpPr>
            <p:cNvPr id="408" name="椭圆 407"/>
            <p:cNvSpPr/>
            <p:nvPr/>
          </p:nvSpPr>
          <p:spPr>
            <a:xfrm>
              <a:off x="6255624" y="2460112"/>
              <a:ext cx="66514" cy="142619"/>
            </a:xfrm>
            <a:prstGeom prst="ellips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09" name="直接连接符 408"/>
            <p:cNvCxnSpPr/>
            <p:nvPr/>
          </p:nvCxnSpPr>
          <p:spPr>
            <a:xfrm flipH="1" flipV="1">
              <a:off x="6245576" y="2507849"/>
              <a:ext cx="160651" cy="2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直接连接符 409"/>
            <p:cNvCxnSpPr/>
            <p:nvPr/>
          </p:nvCxnSpPr>
          <p:spPr>
            <a:xfrm flipH="1" flipV="1">
              <a:off x="6238990" y="2537923"/>
              <a:ext cx="160651" cy="2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1" name="矩形 410"/>
          <p:cNvSpPr/>
          <p:nvPr/>
        </p:nvSpPr>
        <p:spPr>
          <a:xfrm>
            <a:off x="6388926" y="2825727"/>
            <a:ext cx="68297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防火墙</a:t>
            </a:r>
            <a:endParaRPr lang="en-US" altLang="zh-CN" sz="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2" name="矩形 411"/>
          <p:cNvSpPr/>
          <p:nvPr/>
        </p:nvSpPr>
        <p:spPr>
          <a:xfrm>
            <a:off x="377887" y="3235814"/>
            <a:ext cx="90281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网页防篡改系统</a:t>
            </a:r>
          </a:p>
        </p:txBody>
      </p:sp>
      <p:sp>
        <p:nvSpPr>
          <p:cNvPr id="413" name="矩形 412"/>
          <p:cNvSpPr/>
          <p:nvPr/>
        </p:nvSpPr>
        <p:spPr>
          <a:xfrm>
            <a:off x="465363" y="5056665"/>
            <a:ext cx="114091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桌面安全管理</a:t>
            </a:r>
            <a:r>
              <a:rPr lang="en-US" altLang="zh-CN" sz="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EAD</a:t>
            </a:r>
          </a:p>
        </p:txBody>
      </p:sp>
      <p:sp>
        <p:nvSpPr>
          <p:cNvPr id="414" name="矩形 413"/>
          <p:cNvSpPr/>
          <p:nvPr/>
        </p:nvSpPr>
        <p:spPr>
          <a:xfrm>
            <a:off x="6778491" y="5194488"/>
            <a:ext cx="59753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</a:t>
            </a:r>
          </a:p>
        </p:txBody>
      </p:sp>
      <p:pic>
        <p:nvPicPr>
          <p:cNvPr id="415" name="Picture 29" descr="管理服务器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2610" y="4774982"/>
            <a:ext cx="268314" cy="38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6" name="椭圆 415"/>
          <p:cNvSpPr/>
          <p:nvPr/>
        </p:nvSpPr>
        <p:spPr bwMode="ltGray">
          <a:xfrm>
            <a:off x="6845867" y="4146910"/>
            <a:ext cx="393178" cy="373552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7" name="圆角矩形 416"/>
          <p:cNvSpPr/>
          <p:nvPr/>
        </p:nvSpPr>
        <p:spPr bwMode="auto">
          <a:xfrm>
            <a:off x="5113841" y="4331697"/>
            <a:ext cx="878761" cy="966898"/>
          </a:xfrm>
          <a:prstGeom prst="roundRect">
            <a:avLst>
              <a:gd name="adj" fmla="val 4256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18" name="Picture 5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603" y="4388932"/>
            <a:ext cx="691262" cy="56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" name="TextBox 3"/>
          <p:cNvSpPr txBox="1"/>
          <p:nvPr/>
        </p:nvSpPr>
        <p:spPr>
          <a:xfrm>
            <a:off x="5038043" y="4911932"/>
            <a:ext cx="102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态势感知分析平台</a:t>
            </a:r>
          </a:p>
        </p:txBody>
      </p:sp>
      <p:sp>
        <p:nvSpPr>
          <p:cNvPr id="420" name="Text Box 3"/>
          <p:cNvSpPr txBox="1">
            <a:spLocks noChangeArrowheads="1"/>
          </p:cNvSpPr>
          <p:nvPr/>
        </p:nvSpPr>
        <p:spPr bwMode="auto">
          <a:xfrm>
            <a:off x="5044652" y="4121038"/>
            <a:ext cx="1159336" cy="20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892" tIns="21946" rIns="43892" bIns="21946" numCol="1" anchor="t" anchorCtr="0" compatLnSpc="1"/>
          <a:lstStyle/>
          <a:p>
            <a:r>
              <a:rPr lang="zh-CN" altLang="en-US" sz="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分布式日志采集器</a:t>
            </a:r>
            <a:endParaRPr lang="zh-CN" altLang="zh-CN" sz="8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1" name="圆角矩形 420"/>
          <p:cNvSpPr/>
          <p:nvPr/>
        </p:nvSpPr>
        <p:spPr bwMode="auto">
          <a:xfrm>
            <a:off x="5334330" y="3781249"/>
            <a:ext cx="288380" cy="342301"/>
          </a:xfrm>
          <a:prstGeom prst="roundRect">
            <a:avLst>
              <a:gd name="adj" fmla="val 4256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2" name="椭圆 421"/>
          <p:cNvSpPr/>
          <p:nvPr/>
        </p:nvSpPr>
        <p:spPr bwMode="ltGray">
          <a:xfrm>
            <a:off x="6867110" y="4798670"/>
            <a:ext cx="393178" cy="373552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3" name="Text Box 3"/>
          <p:cNvSpPr txBox="1">
            <a:spLocks noChangeArrowheads="1"/>
          </p:cNvSpPr>
          <p:nvPr/>
        </p:nvSpPr>
        <p:spPr bwMode="auto">
          <a:xfrm>
            <a:off x="278728" y="4533673"/>
            <a:ext cx="1069638" cy="15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892" tIns="21946" rIns="43892" bIns="21946" numCol="1" anchor="t" anchorCtr="0" compatLnSpc="1"/>
          <a:lstStyle/>
          <a:p>
            <a:pPr algn="ctr">
              <a:defRPr/>
            </a:pPr>
            <a:r>
              <a:rPr lang="zh-CN" altLang="en-US" sz="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主机安全</a:t>
            </a:r>
            <a:r>
              <a:rPr lang="en-US" altLang="zh-CN" sz="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endParaRPr lang="zh-CN" altLang="zh-CN" sz="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24" name="Picture 36" descr="LC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156" y="4361484"/>
            <a:ext cx="163156" cy="21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5" name="Picture 36" descr="LC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60" y="4357860"/>
            <a:ext cx="163156" cy="21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6" name="Picture 3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95082" l="0" r="951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2330" y="4487094"/>
            <a:ext cx="117978" cy="1421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7" name="Picture 29" descr="管理服务器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9326" y="4349828"/>
            <a:ext cx="210712" cy="29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8" name="Picture 3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95082" l="0" r="951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1649" y="4481209"/>
            <a:ext cx="117978" cy="1421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9" name="Picture 3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95082" l="0" r="951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8512" y="4485720"/>
            <a:ext cx="117978" cy="1421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" name="Text Box 3"/>
          <p:cNvSpPr txBox="1">
            <a:spLocks noChangeArrowheads="1"/>
          </p:cNvSpPr>
          <p:nvPr/>
        </p:nvSpPr>
        <p:spPr bwMode="auto">
          <a:xfrm>
            <a:off x="1903786" y="1773201"/>
            <a:ext cx="1216886" cy="16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892" tIns="21946" rIns="43892" bIns="21946" numCol="1" anchor="t" anchorCtr="0" compatLnSpc="1"/>
          <a:lstStyle/>
          <a:p>
            <a:pPr algn="ctr">
              <a:defRPr/>
            </a:pPr>
            <a:r>
              <a:rPr lang="zh-CN" altLang="en-US" sz="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服务器加固</a:t>
            </a:r>
            <a:r>
              <a:rPr lang="en-US" altLang="zh-CN" sz="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endParaRPr lang="zh-CN" altLang="zh-CN" sz="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1" name="Picture 3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95082" l="0" r="951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1903" y="1886296"/>
            <a:ext cx="117978" cy="1421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5" name="直接连接符 434"/>
          <p:cNvCxnSpPr/>
          <p:nvPr/>
        </p:nvCxnSpPr>
        <p:spPr>
          <a:xfrm flipV="1">
            <a:off x="5477143" y="3625858"/>
            <a:ext cx="0" cy="326541"/>
          </a:xfrm>
          <a:prstGeom prst="line">
            <a:avLst/>
          </a:prstGeom>
          <a:ln w="15875">
            <a:solidFill>
              <a:srgbClr val="7030A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36" name="Text Box 3"/>
          <p:cNvSpPr txBox="1">
            <a:spLocks noChangeArrowheads="1"/>
          </p:cNvSpPr>
          <p:nvPr/>
        </p:nvSpPr>
        <p:spPr bwMode="auto">
          <a:xfrm>
            <a:off x="2134305" y="4456700"/>
            <a:ext cx="1069638" cy="179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892" tIns="21946" rIns="43892" bIns="21946" numCol="1" anchor="t" anchorCtr="0" compatLnSpc="1"/>
          <a:lstStyle/>
          <a:p>
            <a:pPr>
              <a:defRPr/>
            </a:pPr>
            <a:r>
              <a:rPr lang="zh-CN" altLang="en-US" sz="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日志采集</a:t>
            </a:r>
            <a:r>
              <a:rPr lang="en-US" altLang="zh-CN" sz="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endParaRPr lang="zh-CN" altLang="zh-CN" sz="8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7" name="圆角矩形 436"/>
          <p:cNvSpPr/>
          <p:nvPr/>
        </p:nvSpPr>
        <p:spPr bwMode="auto">
          <a:xfrm>
            <a:off x="1793424" y="4320065"/>
            <a:ext cx="283193" cy="342301"/>
          </a:xfrm>
          <a:prstGeom prst="roundRect">
            <a:avLst>
              <a:gd name="adj" fmla="val 4256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8" name="椭圆 437"/>
          <p:cNvSpPr/>
          <p:nvPr/>
        </p:nvSpPr>
        <p:spPr bwMode="ltGray">
          <a:xfrm>
            <a:off x="3033903" y="1737721"/>
            <a:ext cx="346674" cy="324715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9" name="圆角矩形 438"/>
          <p:cNvSpPr/>
          <p:nvPr/>
        </p:nvSpPr>
        <p:spPr bwMode="auto">
          <a:xfrm>
            <a:off x="4386976" y="1717911"/>
            <a:ext cx="283193" cy="342301"/>
          </a:xfrm>
          <a:prstGeom prst="roundRect">
            <a:avLst>
              <a:gd name="adj" fmla="val 4256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0" name="Text Box 3"/>
          <p:cNvSpPr txBox="1">
            <a:spLocks noChangeArrowheads="1"/>
          </p:cNvSpPr>
          <p:nvPr/>
        </p:nvSpPr>
        <p:spPr bwMode="auto">
          <a:xfrm>
            <a:off x="3575358" y="1706860"/>
            <a:ext cx="1069638" cy="179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892" tIns="21946" rIns="43892" bIns="21946" numCol="1" anchor="t" anchorCtr="0" compatLnSpc="1"/>
          <a:lstStyle/>
          <a:p>
            <a:pPr>
              <a:defRPr/>
            </a:pPr>
            <a:r>
              <a:rPr lang="zh-CN" altLang="en-US" sz="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日志采集</a:t>
            </a:r>
            <a:r>
              <a:rPr lang="en-US" altLang="zh-CN" sz="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endParaRPr lang="zh-CN" altLang="zh-CN" sz="8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1" name="Picture 3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95082" l="0" r="951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0832" y="1860070"/>
            <a:ext cx="117978" cy="1421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2" name="圆角矩形 441"/>
          <p:cNvSpPr/>
          <p:nvPr/>
        </p:nvSpPr>
        <p:spPr bwMode="ltGray">
          <a:xfrm>
            <a:off x="6705646" y="1550027"/>
            <a:ext cx="1699504" cy="765033"/>
          </a:xfrm>
          <a:prstGeom prst="roundRect">
            <a:avLst/>
          </a:prstGeom>
          <a:solidFill>
            <a:schemeClr val="bg1">
              <a:lumMod val="95000"/>
              <a:alpha val="49000"/>
            </a:schemeClr>
          </a:solidFill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3" name="TextBox 715"/>
          <p:cNvSpPr txBox="1"/>
          <p:nvPr/>
        </p:nvSpPr>
        <p:spPr>
          <a:xfrm>
            <a:off x="7663839" y="1597262"/>
            <a:ext cx="682648" cy="233603"/>
          </a:xfrm>
          <a:prstGeom prst="rect">
            <a:avLst/>
          </a:prstGeom>
          <a:noFill/>
        </p:spPr>
        <p:txBody>
          <a:bodyPr wrap="none" lIns="71323" tIns="35662" rIns="71323" bIns="35662" rtlCol="0">
            <a:spAutoFit/>
          </a:bodyPr>
          <a:lstStyle/>
          <a:p>
            <a:pPr algn="ctr"/>
            <a:r>
              <a:rPr lang="zh-CN" altLang="en-US" sz="105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分支区域</a:t>
            </a:r>
            <a:endParaRPr lang="en-US" altLang="zh-CN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4" name="肘形连接符 443"/>
          <p:cNvCxnSpPr/>
          <p:nvPr/>
        </p:nvCxnSpPr>
        <p:spPr>
          <a:xfrm rot="10800000" flipV="1">
            <a:off x="4368454" y="2239115"/>
            <a:ext cx="3534940" cy="433591"/>
          </a:xfrm>
          <a:prstGeom prst="bentConnector3">
            <a:avLst>
              <a:gd name="adj1" fmla="val -8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肘形连接符 444"/>
          <p:cNvCxnSpPr/>
          <p:nvPr/>
        </p:nvCxnSpPr>
        <p:spPr>
          <a:xfrm rot="10800000" flipV="1">
            <a:off x="4243988" y="2288565"/>
            <a:ext cx="3472654" cy="357307"/>
          </a:xfrm>
          <a:prstGeom prst="bentConnector3">
            <a:avLst>
              <a:gd name="adj1" fmla="val -1505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6" name="组合 445"/>
          <p:cNvGrpSpPr/>
          <p:nvPr/>
        </p:nvGrpSpPr>
        <p:grpSpPr>
          <a:xfrm>
            <a:off x="7534014" y="1946062"/>
            <a:ext cx="664534" cy="231121"/>
            <a:chOff x="8324524" y="2230725"/>
            <a:chExt cx="664534" cy="231121"/>
          </a:xfrm>
        </p:grpSpPr>
        <p:pic>
          <p:nvPicPr>
            <p:cNvPr id="447" name="Picture 10" descr="中转分组交换机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8602288" y="2230725"/>
              <a:ext cx="386770" cy="221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8" name="Picture 10" descr="中转分组交换机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8324524" y="2240577"/>
              <a:ext cx="386770" cy="221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49" name="Text Box 3"/>
          <p:cNvSpPr txBox="1">
            <a:spLocks noChangeArrowheads="1"/>
          </p:cNvSpPr>
          <p:nvPr/>
        </p:nvSpPr>
        <p:spPr bwMode="auto">
          <a:xfrm>
            <a:off x="6713134" y="1721168"/>
            <a:ext cx="1003508" cy="20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892" tIns="21946" rIns="43892" bIns="21946" numCol="1" anchor="t" anchorCtr="0" compatLnSpc="1"/>
          <a:lstStyle/>
          <a:p>
            <a:r>
              <a:rPr lang="zh-CN" altLang="en-US" sz="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分布式日志采集器</a:t>
            </a:r>
            <a:endParaRPr lang="zh-CN" altLang="zh-CN" sz="8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0" name="直接连接符 449"/>
          <p:cNvCxnSpPr/>
          <p:nvPr/>
        </p:nvCxnSpPr>
        <p:spPr>
          <a:xfrm flipV="1">
            <a:off x="7135769" y="2209607"/>
            <a:ext cx="5821" cy="505780"/>
          </a:xfrm>
          <a:prstGeom prst="line">
            <a:avLst/>
          </a:prstGeom>
          <a:ln w="15875">
            <a:solidFill>
              <a:srgbClr val="7030A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451" name="图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573" y="1982912"/>
            <a:ext cx="196849" cy="22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2" name="图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718" y="3836244"/>
            <a:ext cx="196849" cy="22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3" name="圆角矩形 452"/>
          <p:cNvSpPr/>
          <p:nvPr/>
        </p:nvSpPr>
        <p:spPr bwMode="auto">
          <a:xfrm>
            <a:off x="7024689" y="1910299"/>
            <a:ext cx="288380" cy="342301"/>
          </a:xfrm>
          <a:prstGeom prst="roundRect">
            <a:avLst>
              <a:gd name="adj" fmla="val 4256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54" name="组合 453"/>
          <p:cNvGrpSpPr/>
          <p:nvPr/>
        </p:nvGrpSpPr>
        <p:grpSpPr>
          <a:xfrm>
            <a:off x="7593473" y="2109263"/>
            <a:ext cx="434243" cy="273954"/>
            <a:chOff x="8637892" y="1590030"/>
            <a:chExt cx="434243" cy="273954"/>
          </a:xfrm>
        </p:grpSpPr>
        <p:grpSp>
          <p:nvGrpSpPr>
            <p:cNvPr id="455" name="组合 454"/>
            <p:cNvGrpSpPr/>
            <p:nvPr/>
          </p:nvGrpSpPr>
          <p:grpSpPr>
            <a:xfrm>
              <a:off x="8637892" y="1590030"/>
              <a:ext cx="284908" cy="270224"/>
              <a:chOff x="4468321" y="3599949"/>
              <a:chExt cx="284908" cy="270224"/>
            </a:xfrm>
          </p:grpSpPr>
          <p:sp>
            <p:nvSpPr>
              <p:cNvPr id="468" name="AutoShape 737"/>
              <p:cNvSpPr>
                <a:spLocks noChangeAspect="1" noChangeArrowheads="1" noTextEdit="1"/>
              </p:cNvSpPr>
              <p:nvPr/>
            </p:nvSpPr>
            <p:spPr bwMode="auto">
              <a:xfrm>
                <a:off x="4468321" y="3599949"/>
                <a:ext cx="284908" cy="2694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9" name="Freeform 739"/>
              <p:cNvSpPr/>
              <p:nvPr/>
            </p:nvSpPr>
            <p:spPr bwMode="auto">
              <a:xfrm>
                <a:off x="4532030" y="3669401"/>
                <a:ext cx="57593" cy="197978"/>
              </a:xfrm>
              <a:custGeom>
                <a:avLst/>
                <a:gdLst>
                  <a:gd name="T0" fmla="*/ 111 w 113"/>
                  <a:gd name="T1" fmla="*/ 64 h 496"/>
                  <a:gd name="T2" fmla="*/ 0 w 113"/>
                  <a:gd name="T3" fmla="*/ 0 h 496"/>
                  <a:gd name="T4" fmla="*/ 2 w 113"/>
                  <a:gd name="T5" fmla="*/ 433 h 496"/>
                  <a:gd name="T6" fmla="*/ 113 w 113"/>
                  <a:gd name="T7" fmla="*/ 496 h 496"/>
                  <a:gd name="T8" fmla="*/ 111 w 113"/>
                  <a:gd name="T9" fmla="*/ 64 h 4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"/>
                  <a:gd name="T16" fmla="*/ 0 h 496"/>
                  <a:gd name="T17" fmla="*/ 113 w 113"/>
                  <a:gd name="T18" fmla="*/ 496 h 4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" h="496">
                    <a:moveTo>
                      <a:pt x="111" y="64"/>
                    </a:moveTo>
                    <a:lnTo>
                      <a:pt x="0" y="0"/>
                    </a:lnTo>
                    <a:lnTo>
                      <a:pt x="2" y="433"/>
                    </a:lnTo>
                    <a:lnTo>
                      <a:pt x="113" y="496"/>
                    </a:lnTo>
                    <a:lnTo>
                      <a:pt x="111" y="64"/>
                    </a:lnTo>
                    <a:close/>
                  </a:path>
                </a:pathLst>
              </a:custGeom>
              <a:solidFill>
                <a:srgbClr val="A92C22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0" name="Freeform 740"/>
              <p:cNvSpPr/>
              <p:nvPr/>
            </p:nvSpPr>
            <p:spPr bwMode="auto">
              <a:xfrm>
                <a:off x="4532030" y="3669401"/>
                <a:ext cx="57593" cy="197978"/>
              </a:xfrm>
              <a:custGeom>
                <a:avLst/>
                <a:gdLst>
                  <a:gd name="T0" fmla="*/ 111 w 113"/>
                  <a:gd name="T1" fmla="*/ 64 h 496"/>
                  <a:gd name="T2" fmla="*/ 0 w 113"/>
                  <a:gd name="T3" fmla="*/ 0 h 496"/>
                  <a:gd name="T4" fmla="*/ 2 w 113"/>
                  <a:gd name="T5" fmla="*/ 433 h 496"/>
                  <a:gd name="T6" fmla="*/ 113 w 113"/>
                  <a:gd name="T7" fmla="*/ 496 h 496"/>
                  <a:gd name="T8" fmla="*/ 111 w 113"/>
                  <a:gd name="T9" fmla="*/ 64 h 4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"/>
                  <a:gd name="T16" fmla="*/ 0 h 496"/>
                  <a:gd name="T17" fmla="*/ 113 w 113"/>
                  <a:gd name="T18" fmla="*/ 496 h 4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" h="496">
                    <a:moveTo>
                      <a:pt x="111" y="64"/>
                    </a:moveTo>
                    <a:lnTo>
                      <a:pt x="0" y="0"/>
                    </a:lnTo>
                    <a:lnTo>
                      <a:pt x="2" y="433"/>
                    </a:lnTo>
                    <a:lnTo>
                      <a:pt x="113" y="496"/>
                    </a:lnTo>
                    <a:lnTo>
                      <a:pt x="111" y="64"/>
                    </a:lnTo>
                    <a:close/>
                  </a:path>
                </a:pathLst>
              </a:custGeom>
              <a:solidFill>
                <a:srgbClr val="A92C22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1" name="Freeform 741"/>
              <p:cNvSpPr/>
              <p:nvPr/>
            </p:nvSpPr>
            <p:spPr bwMode="auto">
              <a:xfrm>
                <a:off x="4532030" y="3602344"/>
                <a:ext cx="203870" cy="92603"/>
              </a:xfrm>
              <a:custGeom>
                <a:avLst/>
                <a:gdLst>
                  <a:gd name="T0" fmla="*/ 400 w 400"/>
                  <a:gd name="T1" fmla="*/ 65 h 232"/>
                  <a:gd name="T2" fmla="*/ 289 w 400"/>
                  <a:gd name="T3" fmla="*/ 0 h 232"/>
                  <a:gd name="T4" fmla="*/ 0 w 400"/>
                  <a:gd name="T5" fmla="*/ 168 h 232"/>
                  <a:gd name="T6" fmla="*/ 111 w 400"/>
                  <a:gd name="T7" fmla="*/ 232 h 232"/>
                  <a:gd name="T8" fmla="*/ 400 w 400"/>
                  <a:gd name="T9" fmla="*/ 65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0"/>
                  <a:gd name="T16" fmla="*/ 0 h 232"/>
                  <a:gd name="T17" fmla="*/ 400 w 400"/>
                  <a:gd name="T18" fmla="*/ 232 h 2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0" h="232">
                    <a:moveTo>
                      <a:pt x="400" y="65"/>
                    </a:moveTo>
                    <a:lnTo>
                      <a:pt x="289" y="0"/>
                    </a:lnTo>
                    <a:lnTo>
                      <a:pt x="0" y="168"/>
                    </a:lnTo>
                    <a:lnTo>
                      <a:pt x="111" y="232"/>
                    </a:lnTo>
                    <a:lnTo>
                      <a:pt x="400" y="65"/>
                    </a:lnTo>
                    <a:close/>
                  </a:path>
                </a:pathLst>
              </a:custGeom>
              <a:solidFill>
                <a:srgbClr val="CD3529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2" name="Freeform 742"/>
              <p:cNvSpPr/>
              <p:nvPr/>
            </p:nvSpPr>
            <p:spPr bwMode="auto">
              <a:xfrm>
                <a:off x="4588604" y="3628289"/>
                <a:ext cx="147296" cy="239091"/>
              </a:xfrm>
              <a:custGeom>
                <a:avLst/>
                <a:gdLst>
                  <a:gd name="T0" fmla="*/ 0 w 289"/>
                  <a:gd name="T1" fmla="*/ 167 h 599"/>
                  <a:gd name="T2" fmla="*/ 2 w 289"/>
                  <a:gd name="T3" fmla="*/ 599 h 599"/>
                  <a:gd name="T4" fmla="*/ 289 w 289"/>
                  <a:gd name="T5" fmla="*/ 432 h 599"/>
                  <a:gd name="T6" fmla="*/ 289 w 289"/>
                  <a:gd name="T7" fmla="*/ 0 h 599"/>
                  <a:gd name="T8" fmla="*/ 0 w 289"/>
                  <a:gd name="T9" fmla="*/ 167 h 5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9"/>
                  <a:gd name="T16" fmla="*/ 0 h 599"/>
                  <a:gd name="T17" fmla="*/ 289 w 289"/>
                  <a:gd name="T18" fmla="*/ 599 h 5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9" h="599">
                    <a:moveTo>
                      <a:pt x="0" y="167"/>
                    </a:moveTo>
                    <a:lnTo>
                      <a:pt x="2" y="599"/>
                    </a:lnTo>
                    <a:lnTo>
                      <a:pt x="289" y="432"/>
                    </a:lnTo>
                    <a:lnTo>
                      <a:pt x="289" y="0"/>
                    </a:lnTo>
                    <a:lnTo>
                      <a:pt x="0" y="167"/>
                    </a:lnTo>
                    <a:close/>
                  </a:path>
                </a:pathLst>
              </a:custGeom>
              <a:solidFill>
                <a:srgbClr val="98271D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3" name="Freeform 743"/>
              <p:cNvSpPr>
                <a:spLocks noEditPoints="1"/>
              </p:cNvSpPr>
              <p:nvPr/>
            </p:nvSpPr>
            <p:spPr bwMode="auto">
              <a:xfrm>
                <a:off x="4531521" y="3626692"/>
                <a:ext cx="204379" cy="240687"/>
              </a:xfrm>
              <a:custGeom>
                <a:avLst/>
                <a:gdLst>
                  <a:gd name="T0" fmla="*/ 0 w 250"/>
                  <a:gd name="T1" fmla="*/ 109 h 375"/>
                  <a:gd name="T2" fmla="*/ 2 w 250"/>
                  <a:gd name="T3" fmla="*/ 106 h 375"/>
                  <a:gd name="T4" fmla="*/ 5 w 250"/>
                  <a:gd name="T5" fmla="*/ 105 h 375"/>
                  <a:gd name="T6" fmla="*/ 324 w 250"/>
                  <a:gd name="T7" fmla="*/ 43 h 375"/>
                  <a:gd name="T8" fmla="*/ 326 w 250"/>
                  <a:gd name="T9" fmla="*/ 43 h 375"/>
                  <a:gd name="T10" fmla="*/ 398 w 250"/>
                  <a:gd name="T11" fmla="*/ 0 h 375"/>
                  <a:gd name="T12" fmla="*/ 401 w 250"/>
                  <a:gd name="T13" fmla="*/ 5 h 375"/>
                  <a:gd name="T14" fmla="*/ 399 w 250"/>
                  <a:gd name="T15" fmla="*/ 6 h 375"/>
                  <a:gd name="T16" fmla="*/ 330 w 250"/>
                  <a:gd name="T17" fmla="*/ 113 h 375"/>
                  <a:gd name="T18" fmla="*/ 398 w 250"/>
                  <a:gd name="T19" fmla="*/ 72 h 375"/>
                  <a:gd name="T20" fmla="*/ 401 w 250"/>
                  <a:gd name="T21" fmla="*/ 76 h 375"/>
                  <a:gd name="T22" fmla="*/ 399 w 250"/>
                  <a:gd name="T23" fmla="*/ 79 h 375"/>
                  <a:gd name="T24" fmla="*/ 260 w 250"/>
                  <a:gd name="T25" fmla="*/ 225 h 375"/>
                  <a:gd name="T26" fmla="*/ 398 w 250"/>
                  <a:gd name="T27" fmla="*/ 143 h 375"/>
                  <a:gd name="T28" fmla="*/ 401 w 250"/>
                  <a:gd name="T29" fmla="*/ 148 h 375"/>
                  <a:gd name="T30" fmla="*/ 399 w 250"/>
                  <a:gd name="T31" fmla="*/ 150 h 375"/>
                  <a:gd name="T32" fmla="*/ 330 w 250"/>
                  <a:gd name="T33" fmla="*/ 254 h 375"/>
                  <a:gd name="T34" fmla="*/ 398 w 250"/>
                  <a:gd name="T35" fmla="*/ 215 h 375"/>
                  <a:gd name="T36" fmla="*/ 401 w 250"/>
                  <a:gd name="T37" fmla="*/ 219 h 375"/>
                  <a:gd name="T38" fmla="*/ 399 w 250"/>
                  <a:gd name="T39" fmla="*/ 222 h 375"/>
                  <a:gd name="T40" fmla="*/ 330 w 250"/>
                  <a:gd name="T41" fmla="*/ 262 h 375"/>
                  <a:gd name="T42" fmla="*/ 258 w 250"/>
                  <a:gd name="T43" fmla="*/ 304 h 375"/>
                  <a:gd name="T44" fmla="*/ 324 w 250"/>
                  <a:gd name="T45" fmla="*/ 331 h 375"/>
                  <a:gd name="T46" fmla="*/ 324 w 250"/>
                  <a:gd name="T47" fmla="*/ 331 h 375"/>
                  <a:gd name="T48" fmla="*/ 398 w 250"/>
                  <a:gd name="T49" fmla="*/ 289 h 375"/>
                  <a:gd name="T50" fmla="*/ 401 w 250"/>
                  <a:gd name="T51" fmla="*/ 293 h 375"/>
                  <a:gd name="T52" fmla="*/ 399 w 250"/>
                  <a:gd name="T53" fmla="*/ 296 h 375"/>
                  <a:gd name="T54" fmla="*/ 330 w 250"/>
                  <a:gd name="T55" fmla="*/ 400 h 375"/>
                  <a:gd name="T56" fmla="*/ 398 w 250"/>
                  <a:gd name="T57" fmla="*/ 362 h 375"/>
                  <a:gd name="T58" fmla="*/ 401 w 250"/>
                  <a:gd name="T59" fmla="*/ 365 h 375"/>
                  <a:gd name="T60" fmla="*/ 399 w 250"/>
                  <a:gd name="T61" fmla="*/ 368 h 375"/>
                  <a:gd name="T62" fmla="*/ 184 w 250"/>
                  <a:gd name="T63" fmla="*/ 492 h 375"/>
                  <a:gd name="T64" fmla="*/ 114 w 250"/>
                  <a:gd name="T65" fmla="*/ 534 h 375"/>
                  <a:gd name="T66" fmla="*/ 107 w 250"/>
                  <a:gd name="T67" fmla="*/ 603 h 375"/>
                  <a:gd name="T68" fmla="*/ 107 w 250"/>
                  <a:gd name="T69" fmla="*/ 531 h 375"/>
                  <a:gd name="T70" fmla="*/ 107 w 250"/>
                  <a:gd name="T71" fmla="*/ 458 h 375"/>
                  <a:gd name="T72" fmla="*/ 107 w 250"/>
                  <a:gd name="T73" fmla="*/ 458 h 375"/>
                  <a:gd name="T74" fmla="*/ 107 w 250"/>
                  <a:gd name="T75" fmla="*/ 384 h 375"/>
                  <a:gd name="T76" fmla="*/ 107 w 250"/>
                  <a:gd name="T77" fmla="*/ 314 h 375"/>
                  <a:gd name="T78" fmla="*/ 107 w 250"/>
                  <a:gd name="T79" fmla="*/ 312 h 375"/>
                  <a:gd name="T80" fmla="*/ 107 w 250"/>
                  <a:gd name="T81" fmla="*/ 241 h 375"/>
                  <a:gd name="T82" fmla="*/ 107 w 250"/>
                  <a:gd name="T83" fmla="*/ 170 h 375"/>
                  <a:gd name="T84" fmla="*/ 186 w 250"/>
                  <a:gd name="T85" fmla="*/ 275 h 375"/>
                  <a:gd name="T86" fmla="*/ 324 w 250"/>
                  <a:gd name="T87" fmla="*/ 259 h 375"/>
                  <a:gd name="T88" fmla="*/ 186 w 250"/>
                  <a:gd name="T89" fmla="*/ 275 h 375"/>
                  <a:gd name="T90" fmla="*/ 324 w 250"/>
                  <a:gd name="T91" fmla="*/ 116 h 375"/>
                  <a:gd name="T92" fmla="*/ 114 w 250"/>
                  <a:gd name="T93" fmla="*/ 170 h 375"/>
                  <a:gd name="T94" fmla="*/ 253 w 250"/>
                  <a:gd name="T95" fmla="*/ 156 h 375"/>
                  <a:gd name="T96" fmla="*/ 255 w 250"/>
                  <a:gd name="T97" fmla="*/ 156 h 375"/>
                  <a:gd name="T98" fmla="*/ 114 w 250"/>
                  <a:gd name="T99" fmla="*/ 309 h 375"/>
                  <a:gd name="T100" fmla="*/ 180 w 250"/>
                  <a:gd name="T101" fmla="*/ 270 h 375"/>
                  <a:gd name="T102" fmla="*/ 253 w 250"/>
                  <a:gd name="T103" fmla="*/ 228 h 375"/>
                  <a:gd name="T104" fmla="*/ 114 w 250"/>
                  <a:gd name="T105" fmla="*/ 244 h 375"/>
                  <a:gd name="T106" fmla="*/ 180 w 250"/>
                  <a:gd name="T107" fmla="*/ 278 h 375"/>
                  <a:gd name="T108" fmla="*/ 114 w 250"/>
                  <a:gd name="T109" fmla="*/ 381 h 375"/>
                  <a:gd name="T110" fmla="*/ 114 w 250"/>
                  <a:gd name="T111" fmla="*/ 388 h 375"/>
                  <a:gd name="T112" fmla="*/ 252 w 250"/>
                  <a:gd name="T113" fmla="*/ 373 h 375"/>
                  <a:gd name="T114" fmla="*/ 114 w 250"/>
                  <a:gd name="T115" fmla="*/ 388 h 375"/>
                  <a:gd name="T116" fmla="*/ 324 w 250"/>
                  <a:gd name="T117" fmla="*/ 404 h 375"/>
                  <a:gd name="T118" fmla="*/ 184 w 250"/>
                  <a:gd name="T119" fmla="*/ 420 h 375"/>
                  <a:gd name="T120" fmla="*/ 178 w 250"/>
                  <a:gd name="T121" fmla="*/ 425 h 375"/>
                  <a:gd name="T122" fmla="*/ 114 w 250"/>
                  <a:gd name="T123" fmla="*/ 526 h 375"/>
                  <a:gd name="T124" fmla="*/ 178 w 250"/>
                  <a:gd name="T125" fmla="*/ 425 h 37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50"/>
                  <a:gd name="T190" fmla="*/ 0 h 375"/>
                  <a:gd name="T191" fmla="*/ 250 w 250"/>
                  <a:gd name="T192" fmla="*/ 375 h 375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50" h="375">
                    <a:moveTo>
                      <a:pt x="1" y="69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6"/>
                      <a:pt x="62" y="99"/>
                      <a:pt x="69" y="103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3" y="27"/>
                      <a:pt x="203" y="27"/>
                      <a:pt x="203" y="27"/>
                    </a:cubicBezTo>
                    <a:cubicBezTo>
                      <a:pt x="247" y="1"/>
                      <a:pt x="247" y="1"/>
                      <a:pt x="247" y="1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249" y="2"/>
                      <a:pt x="249" y="2"/>
                      <a:pt x="249" y="2"/>
                    </a:cubicBezTo>
                    <a:cubicBezTo>
                      <a:pt x="250" y="3"/>
                      <a:pt x="250" y="3"/>
                      <a:pt x="250" y="3"/>
                    </a:cubicBezTo>
                    <a:cubicBezTo>
                      <a:pt x="250" y="4"/>
                      <a:pt x="250" y="4"/>
                      <a:pt x="250" y="4"/>
                    </a:cubicBezTo>
                    <a:cubicBezTo>
                      <a:pt x="249" y="4"/>
                      <a:pt x="249" y="4"/>
                      <a:pt x="249" y="4"/>
                    </a:cubicBezTo>
                    <a:cubicBezTo>
                      <a:pt x="206" y="29"/>
                      <a:pt x="206" y="29"/>
                      <a:pt x="206" y="29"/>
                    </a:cubicBezTo>
                    <a:cubicBezTo>
                      <a:pt x="206" y="70"/>
                      <a:pt x="206" y="70"/>
                      <a:pt x="206" y="70"/>
                    </a:cubicBezTo>
                    <a:cubicBezTo>
                      <a:pt x="247" y="46"/>
                      <a:pt x="247" y="46"/>
                      <a:pt x="247" y="46"/>
                    </a:cubicBezTo>
                    <a:cubicBezTo>
                      <a:pt x="248" y="45"/>
                      <a:pt x="248" y="45"/>
                      <a:pt x="248" y="45"/>
                    </a:cubicBezTo>
                    <a:cubicBezTo>
                      <a:pt x="249" y="46"/>
                      <a:pt x="249" y="46"/>
                      <a:pt x="249" y="46"/>
                    </a:cubicBezTo>
                    <a:cubicBezTo>
                      <a:pt x="250" y="47"/>
                      <a:pt x="250" y="47"/>
                      <a:pt x="250" y="47"/>
                    </a:cubicBezTo>
                    <a:cubicBezTo>
                      <a:pt x="250" y="48"/>
                      <a:pt x="250" y="48"/>
                      <a:pt x="250" y="48"/>
                    </a:cubicBezTo>
                    <a:cubicBezTo>
                      <a:pt x="249" y="49"/>
                      <a:pt x="249" y="49"/>
                      <a:pt x="249" y="49"/>
                    </a:cubicBezTo>
                    <a:cubicBezTo>
                      <a:pt x="162" y="100"/>
                      <a:pt x="162" y="100"/>
                      <a:pt x="162" y="100"/>
                    </a:cubicBezTo>
                    <a:cubicBezTo>
                      <a:pt x="162" y="140"/>
                      <a:pt x="162" y="140"/>
                      <a:pt x="162" y="140"/>
                    </a:cubicBezTo>
                    <a:cubicBezTo>
                      <a:pt x="247" y="90"/>
                      <a:pt x="247" y="90"/>
                      <a:pt x="247" y="90"/>
                    </a:cubicBezTo>
                    <a:cubicBezTo>
                      <a:pt x="248" y="89"/>
                      <a:pt x="248" y="89"/>
                      <a:pt x="248" y="89"/>
                    </a:cubicBezTo>
                    <a:cubicBezTo>
                      <a:pt x="249" y="91"/>
                      <a:pt x="249" y="91"/>
                      <a:pt x="249" y="91"/>
                    </a:cubicBezTo>
                    <a:cubicBezTo>
                      <a:pt x="250" y="92"/>
                      <a:pt x="250" y="92"/>
                      <a:pt x="250" y="92"/>
                    </a:cubicBezTo>
                    <a:cubicBezTo>
                      <a:pt x="250" y="93"/>
                      <a:pt x="250" y="93"/>
                      <a:pt x="250" y="93"/>
                    </a:cubicBezTo>
                    <a:cubicBezTo>
                      <a:pt x="249" y="93"/>
                      <a:pt x="249" y="93"/>
                      <a:pt x="249" y="93"/>
                    </a:cubicBezTo>
                    <a:cubicBezTo>
                      <a:pt x="206" y="118"/>
                      <a:pt x="206" y="118"/>
                      <a:pt x="206" y="118"/>
                    </a:cubicBezTo>
                    <a:cubicBezTo>
                      <a:pt x="206" y="158"/>
                      <a:pt x="206" y="158"/>
                      <a:pt x="206" y="158"/>
                    </a:cubicBezTo>
                    <a:cubicBezTo>
                      <a:pt x="247" y="135"/>
                      <a:pt x="247" y="135"/>
                      <a:pt x="247" y="135"/>
                    </a:cubicBezTo>
                    <a:cubicBezTo>
                      <a:pt x="248" y="134"/>
                      <a:pt x="248" y="134"/>
                      <a:pt x="248" y="134"/>
                    </a:cubicBezTo>
                    <a:cubicBezTo>
                      <a:pt x="249" y="135"/>
                      <a:pt x="249" y="135"/>
                      <a:pt x="249" y="135"/>
                    </a:cubicBezTo>
                    <a:cubicBezTo>
                      <a:pt x="250" y="136"/>
                      <a:pt x="250" y="136"/>
                      <a:pt x="250" y="136"/>
                    </a:cubicBezTo>
                    <a:cubicBezTo>
                      <a:pt x="250" y="137"/>
                      <a:pt x="250" y="137"/>
                      <a:pt x="250" y="137"/>
                    </a:cubicBezTo>
                    <a:cubicBezTo>
                      <a:pt x="249" y="138"/>
                      <a:pt x="249" y="138"/>
                      <a:pt x="249" y="138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205" y="163"/>
                      <a:pt x="205" y="163"/>
                      <a:pt x="205" y="163"/>
                    </a:cubicBezTo>
                    <a:cubicBezTo>
                      <a:pt x="161" y="189"/>
                      <a:pt x="161" y="189"/>
                      <a:pt x="161" y="189"/>
                    </a:cubicBezTo>
                    <a:cubicBezTo>
                      <a:pt x="161" y="230"/>
                      <a:pt x="161" y="230"/>
                      <a:pt x="161" y="230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47" y="181"/>
                      <a:pt x="247" y="181"/>
                      <a:pt x="247" y="181"/>
                    </a:cubicBezTo>
                    <a:cubicBezTo>
                      <a:pt x="248" y="180"/>
                      <a:pt x="248" y="180"/>
                      <a:pt x="248" y="180"/>
                    </a:cubicBezTo>
                    <a:cubicBezTo>
                      <a:pt x="249" y="181"/>
                      <a:pt x="249" y="181"/>
                      <a:pt x="249" y="181"/>
                    </a:cubicBezTo>
                    <a:cubicBezTo>
                      <a:pt x="250" y="182"/>
                      <a:pt x="250" y="182"/>
                      <a:pt x="250" y="182"/>
                    </a:cubicBezTo>
                    <a:cubicBezTo>
                      <a:pt x="250" y="183"/>
                      <a:pt x="250" y="183"/>
                      <a:pt x="250" y="183"/>
                    </a:cubicBezTo>
                    <a:cubicBezTo>
                      <a:pt x="249" y="184"/>
                      <a:pt x="249" y="184"/>
                      <a:pt x="249" y="184"/>
                    </a:cubicBezTo>
                    <a:cubicBezTo>
                      <a:pt x="206" y="209"/>
                      <a:pt x="206" y="209"/>
                      <a:pt x="206" y="209"/>
                    </a:cubicBezTo>
                    <a:cubicBezTo>
                      <a:pt x="206" y="249"/>
                      <a:pt x="206" y="249"/>
                      <a:pt x="206" y="249"/>
                    </a:cubicBezTo>
                    <a:cubicBezTo>
                      <a:pt x="247" y="225"/>
                      <a:pt x="247" y="225"/>
                      <a:pt x="247" y="225"/>
                    </a:cubicBezTo>
                    <a:cubicBezTo>
                      <a:pt x="248" y="225"/>
                      <a:pt x="248" y="225"/>
                      <a:pt x="248" y="225"/>
                    </a:cubicBezTo>
                    <a:cubicBezTo>
                      <a:pt x="249" y="226"/>
                      <a:pt x="249" y="226"/>
                      <a:pt x="249" y="226"/>
                    </a:cubicBezTo>
                    <a:cubicBezTo>
                      <a:pt x="250" y="227"/>
                      <a:pt x="250" y="227"/>
                      <a:pt x="250" y="227"/>
                    </a:cubicBezTo>
                    <a:cubicBezTo>
                      <a:pt x="250" y="228"/>
                      <a:pt x="250" y="228"/>
                      <a:pt x="250" y="228"/>
                    </a:cubicBezTo>
                    <a:cubicBezTo>
                      <a:pt x="249" y="229"/>
                      <a:pt x="249" y="229"/>
                      <a:pt x="249" y="229"/>
                    </a:cubicBezTo>
                    <a:cubicBezTo>
                      <a:pt x="115" y="306"/>
                      <a:pt x="115" y="306"/>
                      <a:pt x="115" y="306"/>
                    </a:cubicBezTo>
                    <a:cubicBezTo>
                      <a:pt x="115" y="306"/>
                      <a:pt x="115" y="306"/>
                      <a:pt x="115" y="306"/>
                    </a:cubicBezTo>
                    <a:cubicBezTo>
                      <a:pt x="114" y="306"/>
                      <a:pt x="114" y="306"/>
                      <a:pt x="114" y="306"/>
                    </a:cubicBezTo>
                    <a:cubicBezTo>
                      <a:pt x="71" y="332"/>
                      <a:pt x="71" y="332"/>
                      <a:pt x="71" y="332"/>
                    </a:cubicBezTo>
                    <a:cubicBezTo>
                      <a:pt x="71" y="375"/>
                      <a:pt x="71" y="375"/>
                      <a:pt x="71" y="375"/>
                    </a:cubicBezTo>
                    <a:cubicBezTo>
                      <a:pt x="67" y="375"/>
                      <a:pt x="67" y="375"/>
                      <a:pt x="67" y="375"/>
                    </a:cubicBezTo>
                    <a:cubicBezTo>
                      <a:pt x="67" y="330"/>
                      <a:pt x="67" y="330"/>
                      <a:pt x="67" y="330"/>
                    </a:cubicBezTo>
                    <a:cubicBezTo>
                      <a:pt x="67" y="330"/>
                      <a:pt x="67" y="330"/>
                      <a:pt x="67" y="330"/>
                    </a:cubicBezTo>
                    <a:cubicBezTo>
                      <a:pt x="67" y="330"/>
                      <a:pt x="67" y="330"/>
                      <a:pt x="67" y="330"/>
                    </a:cubicBezTo>
                    <a:cubicBezTo>
                      <a:pt x="67" y="285"/>
                      <a:pt x="67" y="285"/>
                      <a:pt x="67" y="285"/>
                    </a:cubicBezTo>
                    <a:cubicBezTo>
                      <a:pt x="67" y="285"/>
                      <a:pt x="67" y="285"/>
                      <a:pt x="67" y="285"/>
                    </a:cubicBezTo>
                    <a:cubicBezTo>
                      <a:pt x="67" y="285"/>
                      <a:pt x="67" y="285"/>
                      <a:pt x="67" y="285"/>
                    </a:cubicBezTo>
                    <a:cubicBezTo>
                      <a:pt x="67" y="239"/>
                      <a:pt x="67" y="239"/>
                      <a:pt x="67" y="239"/>
                    </a:cubicBezTo>
                    <a:cubicBezTo>
                      <a:pt x="67" y="239"/>
                      <a:pt x="67" y="239"/>
                      <a:pt x="67" y="239"/>
                    </a:cubicBezTo>
                    <a:cubicBezTo>
                      <a:pt x="67" y="239"/>
                      <a:pt x="67" y="239"/>
                      <a:pt x="67" y="239"/>
                    </a:cubicBezTo>
                    <a:cubicBezTo>
                      <a:pt x="67" y="195"/>
                      <a:pt x="67" y="195"/>
                      <a:pt x="67" y="195"/>
                    </a:cubicBezTo>
                    <a:cubicBezTo>
                      <a:pt x="67" y="194"/>
                      <a:pt x="67" y="194"/>
                      <a:pt x="67" y="194"/>
                    </a:cubicBezTo>
                    <a:cubicBezTo>
                      <a:pt x="67" y="194"/>
                      <a:pt x="67" y="194"/>
                      <a:pt x="67" y="194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7" y="106"/>
                      <a:pt x="67" y="106"/>
                      <a:pt x="67" y="106"/>
                    </a:cubicBezTo>
                    <a:lnTo>
                      <a:pt x="1" y="69"/>
                    </a:lnTo>
                    <a:close/>
                    <a:moveTo>
                      <a:pt x="116" y="171"/>
                    </a:moveTo>
                    <a:cubicBezTo>
                      <a:pt x="116" y="211"/>
                      <a:pt x="116" y="211"/>
                      <a:pt x="116" y="211"/>
                    </a:cubicBezTo>
                    <a:cubicBezTo>
                      <a:pt x="202" y="161"/>
                      <a:pt x="202" y="161"/>
                      <a:pt x="202" y="161"/>
                    </a:cubicBezTo>
                    <a:cubicBezTo>
                      <a:pt x="202" y="121"/>
                      <a:pt x="202" y="121"/>
                      <a:pt x="202" y="121"/>
                    </a:cubicBezTo>
                    <a:lnTo>
                      <a:pt x="116" y="171"/>
                    </a:lnTo>
                    <a:close/>
                    <a:moveTo>
                      <a:pt x="159" y="97"/>
                    </a:moveTo>
                    <a:cubicBezTo>
                      <a:pt x="202" y="72"/>
                      <a:pt x="202" y="72"/>
                      <a:pt x="202" y="72"/>
                    </a:cubicBezTo>
                    <a:cubicBezTo>
                      <a:pt x="202" y="31"/>
                      <a:pt x="202" y="31"/>
                      <a:pt x="202" y="31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48"/>
                      <a:pt x="71" y="148"/>
                      <a:pt x="71" y="148"/>
                    </a:cubicBezTo>
                    <a:cubicBezTo>
                      <a:pt x="158" y="97"/>
                      <a:pt x="158" y="97"/>
                      <a:pt x="158" y="97"/>
                    </a:cubicBezTo>
                    <a:cubicBezTo>
                      <a:pt x="158" y="97"/>
                      <a:pt x="158" y="97"/>
                      <a:pt x="158" y="97"/>
                    </a:cubicBezTo>
                    <a:lnTo>
                      <a:pt x="159" y="97"/>
                    </a:lnTo>
                    <a:close/>
                    <a:moveTo>
                      <a:pt x="71" y="152"/>
                    </a:moveTo>
                    <a:cubicBezTo>
                      <a:pt x="71" y="192"/>
                      <a:pt x="71" y="192"/>
                      <a:pt x="71" y="192"/>
                    </a:cubicBezTo>
                    <a:cubicBezTo>
                      <a:pt x="112" y="168"/>
                      <a:pt x="112" y="168"/>
                      <a:pt x="112" y="168"/>
                    </a:cubicBezTo>
                    <a:cubicBezTo>
                      <a:pt x="112" y="168"/>
                      <a:pt x="112" y="168"/>
                      <a:pt x="112" y="168"/>
                    </a:cubicBezTo>
                    <a:cubicBezTo>
                      <a:pt x="113" y="168"/>
                      <a:pt x="113" y="168"/>
                      <a:pt x="113" y="168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8" y="102"/>
                      <a:pt x="158" y="102"/>
                      <a:pt x="158" y="102"/>
                    </a:cubicBezTo>
                    <a:lnTo>
                      <a:pt x="71" y="152"/>
                    </a:lnTo>
                    <a:close/>
                    <a:moveTo>
                      <a:pt x="112" y="213"/>
                    </a:moveTo>
                    <a:cubicBezTo>
                      <a:pt x="112" y="173"/>
                      <a:pt x="112" y="173"/>
                      <a:pt x="112" y="173"/>
                    </a:cubicBezTo>
                    <a:cubicBezTo>
                      <a:pt x="71" y="197"/>
                      <a:pt x="71" y="197"/>
                      <a:pt x="71" y="197"/>
                    </a:cubicBezTo>
                    <a:cubicBezTo>
                      <a:pt x="71" y="237"/>
                      <a:pt x="71" y="237"/>
                      <a:pt x="71" y="237"/>
                    </a:cubicBezTo>
                    <a:lnTo>
                      <a:pt x="112" y="213"/>
                    </a:lnTo>
                    <a:close/>
                    <a:moveTo>
                      <a:pt x="71" y="241"/>
                    </a:moveTo>
                    <a:cubicBezTo>
                      <a:pt x="71" y="283"/>
                      <a:pt x="71" y="283"/>
                      <a:pt x="71" y="283"/>
                    </a:cubicBezTo>
                    <a:cubicBezTo>
                      <a:pt x="157" y="232"/>
                      <a:pt x="157" y="232"/>
                      <a:pt x="157" y="232"/>
                    </a:cubicBezTo>
                    <a:cubicBezTo>
                      <a:pt x="157" y="191"/>
                      <a:pt x="157" y="191"/>
                      <a:pt x="157" y="191"/>
                    </a:cubicBezTo>
                    <a:lnTo>
                      <a:pt x="71" y="241"/>
                    </a:lnTo>
                    <a:close/>
                    <a:moveTo>
                      <a:pt x="115" y="302"/>
                    </a:moveTo>
                    <a:cubicBezTo>
                      <a:pt x="202" y="251"/>
                      <a:pt x="202" y="251"/>
                      <a:pt x="202" y="251"/>
                    </a:cubicBezTo>
                    <a:cubicBezTo>
                      <a:pt x="202" y="211"/>
                      <a:pt x="202" y="211"/>
                      <a:pt x="202" y="211"/>
                    </a:cubicBezTo>
                    <a:cubicBezTo>
                      <a:pt x="115" y="261"/>
                      <a:pt x="115" y="261"/>
                      <a:pt x="115" y="261"/>
                    </a:cubicBezTo>
                    <a:lnTo>
                      <a:pt x="115" y="302"/>
                    </a:lnTo>
                    <a:close/>
                    <a:moveTo>
                      <a:pt x="111" y="264"/>
                    </a:moveTo>
                    <a:cubicBezTo>
                      <a:pt x="71" y="287"/>
                      <a:pt x="71" y="287"/>
                      <a:pt x="71" y="287"/>
                    </a:cubicBezTo>
                    <a:cubicBezTo>
                      <a:pt x="71" y="327"/>
                      <a:pt x="71" y="327"/>
                      <a:pt x="71" y="327"/>
                    </a:cubicBezTo>
                    <a:cubicBezTo>
                      <a:pt x="111" y="304"/>
                      <a:pt x="111" y="304"/>
                      <a:pt x="111" y="304"/>
                    </a:cubicBezTo>
                    <a:lnTo>
                      <a:pt x="111" y="2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4" name="Freeform 744"/>
              <p:cNvSpPr>
                <a:spLocks noEditPoints="1"/>
              </p:cNvSpPr>
              <p:nvPr/>
            </p:nvSpPr>
            <p:spPr bwMode="auto">
              <a:xfrm>
                <a:off x="4529482" y="3599949"/>
                <a:ext cx="209986" cy="270224"/>
              </a:xfrm>
              <a:custGeom>
                <a:avLst/>
                <a:gdLst>
                  <a:gd name="T0" fmla="*/ 2 w 412"/>
                  <a:gd name="T1" fmla="*/ 170 h 677"/>
                  <a:gd name="T2" fmla="*/ 294 w 412"/>
                  <a:gd name="T3" fmla="*/ 2 h 677"/>
                  <a:gd name="T4" fmla="*/ 294 w 412"/>
                  <a:gd name="T5" fmla="*/ 0 h 677"/>
                  <a:gd name="T6" fmla="*/ 296 w 412"/>
                  <a:gd name="T7" fmla="*/ 2 h 677"/>
                  <a:gd name="T8" fmla="*/ 298 w 412"/>
                  <a:gd name="T9" fmla="*/ 2 h 677"/>
                  <a:gd name="T10" fmla="*/ 408 w 412"/>
                  <a:gd name="T11" fmla="*/ 67 h 677"/>
                  <a:gd name="T12" fmla="*/ 410 w 412"/>
                  <a:gd name="T13" fmla="*/ 67 h 677"/>
                  <a:gd name="T14" fmla="*/ 410 w 412"/>
                  <a:gd name="T15" fmla="*/ 69 h 677"/>
                  <a:gd name="T16" fmla="*/ 412 w 412"/>
                  <a:gd name="T17" fmla="*/ 505 h 677"/>
                  <a:gd name="T18" fmla="*/ 412 w 412"/>
                  <a:gd name="T19" fmla="*/ 506 h 677"/>
                  <a:gd name="T20" fmla="*/ 410 w 412"/>
                  <a:gd name="T21" fmla="*/ 508 h 677"/>
                  <a:gd name="T22" fmla="*/ 118 w 412"/>
                  <a:gd name="T23" fmla="*/ 677 h 677"/>
                  <a:gd name="T24" fmla="*/ 118 w 412"/>
                  <a:gd name="T25" fmla="*/ 677 h 677"/>
                  <a:gd name="T26" fmla="*/ 116 w 412"/>
                  <a:gd name="T27" fmla="*/ 677 h 677"/>
                  <a:gd name="T28" fmla="*/ 4 w 412"/>
                  <a:gd name="T29" fmla="*/ 611 h 677"/>
                  <a:gd name="T30" fmla="*/ 2 w 412"/>
                  <a:gd name="T31" fmla="*/ 609 h 677"/>
                  <a:gd name="T32" fmla="*/ 2 w 412"/>
                  <a:gd name="T33" fmla="*/ 609 h 677"/>
                  <a:gd name="T34" fmla="*/ 0 w 412"/>
                  <a:gd name="T35" fmla="*/ 172 h 677"/>
                  <a:gd name="T36" fmla="*/ 0 w 412"/>
                  <a:gd name="T37" fmla="*/ 170 h 677"/>
                  <a:gd name="T38" fmla="*/ 2 w 412"/>
                  <a:gd name="T39" fmla="*/ 170 h 677"/>
                  <a:gd name="T40" fmla="*/ 400 w 412"/>
                  <a:gd name="T41" fmla="*/ 74 h 677"/>
                  <a:gd name="T42" fmla="*/ 349 w 412"/>
                  <a:gd name="T43" fmla="*/ 43 h 677"/>
                  <a:gd name="T44" fmla="*/ 294 w 412"/>
                  <a:gd name="T45" fmla="*/ 13 h 677"/>
                  <a:gd name="T46" fmla="*/ 153 w 412"/>
                  <a:gd name="T47" fmla="*/ 95 h 677"/>
                  <a:gd name="T48" fmla="*/ 12 w 412"/>
                  <a:gd name="T49" fmla="*/ 177 h 677"/>
                  <a:gd name="T50" fmla="*/ 12 w 412"/>
                  <a:gd name="T51" fmla="*/ 415 h 677"/>
                  <a:gd name="T52" fmla="*/ 12 w 412"/>
                  <a:gd name="T53" fmla="*/ 604 h 677"/>
                  <a:gd name="T54" fmla="*/ 68 w 412"/>
                  <a:gd name="T55" fmla="*/ 636 h 677"/>
                  <a:gd name="T56" fmla="*/ 118 w 412"/>
                  <a:gd name="T57" fmla="*/ 665 h 677"/>
                  <a:gd name="T58" fmla="*/ 179 w 412"/>
                  <a:gd name="T59" fmla="*/ 628 h 677"/>
                  <a:gd name="T60" fmla="*/ 400 w 412"/>
                  <a:gd name="T61" fmla="*/ 501 h 677"/>
                  <a:gd name="T62" fmla="*/ 400 w 412"/>
                  <a:gd name="T63" fmla="*/ 74 h 67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12"/>
                  <a:gd name="T97" fmla="*/ 0 h 677"/>
                  <a:gd name="T98" fmla="*/ 412 w 412"/>
                  <a:gd name="T99" fmla="*/ 677 h 67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12" h="677">
                    <a:moveTo>
                      <a:pt x="2" y="170"/>
                    </a:moveTo>
                    <a:lnTo>
                      <a:pt x="294" y="2"/>
                    </a:lnTo>
                    <a:lnTo>
                      <a:pt x="294" y="0"/>
                    </a:lnTo>
                    <a:lnTo>
                      <a:pt x="296" y="2"/>
                    </a:lnTo>
                    <a:lnTo>
                      <a:pt x="298" y="2"/>
                    </a:lnTo>
                    <a:lnTo>
                      <a:pt x="408" y="67"/>
                    </a:lnTo>
                    <a:lnTo>
                      <a:pt x="410" y="67"/>
                    </a:lnTo>
                    <a:lnTo>
                      <a:pt x="410" y="69"/>
                    </a:lnTo>
                    <a:lnTo>
                      <a:pt x="412" y="505"/>
                    </a:lnTo>
                    <a:lnTo>
                      <a:pt x="412" y="506"/>
                    </a:lnTo>
                    <a:lnTo>
                      <a:pt x="410" y="508"/>
                    </a:lnTo>
                    <a:lnTo>
                      <a:pt x="118" y="677"/>
                    </a:lnTo>
                    <a:lnTo>
                      <a:pt x="116" y="677"/>
                    </a:lnTo>
                    <a:lnTo>
                      <a:pt x="4" y="611"/>
                    </a:lnTo>
                    <a:lnTo>
                      <a:pt x="2" y="609"/>
                    </a:lnTo>
                    <a:lnTo>
                      <a:pt x="0" y="172"/>
                    </a:lnTo>
                    <a:lnTo>
                      <a:pt x="0" y="170"/>
                    </a:lnTo>
                    <a:lnTo>
                      <a:pt x="2" y="170"/>
                    </a:lnTo>
                    <a:close/>
                    <a:moveTo>
                      <a:pt x="400" y="74"/>
                    </a:moveTo>
                    <a:lnTo>
                      <a:pt x="349" y="43"/>
                    </a:lnTo>
                    <a:lnTo>
                      <a:pt x="294" y="13"/>
                    </a:lnTo>
                    <a:lnTo>
                      <a:pt x="153" y="95"/>
                    </a:lnTo>
                    <a:lnTo>
                      <a:pt x="12" y="177"/>
                    </a:lnTo>
                    <a:lnTo>
                      <a:pt x="12" y="415"/>
                    </a:lnTo>
                    <a:lnTo>
                      <a:pt x="12" y="604"/>
                    </a:lnTo>
                    <a:lnTo>
                      <a:pt x="68" y="636"/>
                    </a:lnTo>
                    <a:lnTo>
                      <a:pt x="118" y="665"/>
                    </a:lnTo>
                    <a:lnTo>
                      <a:pt x="179" y="628"/>
                    </a:lnTo>
                    <a:lnTo>
                      <a:pt x="400" y="501"/>
                    </a:lnTo>
                    <a:lnTo>
                      <a:pt x="400" y="74"/>
                    </a:lnTo>
                    <a:close/>
                  </a:path>
                </a:pathLst>
              </a:custGeom>
              <a:solidFill>
                <a:srgbClr val="771B0C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5" name="Freeform 745"/>
              <p:cNvSpPr/>
              <p:nvPr/>
            </p:nvSpPr>
            <p:spPr bwMode="auto">
              <a:xfrm>
                <a:off x="4641101" y="3732866"/>
                <a:ext cx="112128" cy="95397"/>
              </a:xfrm>
              <a:custGeom>
                <a:avLst/>
                <a:gdLst>
                  <a:gd name="T0" fmla="*/ 119 w 137"/>
                  <a:gd name="T1" fmla="*/ 5 h 149"/>
                  <a:gd name="T2" fmla="*/ 220 w 137"/>
                  <a:gd name="T3" fmla="*/ 181 h 149"/>
                  <a:gd name="T4" fmla="*/ 117 w 137"/>
                  <a:gd name="T5" fmla="*/ 239 h 149"/>
                  <a:gd name="T6" fmla="*/ 117 w 137"/>
                  <a:gd name="T7" fmla="*/ 175 h 149"/>
                  <a:gd name="T8" fmla="*/ 0 w 137"/>
                  <a:gd name="T9" fmla="*/ 107 h 149"/>
                  <a:gd name="T10" fmla="*/ 0 w 137"/>
                  <a:gd name="T11" fmla="*/ 0 h 149"/>
                  <a:gd name="T12" fmla="*/ 119 w 137"/>
                  <a:gd name="T13" fmla="*/ 69 h 149"/>
                  <a:gd name="T14" fmla="*/ 119 w 137"/>
                  <a:gd name="T15" fmla="*/ 5 h 1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7"/>
                  <a:gd name="T25" fmla="*/ 0 h 149"/>
                  <a:gd name="T26" fmla="*/ 137 w 137"/>
                  <a:gd name="T27" fmla="*/ 149 h 1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7" h="149">
                    <a:moveTo>
                      <a:pt x="74" y="3"/>
                    </a:moveTo>
                    <a:cubicBezTo>
                      <a:pt x="137" y="113"/>
                      <a:pt x="137" y="113"/>
                      <a:pt x="137" y="113"/>
                    </a:cubicBezTo>
                    <a:cubicBezTo>
                      <a:pt x="73" y="149"/>
                      <a:pt x="73" y="149"/>
                      <a:pt x="73" y="149"/>
                    </a:cubicBezTo>
                    <a:cubicBezTo>
                      <a:pt x="73" y="136"/>
                      <a:pt x="73" y="123"/>
                      <a:pt x="73" y="109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4" y="30"/>
                      <a:pt x="74" y="17"/>
                      <a:pt x="74" y="3"/>
                    </a:cubicBezTo>
                    <a:close/>
                  </a:path>
                </a:pathLst>
              </a:custGeom>
              <a:solidFill>
                <a:srgbClr val="E6E7E8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6" name="Freeform 746"/>
              <p:cNvSpPr/>
              <p:nvPr/>
            </p:nvSpPr>
            <p:spPr bwMode="auto">
              <a:xfrm>
                <a:off x="4468321" y="3674989"/>
                <a:ext cx="60651" cy="51490"/>
              </a:xfrm>
              <a:custGeom>
                <a:avLst/>
                <a:gdLst>
                  <a:gd name="T0" fmla="*/ 64 w 74"/>
                  <a:gd name="T1" fmla="*/ 2 h 80"/>
                  <a:gd name="T2" fmla="*/ 119 w 74"/>
                  <a:gd name="T3" fmla="*/ 98 h 80"/>
                  <a:gd name="T4" fmla="*/ 64 w 74"/>
                  <a:gd name="T5" fmla="*/ 129 h 80"/>
                  <a:gd name="T6" fmla="*/ 64 w 74"/>
                  <a:gd name="T7" fmla="*/ 95 h 80"/>
                  <a:gd name="T8" fmla="*/ 0 w 74"/>
                  <a:gd name="T9" fmla="*/ 58 h 80"/>
                  <a:gd name="T10" fmla="*/ 0 w 74"/>
                  <a:gd name="T11" fmla="*/ 0 h 80"/>
                  <a:gd name="T12" fmla="*/ 64 w 74"/>
                  <a:gd name="T13" fmla="*/ 37 h 80"/>
                  <a:gd name="T14" fmla="*/ 64 w 74"/>
                  <a:gd name="T15" fmla="*/ 2 h 8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4"/>
                  <a:gd name="T25" fmla="*/ 0 h 80"/>
                  <a:gd name="T26" fmla="*/ 74 w 74"/>
                  <a:gd name="T27" fmla="*/ 80 h 8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4" h="80">
                    <a:moveTo>
                      <a:pt x="40" y="1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73"/>
                      <a:pt x="40" y="66"/>
                      <a:pt x="40" y="5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6"/>
                      <a:pt x="40" y="8"/>
                      <a:pt x="40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7" name="Freeform 747"/>
              <p:cNvSpPr/>
              <p:nvPr/>
            </p:nvSpPr>
            <p:spPr bwMode="auto">
              <a:xfrm>
                <a:off x="4468321" y="3710913"/>
                <a:ext cx="60651" cy="51490"/>
              </a:xfrm>
              <a:custGeom>
                <a:avLst/>
                <a:gdLst>
                  <a:gd name="T0" fmla="*/ 64 w 74"/>
                  <a:gd name="T1" fmla="*/ 2 h 80"/>
                  <a:gd name="T2" fmla="*/ 119 w 74"/>
                  <a:gd name="T3" fmla="*/ 98 h 80"/>
                  <a:gd name="T4" fmla="*/ 64 w 74"/>
                  <a:gd name="T5" fmla="*/ 129 h 80"/>
                  <a:gd name="T6" fmla="*/ 64 w 74"/>
                  <a:gd name="T7" fmla="*/ 95 h 80"/>
                  <a:gd name="T8" fmla="*/ 0 w 74"/>
                  <a:gd name="T9" fmla="*/ 58 h 80"/>
                  <a:gd name="T10" fmla="*/ 0 w 74"/>
                  <a:gd name="T11" fmla="*/ 0 h 80"/>
                  <a:gd name="T12" fmla="*/ 64 w 74"/>
                  <a:gd name="T13" fmla="*/ 37 h 80"/>
                  <a:gd name="T14" fmla="*/ 64 w 74"/>
                  <a:gd name="T15" fmla="*/ 2 h 8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4"/>
                  <a:gd name="T25" fmla="*/ 0 h 80"/>
                  <a:gd name="T26" fmla="*/ 74 w 74"/>
                  <a:gd name="T27" fmla="*/ 80 h 8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4" h="80">
                    <a:moveTo>
                      <a:pt x="40" y="1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73"/>
                      <a:pt x="40" y="66"/>
                      <a:pt x="40" y="5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6"/>
                      <a:pt x="40" y="8"/>
                      <a:pt x="40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8" name="Freeform 748"/>
              <p:cNvSpPr/>
              <p:nvPr/>
            </p:nvSpPr>
            <p:spPr bwMode="auto">
              <a:xfrm>
                <a:off x="4468321" y="3749231"/>
                <a:ext cx="60651" cy="52289"/>
              </a:xfrm>
              <a:custGeom>
                <a:avLst/>
                <a:gdLst>
                  <a:gd name="T0" fmla="*/ 64 w 74"/>
                  <a:gd name="T1" fmla="*/ 3 h 81"/>
                  <a:gd name="T2" fmla="*/ 119 w 74"/>
                  <a:gd name="T3" fmla="*/ 99 h 81"/>
                  <a:gd name="T4" fmla="*/ 64 w 74"/>
                  <a:gd name="T5" fmla="*/ 131 h 81"/>
                  <a:gd name="T6" fmla="*/ 64 w 74"/>
                  <a:gd name="T7" fmla="*/ 97 h 81"/>
                  <a:gd name="T8" fmla="*/ 0 w 74"/>
                  <a:gd name="T9" fmla="*/ 58 h 81"/>
                  <a:gd name="T10" fmla="*/ 0 w 74"/>
                  <a:gd name="T11" fmla="*/ 0 h 81"/>
                  <a:gd name="T12" fmla="*/ 64 w 74"/>
                  <a:gd name="T13" fmla="*/ 37 h 81"/>
                  <a:gd name="T14" fmla="*/ 64 w 74"/>
                  <a:gd name="T15" fmla="*/ 3 h 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4"/>
                  <a:gd name="T25" fmla="*/ 0 h 81"/>
                  <a:gd name="T26" fmla="*/ 74 w 74"/>
                  <a:gd name="T27" fmla="*/ 81 h 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4" h="81">
                    <a:moveTo>
                      <a:pt x="40" y="2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4"/>
                      <a:pt x="40" y="67"/>
                      <a:pt x="40" y="6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6"/>
                      <a:pt x="40" y="9"/>
                      <a:pt x="40" y="2"/>
                    </a:cubicBezTo>
                    <a:close/>
                  </a:path>
                </a:pathLst>
              </a:custGeom>
              <a:solidFill>
                <a:srgbClr val="BFBFB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56" name="组合 455"/>
            <p:cNvGrpSpPr/>
            <p:nvPr/>
          </p:nvGrpSpPr>
          <p:grpSpPr>
            <a:xfrm>
              <a:off x="8787227" y="1593760"/>
              <a:ext cx="284908" cy="270224"/>
              <a:chOff x="4468321" y="3599949"/>
              <a:chExt cx="284908" cy="270224"/>
            </a:xfrm>
          </p:grpSpPr>
          <p:sp>
            <p:nvSpPr>
              <p:cNvPr id="457" name="AutoShape 737"/>
              <p:cNvSpPr>
                <a:spLocks noChangeAspect="1" noChangeArrowheads="1" noTextEdit="1"/>
              </p:cNvSpPr>
              <p:nvPr/>
            </p:nvSpPr>
            <p:spPr bwMode="auto">
              <a:xfrm>
                <a:off x="4468321" y="3599949"/>
                <a:ext cx="284908" cy="2694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8" name="Freeform 739"/>
              <p:cNvSpPr/>
              <p:nvPr/>
            </p:nvSpPr>
            <p:spPr bwMode="auto">
              <a:xfrm>
                <a:off x="4532030" y="3669401"/>
                <a:ext cx="57593" cy="197978"/>
              </a:xfrm>
              <a:custGeom>
                <a:avLst/>
                <a:gdLst>
                  <a:gd name="T0" fmla="*/ 111 w 113"/>
                  <a:gd name="T1" fmla="*/ 64 h 496"/>
                  <a:gd name="T2" fmla="*/ 0 w 113"/>
                  <a:gd name="T3" fmla="*/ 0 h 496"/>
                  <a:gd name="T4" fmla="*/ 2 w 113"/>
                  <a:gd name="T5" fmla="*/ 433 h 496"/>
                  <a:gd name="T6" fmla="*/ 113 w 113"/>
                  <a:gd name="T7" fmla="*/ 496 h 496"/>
                  <a:gd name="T8" fmla="*/ 111 w 113"/>
                  <a:gd name="T9" fmla="*/ 64 h 4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"/>
                  <a:gd name="T16" fmla="*/ 0 h 496"/>
                  <a:gd name="T17" fmla="*/ 113 w 113"/>
                  <a:gd name="T18" fmla="*/ 496 h 4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" h="496">
                    <a:moveTo>
                      <a:pt x="111" y="64"/>
                    </a:moveTo>
                    <a:lnTo>
                      <a:pt x="0" y="0"/>
                    </a:lnTo>
                    <a:lnTo>
                      <a:pt x="2" y="433"/>
                    </a:lnTo>
                    <a:lnTo>
                      <a:pt x="113" y="496"/>
                    </a:lnTo>
                    <a:lnTo>
                      <a:pt x="111" y="64"/>
                    </a:lnTo>
                    <a:close/>
                  </a:path>
                </a:pathLst>
              </a:custGeom>
              <a:solidFill>
                <a:srgbClr val="A92C22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9" name="Freeform 740"/>
              <p:cNvSpPr/>
              <p:nvPr/>
            </p:nvSpPr>
            <p:spPr bwMode="auto">
              <a:xfrm>
                <a:off x="4532030" y="3669401"/>
                <a:ext cx="57593" cy="197978"/>
              </a:xfrm>
              <a:custGeom>
                <a:avLst/>
                <a:gdLst>
                  <a:gd name="T0" fmla="*/ 111 w 113"/>
                  <a:gd name="T1" fmla="*/ 64 h 496"/>
                  <a:gd name="T2" fmla="*/ 0 w 113"/>
                  <a:gd name="T3" fmla="*/ 0 h 496"/>
                  <a:gd name="T4" fmla="*/ 2 w 113"/>
                  <a:gd name="T5" fmla="*/ 433 h 496"/>
                  <a:gd name="T6" fmla="*/ 113 w 113"/>
                  <a:gd name="T7" fmla="*/ 496 h 496"/>
                  <a:gd name="T8" fmla="*/ 111 w 113"/>
                  <a:gd name="T9" fmla="*/ 64 h 4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"/>
                  <a:gd name="T16" fmla="*/ 0 h 496"/>
                  <a:gd name="T17" fmla="*/ 113 w 113"/>
                  <a:gd name="T18" fmla="*/ 496 h 4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" h="496">
                    <a:moveTo>
                      <a:pt x="111" y="64"/>
                    </a:moveTo>
                    <a:lnTo>
                      <a:pt x="0" y="0"/>
                    </a:lnTo>
                    <a:lnTo>
                      <a:pt x="2" y="433"/>
                    </a:lnTo>
                    <a:lnTo>
                      <a:pt x="113" y="496"/>
                    </a:lnTo>
                    <a:lnTo>
                      <a:pt x="111" y="64"/>
                    </a:lnTo>
                    <a:close/>
                  </a:path>
                </a:pathLst>
              </a:custGeom>
              <a:solidFill>
                <a:srgbClr val="A92C22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0" name="Freeform 741"/>
              <p:cNvSpPr/>
              <p:nvPr/>
            </p:nvSpPr>
            <p:spPr bwMode="auto">
              <a:xfrm>
                <a:off x="4532030" y="3602344"/>
                <a:ext cx="203870" cy="92603"/>
              </a:xfrm>
              <a:custGeom>
                <a:avLst/>
                <a:gdLst>
                  <a:gd name="T0" fmla="*/ 400 w 400"/>
                  <a:gd name="T1" fmla="*/ 65 h 232"/>
                  <a:gd name="T2" fmla="*/ 289 w 400"/>
                  <a:gd name="T3" fmla="*/ 0 h 232"/>
                  <a:gd name="T4" fmla="*/ 0 w 400"/>
                  <a:gd name="T5" fmla="*/ 168 h 232"/>
                  <a:gd name="T6" fmla="*/ 111 w 400"/>
                  <a:gd name="T7" fmla="*/ 232 h 232"/>
                  <a:gd name="T8" fmla="*/ 400 w 400"/>
                  <a:gd name="T9" fmla="*/ 65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0"/>
                  <a:gd name="T16" fmla="*/ 0 h 232"/>
                  <a:gd name="T17" fmla="*/ 400 w 400"/>
                  <a:gd name="T18" fmla="*/ 232 h 2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0" h="232">
                    <a:moveTo>
                      <a:pt x="400" y="65"/>
                    </a:moveTo>
                    <a:lnTo>
                      <a:pt x="289" y="0"/>
                    </a:lnTo>
                    <a:lnTo>
                      <a:pt x="0" y="168"/>
                    </a:lnTo>
                    <a:lnTo>
                      <a:pt x="111" y="232"/>
                    </a:lnTo>
                    <a:lnTo>
                      <a:pt x="400" y="65"/>
                    </a:lnTo>
                    <a:close/>
                  </a:path>
                </a:pathLst>
              </a:custGeom>
              <a:solidFill>
                <a:srgbClr val="CD3529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1" name="Freeform 742"/>
              <p:cNvSpPr/>
              <p:nvPr/>
            </p:nvSpPr>
            <p:spPr bwMode="auto">
              <a:xfrm>
                <a:off x="4588604" y="3628289"/>
                <a:ext cx="147296" cy="239091"/>
              </a:xfrm>
              <a:custGeom>
                <a:avLst/>
                <a:gdLst>
                  <a:gd name="T0" fmla="*/ 0 w 289"/>
                  <a:gd name="T1" fmla="*/ 167 h 599"/>
                  <a:gd name="T2" fmla="*/ 2 w 289"/>
                  <a:gd name="T3" fmla="*/ 599 h 599"/>
                  <a:gd name="T4" fmla="*/ 289 w 289"/>
                  <a:gd name="T5" fmla="*/ 432 h 599"/>
                  <a:gd name="T6" fmla="*/ 289 w 289"/>
                  <a:gd name="T7" fmla="*/ 0 h 599"/>
                  <a:gd name="T8" fmla="*/ 0 w 289"/>
                  <a:gd name="T9" fmla="*/ 167 h 5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9"/>
                  <a:gd name="T16" fmla="*/ 0 h 599"/>
                  <a:gd name="T17" fmla="*/ 289 w 289"/>
                  <a:gd name="T18" fmla="*/ 599 h 5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9" h="599">
                    <a:moveTo>
                      <a:pt x="0" y="167"/>
                    </a:moveTo>
                    <a:lnTo>
                      <a:pt x="2" y="599"/>
                    </a:lnTo>
                    <a:lnTo>
                      <a:pt x="289" y="432"/>
                    </a:lnTo>
                    <a:lnTo>
                      <a:pt x="289" y="0"/>
                    </a:lnTo>
                    <a:lnTo>
                      <a:pt x="0" y="167"/>
                    </a:lnTo>
                    <a:close/>
                  </a:path>
                </a:pathLst>
              </a:custGeom>
              <a:solidFill>
                <a:srgbClr val="98271D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2" name="Freeform 743"/>
              <p:cNvSpPr>
                <a:spLocks noEditPoints="1"/>
              </p:cNvSpPr>
              <p:nvPr/>
            </p:nvSpPr>
            <p:spPr bwMode="auto">
              <a:xfrm>
                <a:off x="4531521" y="3626692"/>
                <a:ext cx="204379" cy="240687"/>
              </a:xfrm>
              <a:custGeom>
                <a:avLst/>
                <a:gdLst>
                  <a:gd name="T0" fmla="*/ 0 w 250"/>
                  <a:gd name="T1" fmla="*/ 109 h 375"/>
                  <a:gd name="T2" fmla="*/ 2 w 250"/>
                  <a:gd name="T3" fmla="*/ 106 h 375"/>
                  <a:gd name="T4" fmla="*/ 5 w 250"/>
                  <a:gd name="T5" fmla="*/ 105 h 375"/>
                  <a:gd name="T6" fmla="*/ 324 w 250"/>
                  <a:gd name="T7" fmla="*/ 43 h 375"/>
                  <a:gd name="T8" fmla="*/ 326 w 250"/>
                  <a:gd name="T9" fmla="*/ 43 h 375"/>
                  <a:gd name="T10" fmla="*/ 398 w 250"/>
                  <a:gd name="T11" fmla="*/ 0 h 375"/>
                  <a:gd name="T12" fmla="*/ 401 w 250"/>
                  <a:gd name="T13" fmla="*/ 5 h 375"/>
                  <a:gd name="T14" fmla="*/ 399 w 250"/>
                  <a:gd name="T15" fmla="*/ 6 h 375"/>
                  <a:gd name="T16" fmla="*/ 330 w 250"/>
                  <a:gd name="T17" fmla="*/ 113 h 375"/>
                  <a:gd name="T18" fmla="*/ 398 w 250"/>
                  <a:gd name="T19" fmla="*/ 72 h 375"/>
                  <a:gd name="T20" fmla="*/ 401 w 250"/>
                  <a:gd name="T21" fmla="*/ 76 h 375"/>
                  <a:gd name="T22" fmla="*/ 399 w 250"/>
                  <a:gd name="T23" fmla="*/ 79 h 375"/>
                  <a:gd name="T24" fmla="*/ 260 w 250"/>
                  <a:gd name="T25" fmla="*/ 225 h 375"/>
                  <a:gd name="T26" fmla="*/ 398 w 250"/>
                  <a:gd name="T27" fmla="*/ 143 h 375"/>
                  <a:gd name="T28" fmla="*/ 401 w 250"/>
                  <a:gd name="T29" fmla="*/ 148 h 375"/>
                  <a:gd name="T30" fmla="*/ 399 w 250"/>
                  <a:gd name="T31" fmla="*/ 150 h 375"/>
                  <a:gd name="T32" fmla="*/ 330 w 250"/>
                  <a:gd name="T33" fmla="*/ 254 h 375"/>
                  <a:gd name="T34" fmla="*/ 398 w 250"/>
                  <a:gd name="T35" fmla="*/ 215 h 375"/>
                  <a:gd name="T36" fmla="*/ 401 w 250"/>
                  <a:gd name="T37" fmla="*/ 219 h 375"/>
                  <a:gd name="T38" fmla="*/ 399 w 250"/>
                  <a:gd name="T39" fmla="*/ 222 h 375"/>
                  <a:gd name="T40" fmla="*/ 330 w 250"/>
                  <a:gd name="T41" fmla="*/ 262 h 375"/>
                  <a:gd name="T42" fmla="*/ 258 w 250"/>
                  <a:gd name="T43" fmla="*/ 304 h 375"/>
                  <a:gd name="T44" fmla="*/ 324 w 250"/>
                  <a:gd name="T45" fmla="*/ 331 h 375"/>
                  <a:gd name="T46" fmla="*/ 324 w 250"/>
                  <a:gd name="T47" fmla="*/ 331 h 375"/>
                  <a:gd name="T48" fmla="*/ 398 w 250"/>
                  <a:gd name="T49" fmla="*/ 289 h 375"/>
                  <a:gd name="T50" fmla="*/ 401 w 250"/>
                  <a:gd name="T51" fmla="*/ 293 h 375"/>
                  <a:gd name="T52" fmla="*/ 399 w 250"/>
                  <a:gd name="T53" fmla="*/ 296 h 375"/>
                  <a:gd name="T54" fmla="*/ 330 w 250"/>
                  <a:gd name="T55" fmla="*/ 400 h 375"/>
                  <a:gd name="T56" fmla="*/ 398 w 250"/>
                  <a:gd name="T57" fmla="*/ 362 h 375"/>
                  <a:gd name="T58" fmla="*/ 401 w 250"/>
                  <a:gd name="T59" fmla="*/ 365 h 375"/>
                  <a:gd name="T60" fmla="*/ 399 w 250"/>
                  <a:gd name="T61" fmla="*/ 368 h 375"/>
                  <a:gd name="T62" fmla="*/ 184 w 250"/>
                  <a:gd name="T63" fmla="*/ 492 h 375"/>
                  <a:gd name="T64" fmla="*/ 114 w 250"/>
                  <a:gd name="T65" fmla="*/ 534 h 375"/>
                  <a:gd name="T66" fmla="*/ 107 w 250"/>
                  <a:gd name="T67" fmla="*/ 603 h 375"/>
                  <a:gd name="T68" fmla="*/ 107 w 250"/>
                  <a:gd name="T69" fmla="*/ 531 h 375"/>
                  <a:gd name="T70" fmla="*/ 107 w 250"/>
                  <a:gd name="T71" fmla="*/ 458 h 375"/>
                  <a:gd name="T72" fmla="*/ 107 w 250"/>
                  <a:gd name="T73" fmla="*/ 458 h 375"/>
                  <a:gd name="T74" fmla="*/ 107 w 250"/>
                  <a:gd name="T75" fmla="*/ 384 h 375"/>
                  <a:gd name="T76" fmla="*/ 107 w 250"/>
                  <a:gd name="T77" fmla="*/ 314 h 375"/>
                  <a:gd name="T78" fmla="*/ 107 w 250"/>
                  <a:gd name="T79" fmla="*/ 312 h 375"/>
                  <a:gd name="T80" fmla="*/ 107 w 250"/>
                  <a:gd name="T81" fmla="*/ 241 h 375"/>
                  <a:gd name="T82" fmla="*/ 107 w 250"/>
                  <a:gd name="T83" fmla="*/ 170 h 375"/>
                  <a:gd name="T84" fmla="*/ 186 w 250"/>
                  <a:gd name="T85" fmla="*/ 275 h 375"/>
                  <a:gd name="T86" fmla="*/ 324 w 250"/>
                  <a:gd name="T87" fmla="*/ 259 h 375"/>
                  <a:gd name="T88" fmla="*/ 186 w 250"/>
                  <a:gd name="T89" fmla="*/ 275 h 375"/>
                  <a:gd name="T90" fmla="*/ 324 w 250"/>
                  <a:gd name="T91" fmla="*/ 116 h 375"/>
                  <a:gd name="T92" fmla="*/ 114 w 250"/>
                  <a:gd name="T93" fmla="*/ 170 h 375"/>
                  <a:gd name="T94" fmla="*/ 253 w 250"/>
                  <a:gd name="T95" fmla="*/ 156 h 375"/>
                  <a:gd name="T96" fmla="*/ 255 w 250"/>
                  <a:gd name="T97" fmla="*/ 156 h 375"/>
                  <a:gd name="T98" fmla="*/ 114 w 250"/>
                  <a:gd name="T99" fmla="*/ 309 h 375"/>
                  <a:gd name="T100" fmla="*/ 180 w 250"/>
                  <a:gd name="T101" fmla="*/ 270 h 375"/>
                  <a:gd name="T102" fmla="*/ 253 w 250"/>
                  <a:gd name="T103" fmla="*/ 228 h 375"/>
                  <a:gd name="T104" fmla="*/ 114 w 250"/>
                  <a:gd name="T105" fmla="*/ 244 h 375"/>
                  <a:gd name="T106" fmla="*/ 180 w 250"/>
                  <a:gd name="T107" fmla="*/ 278 h 375"/>
                  <a:gd name="T108" fmla="*/ 114 w 250"/>
                  <a:gd name="T109" fmla="*/ 381 h 375"/>
                  <a:gd name="T110" fmla="*/ 114 w 250"/>
                  <a:gd name="T111" fmla="*/ 388 h 375"/>
                  <a:gd name="T112" fmla="*/ 252 w 250"/>
                  <a:gd name="T113" fmla="*/ 373 h 375"/>
                  <a:gd name="T114" fmla="*/ 114 w 250"/>
                  <a:gd name="T115" fmla="*/ 388 h 375"/>
                  <a:gd name="T116" fmla="*/ 324 w 250"/>
                  <a:gd name="T117" fmla="*/ 404 h 375"/>
                  <a:gd name="T118" fmla="*/ 184 w 250"/>
                  <a:gd name="T119" fmla="*/ 420 h 375"/>
                  <a:gd name="T120" fmla="*/ 178 w 250"/>
                  <a:gd name="T121" fmla="*/ 425 h 375"/>
                  <a:gd name="T122" fmla="*/ 114 w 250"/>
                  <a:gd name="T123" fmla="*/ 526 h 375"/>
                  <a:gd name="T124" fmla="*/ 178 w 250"/>
                  <a:gd name="T125" fmla="*/ 425 h 37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50"/>
                  <a:gd name="T190" fmla="*/ 0 h 375"/>
                  <a:gd name="T191" fmla="*/ 250 w 250"/>
                  <a:gd name="T192" fmla="*/ 375 h 375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50" h="375">
                    <a:moveTo>
                      <a:pt x="1" y="69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6"/>
                      <a:pt x="62" y="99"/>
                      <a:pt x="69" y="103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3" y="27"/>
                      <a:pt x="203" y="27"/>
                      <a:pt x="203" y="27"/>
                    </a:cubicBezTo>
                    <a:cubicBezTo>
                      <a:pt x="247" y="1"/>
                      <a:pt x="247" y="1"/>
                      <a:pt x="247" y="1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249" y="2"/>
                      <a:pt x="249" y="2"/>
                      <a:pt x="249" y="2"/>
                    </a:cubicBezTo>
                    <a:cubicBezTo>
                      <a:pt x="250" y="3"/>
                      <a:pt x="250" y="3"/>
                      <a:pt x="250" y="3"/>
                    </a:cubicBezTo>
                    <a:cubicBezTo>
                      <a:pt x="250" y="4"/>
                      <a:pt x="250" y="4"/>
                      <a:pt x="250" y="4"/>
                    </a:cubicBezTo>
                    <a:cubicBezTo>
                      <a:pt x="249" y="4"/>
                      <a:pt x="249" y="4"/>
                      <a:pt x="249" y="4"/>
                    </a:cubicBezTo>
                    <a:cubicBezTo>
                      <a:pt x="206" y="29"/>
                      <a:pt x="206" y="29"/>
                      <a:pt x="206" y="29"/>
                    </a:cubicBezTo>
                    <a:cubicBezTo>
                      <a:pt x="206" y="70"/>
                      <a:pt x="206" y="70"/>
                      <a:pt x="206" y="70"/>
                    </a:cubicBezTo>
                    <a:cubicBezTo>
                      <a:pt x="247" y="46"/>
                      <a:pt x="247" y="46"/>
                      <a:pt x="247" y="46"/>
                    </a:cubicBezTo>
                    <a:cubicBezTo>
                      <a:pt x="248" y="45"/>
                      <a:pt x="248" y="45"/>
                      <a:pt x="248" y="45"/>
                    </a:cubicBezTo>
                    <a:cubicBezTo>
                      <a:pt x="249" y="46"/>
                      <a:pt x="249" y="46"/>
                      <a:pt x="249" y="46"/>
                    </a:cubicBezTo>
                    <a:cubicBezTo>
                      <a:pt x="250" y="47"/>
                      <a:pt x="250" y="47"/>
                      <a:pt x="250" y="47"/>
                    </a:cubicBezTo>
                    <a:cubicBezTo>
                      <a:pt x="250" y="48"/>
                      <a:pt x="250" y="48"/>
                      <a:pt x="250" y="48"/>
                    </a:cubicBezTo>
                    <a:cubicBezTo>
                      <a:pt x="249" y="49"/>
                      <a:pt x="249" y="49"/>
                      <a:pt x="249" y="49"/>
                    </a:cubicBezTo>
                    <a:cubicBezTo>
                      <a:pt x="162" y="100"/>
                      <a:pt x="162" y="100"/>
                      <a:pt x="162" y="100"/>
                    </a:cubicBezTo>
                    <a:cubicBezTo>
                      <a:pt x="162" y="140"/>
                      <a:pt x="162" y="140"/>
                      <a:pt x="162" y="140"/>
                    </a:cubicBezTo>
                    <a:cubicBezTo>
                      <a:pt x="247" y="90"/>
                      <a:pt x="247" y="90"/>
                      <a:pt x="247" y="90"/>
                    </a:cubicBezTo>
                    <a:cubicBezTo>
                      <a:pt x="248" y="89"/>
                      <a:pt x="248" y="89"/>
                      <a:pt x="248" y="89"/>
                    </a:cubicBezTo>
                    <a:cubicBezTo>
                      <a:pt x="249" y="91"/>
                      <a:pt x="249" y="91"/>
                      <a:pt x="249" y="91"/>
                    </a:cubicBezTo>
                    <a:cubicBezTo>
                      <a:pt x="250" y="92"/>
                      <a:pt x="250" y="92"/>
                      <a:pt x="250" y="92"/>
                    </a:cubicBezTo>
                    <a:cubicBezTo>
                      <a:pt x="250" y="93"/>
                      <a:pt x="250" y="93"/>
                      <a:pt x="250" y="93"/>
                    </a:cubicBezTo>
                    <a:cubicBezTo>
                      <a:pt x="249" y="93"/>
                      <a:pt x="249" y="93"/>
                      <a:pt x="249" y="93"/>
                    </a:cubicBezTo>
                    <a:cubicBezTo>
                      <a:pt x="206" y="118"/>
                      <a:pt x="206" y="118"/>
                      <a:pt x="206" y="118"/>
                    </a:cubicBezTo>
                    <a:cubicBezTo>
                      <a:pt x="206" y="158"/>
                      <a:pt x="206" y="158"/>
                      <a:pt x="206" y="158"/>
                    </a:cubicBezTo>
                    <a:cubicBezTo>
                      <a:pt x="247" y="135"/>
                      <a:pt x="247" y="135"/>
                      <a:pt x="247" y="135"/>
                    </a:cubicBezTo>
                    <a:cubicBezTo>
                      <a:pt x="248" y="134"/>
                      <a:pt x="248" y="134"/>
                      <a:pt x="248" y="134"/>
                    </a:cubicBezTo>
                    <a:cubicBezTo>
                      <a:pt x="249" y="135"/>
                      <a:pt x="249" y="135"/>
                      <a:pt x="249" y="135"/>
                    </a:cubicBezTo>
                    <a:cubicBezTo>
                      <a:pt x="250" y="136"/>
                      <a:pt x="250" y="136"/>
                      <a:pt x="250" y="136"/>
                    </a:cubicBezTo>
                    <a:cubicBezTo>
                      <a:pt x="250" y="137"/>
                      <a:pt x="250" y="137"/>
                      <a:pt x="250" y="137"/>
                    </a:cubicBezTo>
                    <a:cubicBezTo>
                      <a:pt x="249" y="138"/>
                      <a:pt x="249" y="138"/>
                      <a:pt x="249" y="138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205" y="163"/>
                      <a:pt x="205" y="163"/>
                      <a:pt x="205" y="163"/>
                    </a:cubicBezTo>
                    <a:cubicBezTo>
                      <a:pt x="161" y="189"/>
                      <a:pt x="161" y="189"/>
                      <a:pt x="161" y="189"/>
                    </a:cubicBezTo>
                    <a:cubicBezTo>
                      <a:pt x="161" y="230"/>
                      <a:pt x="161" y="230"/>
                      <a:pt x="161" y="230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47" y="181"/>
                      <a:pt x="247" y="181"/>
                      <a:pt x="247" y="181"/>
                    </a:cubicBezTo>
                    <a:cubicBezTo>
                      <a:pt x="248" y="180"/>
                      <a:pt x="248" y="180"/>
                      <a:pt x="248" y="180"/>
                    </a:cubicBezTo>
                    <a:cubicBezTo>
                      <a:pt x="249" y="181"/>
                      <a:pt x="249" y="181"/>
                      <a:pt x="249" y="181"/>
                    </a:cubicBezTo>
                    <a:cubicBezTo>
                      <a:pt x="250" y="182"/>
                      <a:pt x="250" y="182"/>
                      <a:pt x="250" y="182"/>
                    </a:cubicBezTo>
                    <a:cubicBezTo>
                      <a:pt x="250" y="183"/>
                      <a:pt x="250" y="183"/>
                      <a:pt x="250" y="183"/>
                    </a:cubicBezTo>
                    <a:cubicBezTo>
                      <a:pt x="249" y="184"/>
                      <a:pt x="249" y="184"/>
                      <a:pt x="249" y="184"/>
                    </a:cubicBezTo>
                    <a:cubicBezTo>
                      <a:pt x="206" y="209"/>
                      <a:pt x="206" y="209"/>
                      <a:pt x="206" y="209"/>
                    </a:cubicBezTo>
                    <a:cubicBezTo>
                      <a:pt x="206" y="249"/>
                      <a:pt x="206" y="249"/>
                      <a:pt x="206" y="249"/>
                    </a:cubicBezTo>
                    <a:cubicBezTo>
                      <a:pt x="247" y="225"/>
                      <a:pt x="247" y="225"/>
                      <a:pt x="247" y="225"/>
                    </a:cubicBezTo>
                    <a:cubicBezTo>
                      <a:pt x="248" y="225"/>
                      <a:pt x="248" y="225"/>
                      <a:pt x="248" y="225"/>
                    </a:cubicBezTo>
                    <a:cubicBezTo>
                      <a:pt x="249" y="226"/>
                      <a:pt x="249" y="226"/>
                      <a:pt x="249" y="226"/>
                    </a:cubicBezTo>
                    <a:cubicBezTo>
                      <a:pt x="250" y="227"/>
                      <a:pt x="250" y="227"/>
                      <a:pt x="250" y="227"/>
                    </a:cubicBezTo>
                    <a:cubicBezTo>
                      <a:pt x="250" y="228"/>
                      <a:pt x="250" y="228"/>
                      <a:pt x="250" y="228"/>
                    </a:cubicBezTo>
                    <a:cubicBezTo>
                      <a:pt x="249" y="229"/>
                      <a:pt x="249" y="229"/>
                      <a:pt x="249" y="229"/>
                    </a:cubicBezTo>
                    <a:cubicBezTo>
                      <a:pt x="115" y="306"/>
                      <a:pt x="115" y="306"/>
                      <a:pt x="115" y="306"/>
                    </a:cubicBezTo>
                    <a:cubicBezTo>
                      <a:pt x="115" y="306"/>
                      <a:pt x="115" y="306"/>
                      <a:pt x="115" y="306"/>
                    </a:cubicBezTo>
                    <a:cubicBezTo>
                      <a:pt x="114" y="306"/>
                      <a:pt x="114" y="306"/>
                      <a:pt x="114" y="306"/>
                    </a:cubicBezTo>
                    <a:cubicBezTo>
                      <a:pt x="71" y="332"/>
                      <a:pt x="71" y="332"/>
                      <a:pt x="71" y="332"/>
                    </a:cubicBezTo>
                    <a:cubicBezTo>
                      <a:pt x="71" y="375"/>
                      <a:pt x="71" y="375"/>
                      <a:pt x="71" y="375"/>
                    </a:cubicBezTo>
                    <a:cubicBezTo>
                      <a:pt x="67" y="375"/>
                      <a:pt x="67" y="375"/>
                      <a:pt x="67" y="375"/>
                    </a:cubicBezTo>
                    <a:cubicBezTo>
                      <a:pt x="67" y="330"/>
                      <a:pt x="67" y="330"/>
                      <a:pt x="67" y="330"/>
                    </a:cubicBezTo>
                    <a:cubicBezTo>
                      <a:pt x="67" y="330"/>
                      <a:pt x="67" y="330"/>
                      <a:pt x="67" y="330"/>
                    </a:cubicBezTo>
                    <a:cubicBezTo>
                      <a:pt x="67" y="330"/>
                      <a:pt x="67" y="330"/>
                      <a:pt x="67" y="330"/>
                    </a:cubicBezTo>
                    <a:cubicBezTo>
                      <a:pt x="67" y="285"/>
                      <a:pt x="67" y="285"/>
                      <a:pt x="67" y="285"/>
                    </a:cubicBezTo>
                    <a:cubicBezTo>
                      <a:pt x="67" y="285"/>
                      <a:pt x="67" y="285"/>
                      <a:pt x="67" y="285"/>
                    </a:cubicBezTo>
                    <a:cubicBezTo>
                      <a:pt x="67" y="285"/>
                      <a:pt x="67" y="285"/>
                      <a:pt x="67" y="285"/>
                    </a:cubicBezTo>
                    <a:cubicBezTo>
                      <a:pt x="67" y="239"/>
                      <a:pt x="67" y="239"/>
                      <a:pt x="67" y="239"/>
                    </a:cubicBezTo>
                    <a:cubicBezTo>
                      <a:pt x="67" y="239"/>
                      <a:pt x="67" y="239"/>
                      <a:pt x="67" y="239"/>
                    </a:cubicBezTo>
                    <a:cubicBezTo>
                      <a:pt x="67" y="239"/>
                      <a:pt x="67" y="239"/>
                      <a:pt x="67" y="239"/>
                    </a:cubicBezTo>
                    <a:cubicBezTo>
                      <a:pt x="67" y="195"/>
                      <a:pt x="67" y="195"/>
                      <a:pt x="67" y="195"/>
                    </a:cubicBezTo>
                    <a:cubicBezTo>
                      <a:pt x="67" y="194"/>
                      <a:pt x="67" y="194"/>
                      <a:pt x="67" y="194"/>
                    </a:cubicBezTo>
                    <a:cubicBezTo>
                      <a:pt x="67" y="194"/>
                      <a:pt x="67" y="194"/>
                      <a:pt x="67" y="194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7" y="106"/>
                      <a:pt x="67" y="106"/>
                      <a:pt x="67" y="106"/>
                    </a:cubicBezTo>
                    <a:lnTo>
                      <a:pt x="1" y="69"/>
                    </a:lnTo>
                    <a:close/>
                    <a:moveTo>
                      <a:pt x="116" y="171"/>
                    </a:moveTo>
                    <a:cubicBezTo>
                      <a:pt x="116" y="211"/>
                      <a:pt x="116" y="211"/>
                      <a:pt x="116" y="211"/>
                    </a:cubicBezTo>
                    <a:cubicBezTo>
                      <a:pt x="202" y="161"/>
                      <a:pt x="202" y="161"/>
                      <a:pt x="202" y="161"/>
                    </a:cubicBezTo>
                    <a:cubicBezTo>
                      <a:pt x="202" y="121"/>
                      <a:pt x="202" y="121"/>
                      <a:pt x="202" y="121"/>
                    </a:cubicBezTo>
                    <a:lnTo>
                      <a:pt x="116" y="171"/>
                    </a:lnTo>
                    <a:close/>
                    <a:moveTo>
                      <a:pt x="159" y="97"/>
                    </a:moveTo>
                    <a:cubicBezTo>
                      <a:pt x="202" y="72"/>
                      <a:pt x="202" y="72"/>
                      <a:pt x="202" y="72"/>
                    </a:cubicBezTo>
                    <a:cubicBezTo>
                      <a:pt x="202" y="31"/>
                      <a:pt x="202" y="31"/>
                      <a:pt x="202" y="31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48"/>
                      <a:pt x="71" y="148"/>
                      <a:pt x="71" y="148"/>
                    </a:cubicBezTo>
                    <a:cubicBezTo>
                      <a:pt x="158" y="97"/>
                      <a:pt x="158" y="97"/>
                      <a:pt x="158" y="97"/>
                    </a:cubicBezTo>
                    <a:cubicBezTo>
                      <a:pt x="158" y="97"/>
                      <a:pt x="158" y="97"/>
                      <a:pt x="158" y="97"/>
                    </a:cubicBezTo>
                    <a:lnTo>
                      <a:pt x="159" y="97"/>
                    </a:lnTo>
                    <a:close/>
                    <a:moveTo>
                      <a:pt x="71" y="152"/>
                    </a:moveTo>
                    <a:cubicBezTo>
                      <a:pt x="71" y="192"/>
                      <a:pt x="71" y="192"/>
                      <a:pt x="71" y="192"/>
                    </a:cubicBezTo>
                    <a:cubicBezTo>
                      <a:pt x="112" y="168"/>
                      <a:pt x="112" y="168"/>
                      <a:pt x="112" y="168"/>
                    </a:cubicBezTo>
                    <a:cubicBezTo>
                      <a:pt x="112" y="168"/>
                      <a:pt x="112" y="168"/>
                      <a:pt x="112" y="168"/>
                    </a:cubicBezTo>
                    <a:cubicBezTo>
                      <a:pt x="113" y="168"/>
                      <a:pt x="113" y="168"/>
                      <a:pt x="113" y="168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8" y="102"/>
                      <a:pt x="158" y="102"/>
                      <a:pt x="158" y="102"/>
                    </a:cubicBezTo>
                    <a:lnTo>
                      <a:pt x="71" y="152"/>
                    </a:lnTo>
                    <a:close/>
                    <a:moveTo>
                      <a:pt x="112" y="213"/>
                    </a:moveTo>
                    <a:cubicBezTo>
                      <a:pt x="112" y="173"/>
                      <a:pt x="112" y="173"/>
                      <a:pt x="112" y="173"/>
                    </a:cubicBezTo>
                    <a:cubicBezTo>
                      <a:pt x="71" y="197"/>
                      <a:pt x="71" y="197"/>
                      <a:pt x="71" y="197"/>
                    </a:cubicBezTo>
                    <a:cubicBezTo>
                      <a:pt x="71" y="237"/>
                      <a:pt x="71" y="237"/>
                      <a:pt x="71" y="237"/>
                    </a:cubicBezTo>
                    <a:lnTo>
                      <a:pt x="112" y="213"/>
                    </a:lnTo>
                    <a:close/>
                    <a:moveTo>
                      <a:pt x="71" y="241"/>
                    </a:moveTo>
                    <a:cubicBezTo>
                      <a:pt x="71" y="283"/>
                      <a:pt x="71" y="283"/>
                      <a:pt x="71" y="283"/>
                    </a:cubicBezTo>
                    <a:cubicBezTo>
                      <a:pt x="157" y="232"/>
                      <a:pt x="157" y="232"/>
                      <a:pt x="157" y="232"/>
                    </a:cubicBezTo>
                    <a:cubicBezTo>
                      <a:pt x="157" y="191"/>
                      <a:pt x="157" y="191"/>
                      <a:pt x="157" y="191"/>
                    </a:cubicBezTo>
                    <a:lnTo>
                      <a:pt x="71" y="241"/>
                    </a:lnTo>
                    <a:close/>
                    <a:moveTo>
                      <a:pt x="115" y="302"/>
                    </a:moveTo>
                    <a:cubicBezTo>
                      <a:pt x="202" y="251"/>
                      <a:pt x="202" y="251"/>
                      <a:pt x="202" y="251"/>
                    </a:cubicBezTo>
                    <a:cubicBezTo>
                      <a:pt x="202" y="211"/>
                      <a:pt x="202" y="211"/>
                      <a:pt x="202" y="211"/>
                    </a:cubicBezTo>
                    <a:cubicBezTo>
                      <a:pt x="115" y="261"/>
                      <a:pt x="115" y="261"/>
                      <a:pt x="115" y="261"/>
                    </a:cubicBezTo>
                    <a:lnTo>
                      <a:pt x="115" y="302"/>
                    </a:lnTo>
                    <a:close/>
                    <a:moveTo>
                      <a:pt x="111" y="264"/>
                    </a:moveTo>
                    <a:cubicBezTo>
                      <a:pt x="71" y="287"/>
                      <a:pt x="71" y="287"/>
                      <a:pt x="71" y="287"/>
                    </a:cubicBezTo>
                    <a:cubicBezTo>
                      <a:pt x="71" y="327"/>
                      <a:pt x="71" y="327"/>
                      <a:pt x="71" y="327"/>
                    </a:cubicBezTo>
                    <a:cubicBezTo>
                      <a:pt x="111" y="304"/>
                      <a:pt x="111" y="304"/>
                      <a:pt x="111" y="304"/>
                    </a:cubicBezTo>
                    <a:lnTo>
                      <a:pt x="111" y="2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3" name="Freeform 744"/>
              <p:cNvSpPr>
                <a:spLocks noEditPoints="1"/>
              </p:cNvSpPr>
              <p:nvPr/>
            </p:nvSpPr>
            <p:spPr bwMode="auto">
              <a:xfrm>
                <a:off x="4529482" y="3599949"/>
                <a:ext cx="209986" cy="270224"/>
              </a:xfrm>
              <a:custGeom>
                <a:avLst/>
                <a:gdLst>
                  <a:gd name="T0" fmla="*/ 2 w 412"/>
                  <a:gd name="T1" fmla="*/ 170 h 677"/>
                  <a:gd name="T2" fmla="*/ 294 w 412"/>
                  <a:gd name="T3" fmla="*/ 2 h 677"/>
                  <a:gd name="T4" fmla="*/ 294 w 412"/>
                  <a:gd name="T5" fmla="*/ 0 h 677"/>
                  <a:gd name="T6" fmla="*/ 296 w 412"/>
                  <a:gd name="T7" fmla="*/ 2 h 677"/>
                  <a:gd name="T8" fmla="*/ 298 w 412"/>
                  <a:gd name="T9" fmla="*/ 2 h 677"/>
                  <a:gd name="T10" fmla="*/ 408 w 412"/>
                  <a:gd name="T11" fmla="*/ 67 h 677"/>
                  <a:gd name="T12" fmla="*/ 410 w 412"/>
                  <a:gd name="T13" fmla="*/ 67 h 677"/>
                  <a:gd name="T14" fmla="*/ 410 w 412"/>
                  <a:gd name="T15" fmla="*/ 69 h 677"/>
                  <a:gd name="T16" fmla="*/ 412 w 412"/>
                  <a:gd name="T17" fmla="*/ 505 h 677"/>
                  <a:gd name="T18" fmla="*/ 412 w 412"/>
                  <a:gd name="T19" fmla="*/ 506 h 677"/>
                  <a:gd name="T20" fmla="*/ 410 w 412"/>
                  <a:gd name="T21" fmla="*/ 508 h 677"/>
                  <a:gd name="T22" fmla="*/ 118 w 412"/>
                  <a:gd name="T23" fmla="*/ 677 h 677"/>
                  <a:gd name="T24" fmla="*/ 118 w 412"/>
                  <a:gd name="T25" fmla="*/ 677 h 677"/>
                  <a:gd name="T26" fmla="*/ 116 w 412"/>
                  <a:gd name="T27" fmla="*/ 677 h 677"/>
                  <a:gd name="T28" fmla="*/ 4 w 412"/>
                  <a:gd name="T29" fmla="*/ 611 h 677"/>
                  <a:gd name="T30" fmla="*/ 2 w 412"/>
                  <a:gd name="T31" fmla="*/ 609 h 677"/>
                  <a:gd name="T32" fmla="*/ 2 w 412"/>
                  <a:gd name="T33" fmla="*/ 609 h 677"/>
                  <a:gd name="T34" fmla="*/ 0 w 412"/>
                  <a:gd name="T35" fmla="*/ 172 h 677"/>
                  <a:gd name="T36" fmla="*/ 0 w 412"/>
                  <a:gd name="T37" fmla="*/ 170 h 677"/>
                  <a:gd name="T38" fmla="*/ 2 w 412"/>
                  <a:gd name="T39" fmla="*/ 170 h 677"/>
                  <a:gd name="T40" fmla="*/ 400 w 412"/>
                  <a:gd name="T41" fmla="*/ 74 h 677"/>
                  <a:gd name="T42" fmla="*/ 349 w 412"/>
                  <a:gd name="T43" fmla="*/ 43 h 677"/>
                  <a:gd name="T44" fmla="*/ 294 w 412"/>
                  <a:gd name="T45" fmla="*/ 13 h 677"/>
                  <a:gd name="T46" fmla="*/ 153 w 412"/>
                  <a:gd name="T47" fmla="*/ 95 h 677"/>
                  <a:gd name="T48" fmla="*/ 12 w 412"/>
                  <a:gd name="T49" fmla="*/ 177 h 677"/>
                  <a:gd name="T50" fmla="*/ 12 w 412"/>
                  <a:gd name="T51" fmla="*/ 415 h 677"/>
                  <a:gd name="T52" fmla="*/ 12 w 412"/>
                  <a:gd name="T53" fmla="*/ 604 h 677"/>
                  <a:gd name="T54" fmla="*/ 68 w 412"/>
                  <a:gd name="T55" fmla="*/ 636 h 677"/>
                  <a:gd name="T56" fmla="*/ 118 w 412"/>
                  <a:gd name="T57" fmla="*/ 665 h 677"/>
                  <a:gd name="T58" fmla="*/ 179 w 412"/>
                  <a:gd name="T59" fmla="*/ 628 h 677"/>
                  <a:gd name="T60" fmla="*/ 400 w 412"/>
                  <a:gd name="T61" fmla="*/ 501 h 677"/>
                  <a:gd name="T62" fmla="*/ 400 w 412"/>
                  <a:gd name="T63" fmla="*/ 74 h 67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12"/>
                  <a:gd name="T97" fmla="*/ 0 h 677"/>
                  <a:gd name="T98" fmla="*/ 412 w 412"/>
                  <a:gd name="T99" fmla="*/ 677 h 67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12" h="677">
                    <a:moveTo>
                      <a:pt x="2" y="170"/>
                    </a:moveTo>
                    <a:lnTo>
                      <a:pt x="294" y="2"/>
                    </a:lnTo>
                    <a:lnTo>
                      <a:pt x="294" y="0"/>
                    </a:lnTo>
                    <a:lnTo>
                      <a:pt x="296" y="2"/>
                    </a:lnTo>
                    <a:lnTo>
                      <a:pt x="298" y="2"/>
                    </a:lnTo>
                    <a:lnTo>
                      <a:pt x="408" y="67"/>
                    </a:lnTo>
                    <a:lnTo>
                      <a:pt x="410" y="67"/>
                    </a:lnTo>
                    <a:lnTo>
                      <a:pt x="410" y="69"/>
                    </a:lnTo>
                    <a:lnTo>
                      <a:pt x="412" y="505"/>
                    </a:lnTo>
                    <a:lnTo>
                      <a:pt x="412" y="506"/>
                    </a:lnTo>
                    <a:lnTo>
                      <a:pt x="410" y="508"/>
                    </a:lnTo>
                    <a:lnTo>
                      <a:pt x="118" y="677"/>
                    </a:lnTo>
                    <a:lnTo>
                      <a:pt x="116" y="677"/>
                    </a:lnTo>
                    <a:lnTo>
                      <a:pt x="4" y="611"/>
                    </a:lnTo>
                    <a:lnTo>
                      <a:pt x="2" y="609"/>
                    </a:lnTo>
                    <a:lnTo>
                      <a:pt x="0" y="172"/>
                    </a:lnTo>
                    <a:lnTo>
                      <a:pt x="0" y="170"/>
                    </a:lnTo>
                    <a:lnTo>
                      <a:pt x="2" y="170"/>
                    </a:lnTo>
                    <a:close/>
                    <a:moveTo>
                      <a:pt x="400" y="74"/>
                    </a:moveTo>
                    <a:lnTo>
                      <a:pt x="349" y="43"/>
                    </a:lnTo>
                    <a:lnTo>
                      <a:pt x="294" y="13"/>
                    </a:lnTo>
                    <a:lnTo>
                      <a:pt x="153" y="95"/>
                    </a:lnTo>
                    <a:lnTo>
                      <a:pt x="12" y="177"/>
                    </a:lnTo>
                    <a:lnTo>
                      <a:pt x="12" y="415"/>
                    </a:lnTo>
                    <a:lnTo>
                      <a:pt x="12" y="604"/>
                    </a:lnTo>
                    <a:lnTo>
                      <a:pt x="68" y="636"/>
                    </a:lnTo>
                    <a:lnTo>
                      <a:pt x="118" y="665"/>
                    </a:lnTo>
                    <a:lnTo>
                      <a:pt x="179" y="628"/>
                    </a:lnTo>
                    <a:lnTo>
                      <a:pt x="400" y="501"/>
                    </a:lnTo>
                    <a:lnTo>
                      <a:pt x="400" y="74"/>
                    </a:lnTo>
                    <a:close/>
                  </a:path>
                </a:pathLst>
              </a:custGeom>
              <a:solidFill>
                <a:srgbClr val="771B0C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4" name="Freeform 745"/>
              <p:cNvSpPr/>
              <p:nvPr/>
            </p:nvSpPr>
            <p:spPr bwMode="auto">
              <a:xfrm>
                <a:off x="4641101" y="3732866"/>
                <a:ext cx="112128" cy="95397"/>
              </a:xfrm>
              <a:custGeom>
                <a:avLst/>
                <a:gdLst>
                  <a:gd name="T0" fmla="*/ 119 w 137"/>
                  <a:gd name="T1" fmla="*/ 5 h 149"/>
                  <a:gd name="T2" fmla="*/ 220 w 137"/>
                  <a:gd name="T3" fmla="*/ 181 h 149"/>
                  <a:gd name="T4" fmla="*/ 117 w 137"/>
                  <a:gd name="T5" fmla="*/ 239 h 149"/>
                  <a:gd name="T6" fmla="*/ 117 w 137"/>
                  <a:gd name="T7" fmla="*/ 175 h 149"/>
                  <a:gd name="T8" fmla="*/ 0 w 137"/>
                  <a:gd name="T9" fmla="*/ 107 h 149"/>
                  <a:gd name="T10" fmla="*/ 0 w 137"/>
                  <a:gd name="T11" fmla="*/ 0 h 149"/>
                  <a:gd name="T12" fmla="*/ 119 w 137"/>
                  <a:gd name="T13" fmla="*/ 69 h 149"/>
                  <a:gd name="T14" fmla="*/ 119 w 137"/>
                  <a:gd name="T15" fmla="*/ 5 h 1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7"/>
                  <a:gd name="T25" fmla="*/ 0 h 149"/>
                  <a:gd name="T26" fmla="*/ 137 w 137"/>
                  <a:gd name="T27" fmla="*/ 149 h 1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7" h="149">
                    <a:moveTo>
                      <a:pt x="74" y="3"/>
                    </a:moveTo>
                    <a:cubicBezTo>
                      <a:pt x="137" y="113"/>
                      <a:pt x="137" y="113"/>
                      <a:pt x="137" y="113"/>
                    </a:cubicBezTo>
                    <a:cubicBezTo>
                      <a:pt x="73" y="149"/>
                      <a:pt x="73" y="149"/>
                      <a:pt x="73" y="149"/>
                    </a:cubicBezTo>
                    <a:cubicBezTo>
                      <a:pt x="73" y="136"/>
                      <a:pt x="73" y="123"/>
                      <a:pt x="73" y="109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4" y="30"/>
                      <a:pt x="74" y="17"/>
                      <a:pt x="74" y="3"/>
                    </a:cubicBezTo>
                    <a:close/>
                  </a:path>
                </a:pathLst>
              </a:custGeom>
              <a:solidFill>
                <a:srgbClr val="E6E7E8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5" name="Freeform 746"/>
              <p:cNvSpPr/>
              <p:nvPr/>
            </p:nvSpPr>
            <p:spPr bwMode="auto">
              <a:xfrm>
                <a:off x="4468321" y="3674989"/>
                <a:ext cx="60651" cy="51490"/>
              </a:xfrm>
              <a:custGeom>
                <a:avLst/>
                <a:gdLst>
                  <a:gd name="T0" fmla="*/ 64 w 74"/>
                  <a:gd name="T1" fmla="*/ 2 h 80"/>
                  <a:gd name="T2" fmla="*/ 119 w 74"/>
                  <a:gd name="T3" fmla="*/ 98 h 80"/>
                  <a:gd name="T4" fmla="*/ 64 w 74"/>
                  <a:gd name="T5" fmla="*/ 129 h 80"/>
                  <a:gd name="T6" fmla="*/ 64 w 74"/>
                  <a:gd name="T7" fmla="*/ 95 h 80"/>
                  <a:gd name="T8" fmla="*/ 0 w 74"/>
                  <a:gd name="T9" fmla="*/ 58 h 80"/>
                  <a:gd name="T10" fmla="*/ 0 w 74"/>
                  <a:gd name="T11" fmla="*/ 0 h 80"/>
                  <a:gd name="T12" fmla="*/ 64 w 74"/>
                  <a:gd name="T13" fmla="*/ 37 h 80"/>
                  <a:gd name="T14" fmla="*/ 64 w 74"/>
                  <a:gd name="T15" fmla="*/ 2 h 8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4"/>
                  <a:gd name="T25" fmla="*/ 0 h 80"/>
                  <a:gd name="T26" fmla="*/ 74 w 74"/>
                  <a:gd name="T27" fmla="*/ 80 h 8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4" h="80">
                    <a:moveTo>
                      <a:pt x="40" y="1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73"/>
                      <a:pt x="40" y="66"/>
                      <a:pt x="40" y="5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6"/>
                      <a:pt x="40" y="8"/>
                      <a:pt x="40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6" name="Freeform 747"/>
              <p:cNvSpPr/>
              <p:nvPr/>
            </p:nvSpPr>
            <p:spPr bwMode="auto">
              <a:xfrm>
                <a:off x="4468321" y="3710913"/>
                <a:ext cx="60651" cy="51490"/>
              </a:xfrm>
              <a:custGeom>
                <a:avLst/>
                <a:gdLst>
                  <a:gd name="T0" fmla="*/ 64 w 74"/>
                  <a:gd name="T1" fmla="*/ 2 h 80"/>
                  <a:gd name="T2" fmla="*/ 119 w 74"/>
                  <a:gd name="T3" fmla="*/ 98 h 80"/>
                  <a:gd name="T4" fmla="*/ 64 w 74"/>
                  <a:gd name="T5" fmla="*/ 129 h 80"/>
                  <a:gd name="T6" fmla="*/ 64 w 74"/>
                  <a:gd name="T7" fmla="*/ 95 h 80"/>
                  <a:gd name="T8" fmla="*/ 0 w 74"/>
                  <a:gd name="T9" fmla="*/ 58 h 80"/>
                  <a:gd name="T10" fmla="*/ 0 w 74"/>
                  <a:gd name="T11" fmla="*/ 0 h 80"/>
                  <a:gd name="T12" fmla="*/ 64 w 74"/>
                  <a:gd name="T13" fmla="*/ 37 h 80"/>
                  <a:gd name="T14" fmla="*/ 64 w 74"/>
                  <a:gd name="T15" fmla="*/ 2 h 8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4"/>
                  <a:gd name="T25" fmla="*/ 0 h 80"/>
                  <a:gd name="T26" fmla="*/ 74 w 74"/>
                  <a:gd name="T27" fmla="*/ 80 h 8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4" h="80">
                    <a:moveTo>
                      <a:pt x="40" y="1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73"/>
                      <a:pt x="40" y="66"/>
                      <a:pt x="40" y="5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6"/>
                      <a:pt x="40" y="8"/>
                      <a:pt x="40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7" name="Freeform 748"/>
              <p:cNvSpPr/>
              <p:nvPr/>
            </p:nvSpPr>
            <p:spPr bwMode="auto">
              <a:xfrm>
                <a:off x="4468321" y="3749231"/>
                <a:ext cx="60651" cy="52289"/>
              </a:xfrm>
              <a:custGeom>
                <a:avLst/>
                <a:gdLst>
                  <a:gd name="T0" fmla="*/ 64 w 74"/>
                  <a:gd name="T1" fmla="*/ 3 h 81"/>
                  <a:gd name="T2" fmla="*/ 119 w 74"/>
                  <a:gd name="T3" fmla="*/ 99 h 81"/>
                  <a:gd name="T4" fmla="*/ 64 w 74"/>
                  <a:gd name="T5" fmla="*/ 131 h 81"/>
                  <a:gd name="T6" fmla="*/ 64 w 74"/>
                  <a:gd name="T7" fmla="*/ 97 h 81"/>
                  <a:gd name="T8" fmla="*/ 0 w 74"/>
                  <a:gd name="T9" fmla="*/ 58 h 81"/>
                  <a:gd name="T10" fmla="*/ 0 w 74"/>
                  <a:gd name="T11" fmla="*/ 0 h 81"/>
                  <a:gd name="T12" fmla="*/ 64 w 74"/>
                  <a:gd name="T13" fmla="*/ 37 h 81"/>
                  <a:gd name="T14" fmla="*/ 64 w 74"/>
                  <a:gd name="T15" fmla="*/ 3 h 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4"/>
                  <a:gd name="T25" fmla="*/ 0 h 81"/>
                  <a:gd name="T26" fmla="*/ 74 w 74"/>
                  <a:gd name="T27" fmla="*/ 81 h 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4" h="81">
                    <a:moveTo>
                      <a:pt x="40" y="2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4"/>
                      <a:pt x="40" y="67"/>
                      <a:pt x="40" y="6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6"/>
                      <a:pt x="40" y="9"/>
                      <a:pt x="40" y="2"/>
                    </a:cubicBezTo>
                    <a:close/>
                  </a:path>
                </a:pathLst>
              </a:custGeom>
              <a:solidFill>
                <a:srgbClr val="BFBFB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79" name="组合 478"/>
          <p:cNvGrpSpPr/>
          <p:nvPr/>
        </p:nvGrpSpPr>
        <p:grpSpPr>
          <a:xfrm>
            <a:off x="6440961" y="3688610"/>
            <a:ext cx="447038" cy="270224"/>
            <a:chOff x="8637892" y="1590030"/>
            <a:chExt cx="447038" cy="270224"/>
          </a:xfrm>
        </p:grpSpPr>
        <p:grpSp>
          <p:nvGrpSpPr>
            <p:cNvPr id="480" name="组合 479"/>
            <p:cNvGrpSpPr/>
            <p:nvPr/>
          </p:nvGrpSpPr>
          <p:grpSpPr>
            <a:xfrm>
              <a:off x="8637892" y="1590030"/>
              <a:ext cx="284908" cy="270224"/>
              <a:chOff x="4468321" y="3599949"/>
              <a:chExt cx="284908" cy="270224"/>
            </a:xfrm>
          </p:grpSpPr>
          <p:sp>
            <p:nvSpPr>
              <p:cNvPr id="493" name="AutoShape 737"/>
              <p:cNvSpPr>
                <a:spLocks noChangeAspect="1" noChangeArrowheads="1" noTextEdit="1"/>
              </p:cNvSpPr>
              <p:nvPr/>
            </p:nvSpPr>
            <p:spPr bwMode="auto">
              <a:xfrm>
                <a:off x="4468321" y="3599949"/>
                <a:ext cx="284908" cy="2694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4" name="Freeform 739"/>
              <p:cNvSpPr/>
              <p:nvPr/>
            </p:nvSpPr>
            <p:spPr bwMode="auto">
              <a:xfrm>
                <a:off x="4532030" y="3669401"/>
                <a:ext cx="57593" cy="197978"/>
              </a:xfrm>
              <a:custGeom>
                <a:avLst/>
                <a:gdLst>
                  <a:gd name="T0" fmla="*/ 111 w 113"/>
                  <a:gd name="T1" fmla="*/ 64 h 496"/>
                  <a:gd name="T2" fmla="*/ 0 w 113"/>
                  <a:gd name="T3" fmla="*/ 0 h 496"/>
                  <a:gd name="T4" fmla="*/ 2 w 113"/>
                  <a:gd name="T5" fmla="*/ 433 h 496"/>
                  <a:gd name="T6" fmla="*/ 113 w 113"/>
                  <a:gd name="T7" fmla="*/ 496 h 496"/>
                  <a:gd name="T8" fmla="*/ 111 w 113"/>
                  <a:gd name="T9" fmla="*/ 64 h 4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"/>
                  <a:gd name="T16" fmla="*/ 0 h 496"/>
                  <a:gd name="T17" fmla="*/ 113 w 113"/>
                  <a:gd name="T18" fmla="*/ 496 h 4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" h="496">
                    <a:moveTo>
                      <a:pt x="111" y="64"/>
                    </a:moveTo>
                    <a:lnTo>
                      <a:pt x="0" y="0"/>
                    </a:lnTo>
                    <a:lnTo>
                      <a:pt x="2" y="433"/>
                    </a:lnTo>
                    <a:lnTo>
                      <a:pt x="113" y="496"/>
                    </a:lnTo>
                    <a:lnTo>
                      <a:pt x="111" y="64"/>
                    </a:lnTo>
                    <a:close/>
                  </a:path>
                </a:pathLst>
              </a:custGeom>
              <a:solidFill>
                <a:srgbClr val="A92C22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5" name="Freeform 740"/>
              <p:cNvSpPr/>
              <p:nvPr/>
            </p:nvSpPr>
            <p:spPr bwMode="auto">
              <a:xfrm>
                <a:off x="4532030" y="3669401"/>
                <a:ext cx="57593" cy="197978"/>
              </a:xfrm>
              <a:custGeom>
                <a:avLst/>
                <a:gdLst>
                  <a:gd name="T0" fmla="*/ 111 w 113"/>
                  <a:gd name="T1" fmla="*/ 64 h 496"/>
                  <a:gd name="T2" fmla="*/ 0 w 113"/>
                  <a:gd name="T3" fmla="*/ 0 h 496"/>
                  <a:gd name="T4" fmla="*/ 2 w 113"/>
                  <a:gd name="T5" fmla="*/ 433 h 496"/>
                  <a:gd name="T6" fmla="*/ 113 w 113"/>
                  <a:gd name="T7" fmla="*/ 496 h 496"/>
                  <a:gd name="T8" fmla="*/ 111 w 113"/>
                  <a:gd name="T9" fmla="*/ 64 h 4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"/>
                  <a:gd name="T16" fmla="*/ 0 h 496"/>
                  <a:gd name="T17" fmla="*/ 113 w 113"/>
                  <a:gd name="T18" fmla="*/ 496 h 4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" h="496">
                    <a:moveTo>
                      <a:pt x="111" y="64"/>
                    </a:moveTo>
                    <a:lnTo>
                      <a:pt x="0" y="0"/>
                    </a:lnTo>
                    <a:lnTo>
                      <a:pt x="2" y="433"/>
                    </a:lnTo>
                    <a:lnTo>
                      <a:pt x="113" y="496"/>
                    </a:lnTo>
                    <a:lnTo>
                      <a:pt x="111" y="64"/>
                    </a:lnTo>
                    <a:close/>
                  </a:path>
                </a:pathLst>
              </a:custGeom>
              <a:solidFill>
                <a:srgbClr val="A92C22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6" name="Freeform 741"/>
              <p:cNvSpPr/>
              <p:nvPr/>
            </p:nvSpPr>
            <p:spPr bwMode="auto">
              <a:xfrm>
                <a:off x="4532030" y="3602344"/>
                <a:ext cx="203870" cy="92603"/>
              </a:xfrm>
              <a:custGeom>
                <a:avLst/>
                <a:gdLst>
                  <a:gd name="T0" fmla="*/ 400 w 400"/>
                  <a:gd name="T1" fmla="*/ 65 h 232"/>
                  <a:gd name="T2" fmla="*/ 289 w 400"/>
                  <a:gd name="T3" fmla="*/ 0 h 232"/>
                  <a:gd name="T4" fmla="*/ 0 w 400"/>
                  <a:gd name="T5" fmla="*/ 168 h 232"/>
                  <a:gd name="T6" fmla="*/ 111 w 400"/>
                  <a:gd name="T7" fmla="*/ 232 h 232"/>
                  <a:gd name="T8" fmla="*/ 400 w 400"/>
                  <a:gd name="T9" fmla="*/ 65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0"/>
                  <a:gd name="T16" fmla="*/ 0 h 232"/>
                  <a:gd name="T17" fmla="*/ 400 w 400"/>
                  <a:gd name="T18" fmla="*/ 232 h 2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0" h="232">
                    <a:moveTo>
                      <a:pt x="400" y="65"/>
                    </a:moveTo>
                    <a:lnTo>
                      <a:pt x="289" y="0"/>
                    </a:lnTo>
                    <a:lnTo>
                      <a:pt x="0" y="168"/>
                    </a:lnTo>
                    <a:lnTo>
                      <a:pt x="111" y="232"/>
                    </a:lnTo>
                    <a:lnTo>
                      <a:pt x="400" y="65"/>
                    </a:lnTo>
                    <a:close/>
                  </a:path>
                </a:pathLst>
              </a:custGeom>
              <a:solidFill>
                <a:srgbClr val="CD3529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7" name="Freeform 742"/>
              <p:cNvSpPr/>
              <p:nvPr/>
            </p:nvSpPr>
            <p:spPr bwMode="auto">
              <a:xfrm>
                <a:off x="4588604" y="3628289"/>
                <a:ext cx="147296" cy="239091"/>
              </a:xfrm>
              <a:custGeom>
                <a:avLst/>
                <a:gdLst>
                  <a:gd name="T0" fmla="*/ 0 w 289"/>
                  <a:gd name="T1" fmla="*/ 167 h 599"/>
                  <a:gd name="T2" fmla="*/ 2 w 289"/>
                  <a:gd name="T3" fmla="*/ 599 h 599"/>
                  <a:gd name="T4" fmla="*/ 289 w 289"/>
                  <a:gd name="T5" fmla="*/ 432 h 599"/>
                  <a:gd name="T6" fmla="*/ 289 w 289"/>
                  <a:gd name="T7" fmla="*/ 0 h 599"/>
                  <a:gd name="T8" fmla="*/ 0 w 289"/>
                  <a:gd name="T9" fmla="*/ 167 h 5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9"/>
                  <a:gd name="T16" fmla="*/ 0 h 599"/>
                  <a:gd name="T17" fmla="*/ 289 w 289"/>
                  <a:gd name="T18" fmla="*/ 599 h 5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9" h="599">
                    <a:moveTo>
                      <a:pt x="0" y="167"/>
                    </a:moveTo>
                    <a:lnTo>
                      <a:pt x="2" y="599"/>
                    </a:lnTo>
                    <a:lnTo>
                      <a:pt x="289" y="432"/>
                    </a:lnTo>
                    <a:lnTo>
                      <a:pt x="289" y="0"/>
                    </a:lnTo>
                    <a:lnTo>
                      <a:pt x="0" y="167"/>
                    </a:lnTo>
                    <a:close/>
                  </a:path>
                </a:pathLst>
              </a:custGeom>
              <a:solidFill>
                <a:srgbClr val="98271D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8" name="Freeform 743"/>
              <p:cNvSpPr>
                <a:spLocks noEditPoints="1"/>
              </p:cNvSpPr>
              <p:nvPr/>
            </p:nvSpPr>
            <p:spPr bwMode="auto">
              <a:xfrm>
                <a:off x="4531521" y="3626692"/>
                <a:ext cx="204379" cy="240687"/>
              </a:xfrm>
              <a:custGeom>
                <a:avLst/>
                <a:gdLst>
                  <a:gd name="T0" fmla="*/ 0 w 250"/>
                  <a:gd name="T1" fmla="*/ 109 h 375"/>
                  <a:gd name="T2" fmla="*/ 2 w 250"/>
                  <a:gd name="T3" fmla="*/ 106 h 375"/>
                  <a:gd name="T4" fmla="*/ 5 w 250"/>
                  <a:gd name="T5" fmla="*/ 105 h 375"/>
                  <a:gd name="T6" fmla="*/ 324 w 250"/>
                  <a:gd name="T7" fmla="*/ 43 h 375"/>
                  <a:gd name="T8" fmla="*/ 326 w 250"/>
                  <a:gd name="T9" fmla="*/ 43 h 375"/>
                  <a:gd name="T10" fmla="*/ 398 w 250"/>
                  <a:gd name="T11" fmla="*/ 0 h 375"/>
                  <a:gd name="T12" fmla="*/ 401 w 250"/>
                  <a:gd name="T13" fmla="*/ 5 h 375"/>
                  <a:gd name="T14" fmla="*/ 399 w 250"/>
                  <a:gd name="T15" fmla="*/ 6 h 375"/>
                  <a:gd name="T16" fmla="*/ 330 w 250"/>
                  <a:gd name="T17" fmla="*/ 113 h 375"/>
                  <a:gd name="T18" fmla="*/ 398 w 250"/>
                  <a:gd name="T19" fmla="*/ 72 h 375"/>
                  <a:gd name="T20" fmla="*/ 401 w 250"/>
                  <a:gd name="T21" fmla="*/ 76 h 375"/>
                  <a:gd name="T22" fmla="*/ 399 w 250"/>
                  <a:gd name="T23" fmla="*/ 79 h 375"/>
                  <a:gd name="T24" fmla="*/ 260 w 250"/>
                  <a:gd name="T25" fmla="*/ 225 h 375"/>
                  <a:gd name="T26" fmla="*/ 398 w 250"/>
                  <a:gd name="T27" fmla="*/ 143 h 375"/>
                  <a:gd name="T28" fmla="*/ 401 w 250"/>
                  <a:gd name="T29" fmla="*/ 148 h 375"/>
                  <a:gd name="T30" fmla="*/ 399 w 250"/>
                  <a:gd name="T31" fmla="*/ 150 h 375"/>
                  <a:gd name="T32" fmla="*/ 330 w 250"/>
                  <a:gd name="T33" fmla="*/ 254 h 375"/>
                  <a:gd name="T34" fmla="*/ 398 w 250"/>
                  <a:gd name="T35" fmla="*/ 215 h 375"/>
                  <a:gd name="T36" fmla="*/ 401 w 250"/>
                  <a:gd name="T37" fmla="*/ 219 h 375"/>
                  <a:gd name="T38" fmla="*/ 399 w 250"/>
                  <a:gd name="T39" fmla="*/ 222 h 375"/>
                  <a:gd name="T40" fmla="*/ 330 w 250"/>
                  <a:gd name="T41" fmla="*/ 262 h 375"/>
                  <a:gd name="T42" fmla="*/ 258 w 250"/>
                  <a:gd name="T43" fmla="*/ 304 h 375"/>
                  <a:gd name="T44" fmla="*/ 324 w 250"/>
                  <a:gd name="T45" fmla="*/ 331 h 375"/>
                  <a:gd name="T46" fmla="*/ 324 w 250"/>
                  <a:gd name="T47" fmla="*/ 331 h 375"/>
                  <a:gd name="T48" fmla="*/ 398 w 250"/>
                  <a:gd name="T49" fmla="*/ 289 h 375"/>
                  <a:gd name="T50" fmla="*/ 401 w 250"/>
                  <a:gd name="T51" fmla="*/ 293 h 375"/>
                  <a:gd name="T52" fmla="*/ 399 w 250"/>
                  <a:gd name="T53" fmla="*/ 296 h 375"/>
                  <a:gd name="T54" fmla="*/ 330 w 250"/>
                  <a:gd name="T55" fmla="*/ 400 h 375"/>
                  <a:gd name="T56" fmla="*/ 398 w 250"/>
                  <a:gd name="T57" fmla="*/ 362 h 375"/>
                  <a:gd name="T58" fmla="*/ 401 w 250"/>
                  <a:gd name="T59" fmla="*/ 365 h 375"/>
                  <a:gd name="T60" fmla="*/ 399 w 250"/>
                  <a:gd name="T61" fmla="*/ 368 h 375"/>
                  <a:gd name="T62" fmla="*/ 184 w 250"/>
                  <a:gd name="T63" fmla="*/ 492 h 375"/>
                  <a:gd name="T64" fmla="*/ 114 w 250"/>
                  <a:gd name="T65" fmla="*/ 534 h 375"/>
                  <a:gd name="T66" fmla="*/ 107 w 250"/>
                  <a:gd name="T67" fmla="*/ 603 h 375"/>
                  <a:gd name="T68" fmla="*/ 107 w 250"/>
                  <a:gd name="T69" fmla="*/ 531 h 375"/>
                  <a:gd name="T70" fmla="*/ 107 w 250"/>
                  <a:gd name="T71" fmla="*/ 458 h 375"/>
                  <a:gd name="T72" fmla="*/ 107 w 250"/>
                  <a:gd name="T73" fmla="*/ 458 h 375"/>
                  <a:gd name="T74" fmla="*/ 107 w 250"/>
                  <a:gd name="T75" fmla="*/ 384 h 375"/>
                  <a:gd name="T76" fmla="*/ 107 w 250"/>
                  <a:gd name="T77" fmla="*/ 314 h 375"/>
                  <a:gd name="T78" fmla="*/ 107 w 250"/>
                  <a:gd name="T79" fmla="*/ 312 h 375"/>
                  <a:gd name="T80" fmla="*/ 107 w 250"/>
                  <a:gd name="T81" fmla="*/ 241 h 375"/>
                  <a:gd name="T82" fmla="*/ 107 w 250"/>
                  <a:gd name="T83" fmla="*/ 170 h 375"/>
                  <a:gd name="T84" fmla="*/ 186 w 250"/>
                  <a:gd name="T85" fmla="*/ 275 h 375"/>
                  <a:gd name="T86" fmla="*/ 324 w 250"/>
                  <a:gd name="T87" fmla="*/ 259 h 375"/>
                  <a:gd name="T88" fmla="*/ 186 w 250"/>
                  <a:gd name="T89" fmla="*/ 275 h 375"/>
                  <a:gd name="T90" fmla="*/ 324 w 250"/>
                  <a:gd name="T91" fmla="*/ 116 h 375"/>
                  <a:gd name="T92" fmla="*/ 114 w 250"/>
                  <a:gd name="T93" fmla="*/ 170 h 375"/>
                  <a:gd name="T94" fmla="*/ 253 w 250"/>
                  <a:gd name="T95" fmla="*/ 156 h 375"/>
                  <a:gd name="T96" fmla="*/ 255 w 250"/>
                  <a:gd name="T97" fmla="*/ 156 h 375"/>
                  <a:gd name="T98" fmla="*/ 114 w 250"/>
                  <a:gd name="T99" fmla="*/ 309 h 375"/>
                  <a:gd name="T100" fmla="*/ 180 w 250"/>
                  <a:gd name="T101" fmla="*/ 270 h 375"/>
                  <a:gd name="T102" fmla="*/ 253 w 250"/>
                  <a:gd name="T103" fmla="*/ 228 h 375"/>
                  <a:gd name="T104" fmla="*/ 114 w 250"/>
                  <a:gd name="T105" fmla="*/ 244 h 375"/>
                  <a:gd name="T106" fmla="*/ 180 w 250"/>
                  <a:gd name="T107" fmla="*/ 278 h 375"/>
                  <a:gd name="T108" fmla="*/ 114 w 250"/>
                  <a:gd name="T109" fmla="*/ 381 h 375"/>
                  <a:gd name="T110" fmla="*/ 114 w 250"/>
                  <a:gd name="T111" fmla="*/ 388 h 375"/>
                  <a:gd name="T112" fmla="*/ 252 w 250"/>
                  <a:gd name="T113" fmla="*/ 373 h 375"/>
                  <a:gd name="T114" fmla="*/ 114 w 250"/>
                  <a:gd name="T115" fmla="*/ 388 h 375"/>
                  <a:gd name="T116" fmla="*/ 324 w 250"/>
                  <a:gd name="T117" fmla="*/ 404 h 375"/>
                  <a:gd name="T118" fmla="*/ 184 w 250"/>
                  <a:gd name="T119" fmla="*/ 420 h 375"/>
                  <a:gd name="T120" fmla="*/ 178 w 250"/>
                  <a:gd name="T121" fmla="*/ 425 h 375"/>
                  <a:gd name="T122" fmla="*/ 114 w 250"/>
                  <a:gd name="T123" fmla="*/ 526 h 375"/>
                  <a:gd name="T124" fmla="*/ 178 w 250"/>
                  <a:gd name="T125" fmla="*/ 425 h 37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50"/>
                  <a:gd name="T190" fmla="*/ 0 h 375"/>
                  <a:gd name="T191" fmla="*/ 250 w 250"/>
                  <a:gd name="T192" fmla="*/ 375 h 375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50" h="375">
                    <a:moveTo>
                      <a:pt x="1" y="69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6"/>
                      <a:pt x="62" y="99"/>
                      <a:pt x="69" y="103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3" y="27"/>
                      <a:pt x="203" y="27"/>
                      <a:pt x="203" y="27"/>
                    </a:cubicBezTo>
                    <a:cubicBezTo>
                      <a:pt x="247" y="1"/>
                      <a:pt x="247" y="1"/>
                      <a:pt x="247" y="1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249" y="2"/>
                      <a:pt x="249" y="2"/>
                      <a:pt x="249" y="2"/>
                    </a:cubicBezTo>
                    <a:cubicBezTo>
                      <a:pt x="250" y="3"/>
                      <a:pt x="250" y="3"/>
                      <a:pt x="250" y="3"/>
                    </a:cubicBezTo>
                    <a:cubicBezTo>
                      <a:pt x="250" y="4"/>
                      <a:pt x="250" y="4"/>
                      <a:pt x="250" y="4"/>
                    </a:cubicBezTo>
                    <a:cubicBezTo>
                      <a:pt x="249" y="4"/>
                      <a:pt x="249" y="4"/>
                      <a:pt x="249" y="4"/>
                    </a:cubicBezTo>
                    <a:cubicBezTo>
                      <a:pt x="206" y="29"/>
                      <a:pt x="206" y="29"/>
                      <a:pt x="206" y="29"/>
                    </a:cubicBezTo>
                    <a:cubicBezTo>
                      <a:pt x="206" y="70"/>
                      <a:pt x="206" y="70"/>
                      <a:pt x="206" y="70"/>
                    </a:cubicBezTo>
                    <a:cubicBezTo>
                      <a:pt x="247" y="46"/>
                      <a:pt x="247" y="46"/>
                      <a:pt x="247" y="46"/>
                    </a:cubicBezTo>
                    <a:cubicBezTo>
                      <a:pt x="248" y="45"/>
                      <a:pt x="248" y="45"/>
                      <a:pt x="248" y="45"/>
                    </a:cubicBezTo>
                    <a:cubicBezTo>
                      <a:pt x="249" y="46"/>
                      <a:pt x="249" y="46"/>
                      <a:pt x="249" y="46"/>
                    </a:cubicBezTo>
                    <a:cubicBezTo>
                      <a:pt x="250" y="47"/>
                      <a:pt x="250" y="47"/>
                      <a:pt x="250" y="47"/>
                    </a:cubicBezTo>
                    <a:cubicBezTo>
                      <a:pt x="250" y="48"/>
                      <a:pt x="250" y="48"/>
                      <a:pt x="250" y="48"/>
                    </a:cubicBezTo>
                    <a:cubicBezTo>
                      <a:pt x="249" y="49"/>
                      <a:pt x="249" y="49"/>
                      <a:pt x="249" y="49"/>
                    </a:cubicBezTo>
                    <a:cubicBezTo>
                      <a:pt x="162" y="100"/>
                      <a:pt x="162" y="100"/>
                      <a:pt x="162" y="100"/>
                    </a:cubicBezTo>
                    <a:cubicBezTo>
                      <a:pt x="162" y="140"/>
                      <a:pt x="162" y="140"/>
                      <a:pt x="162" y="140"/>
                    </a:cubicBezTo>
                    <a:cubicBezTo>
                      <a:pt x="247" y="90"/>
                      <a:pt x="247" y="90"/>
                      <a:pt x="247" y="90"/>
                    </a:cubicBezTo>
                    <a:cubicBezTo>
                      <a:pt x="248" y="89"/>
                      <a:pt x="248" y="89"/>
                      <a:pt x="248" y="89"/>
                    </a:cubicBezTo>
                    <a:cubicBezTo>
                      <a:pt x="249" y="91"/>
                      <a:pt x="249" y="91"/>
                      <a:pt x="249" y="91"/>
                    </a:cubicBezTo>
                    <a:cubicBezTo>
                      <a:pt x="250" y="92"/>
                      <a:pt x="250" y="92"/>
                      <a:pt x="250" y="92"/>
                    </a:cubicBezTo>
                    <a:cubicBezTo>
                      <a:pt x="250" y="93"/>
                      <a:pt x="250" y="93"/>
                      <a:pt x="250" y="93"/>
                    </a:cubicBezTo>
                    <a:cubicBezTo>
                      <a:pt x="249" y="93"/>
                      <a:pt x="249" y="93"/>
                      <a:pt x="249" y="93"/>
                    </a:cubicBezTo>
                    <a:cubicBezTo>
                      <a:pt x="206" y="118"/>
                      <a:pt x="206" y="118"/>
                      <a:pt x="206" y="118"/>
                    </a:cubicBezTo>
                    <a:cubicBezTo>
                      <a:pt x="206" y="158"/>
                      <a:pt x="206" y="158"/>
                      <a:pt x="206" y="158"/>
                    </a:cubicBezTo>
                    <a:cubicBezTo>
                      <a:pt x="247" y="135"/>
                      <a:pt x="247" y="135"/>
                      <a:pt x="247" y="135"/>
                    </a:cubicBezTo>
                    <a:cubicBezTo>
                      <a:pt x="248" y="134"/>
                      <a:pt x="248" y="134"/>
                      <a:pt x="248" y="134"/>
                    </a:cubicBezTo>
                    <a:cubicBezTo>
                      <a:pt x="249" y="135"/>
                      <a:pt x="249" y="135"/>
                      <a:pt x="249" y="135"/>
                    </a:cubicBezTo>
                    <a:cubicBezTo>
                      <a:pt x="250" y="136"/>
                      <a:pt x="250" y="136"/>
                      <a:pt x="250" y="136"/>
                    </a:cubicBezTo>
                    <a:cubicBezTo>
                      <a:pt x="250" y="137"/>
                      <a:pt x="250" y="137"/>
                      <a:pt x="250" y="137"/>
                    </a:cubicBezTo>
                    <a:cubicBezTo>
                      <a:pt x="249" y="138"/>
                      <a:pt x="249" y="138"/>
                      <a:pt x="249" y="138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205" y="163"/>
                      <a:pt x="205" y="163"/>
                      <a:pt x="205" y="163"/>
                    </a:cubicBezTo>
                    <a:cubicBezTo>
                      <a:pt x="161" y="189"/>
                      <a:pt x="161" y="189"/>
                      <a:pt x="161" y="189"/>
                    </a:cubicBezTo>
                    <a:cubicBezTo>
                      <a:pt x="161" y="230"/>
                      <a:pt x="161" y="230"/>
                      <a:pt x="161" y="230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47" y="181"/>
                      <a:pt x="247" y="181"/>
                      <a:pt x="247" y="181"/>
                    </a:cubicBezTo>
                    <a:cubicBezTo>
                      <a:pt x="248" y="180"/>
                      <a:pt x="248" y="180"/>
                      <a:pt x="248" y="180"/>
                    </a:cubicBezTo>
                    <a:cubicBezTo>
                      <a:pt x="249" y="181"/>
                      <a:pt x="249" y="181"/>
                      <a:pt x="249" y="181"/>
                    </a:cubicBezTo>
                    <a:cubicBezTo>
                      <a:pt x="250" y="182"/>
                      <a:pt x="250" y="182"/>
                      <a:pt x="250" y="182"/>
                    </a:cubicBezTo>
                    <a:cubicBezTo>
                      <a:pt x="250" y="183"/>
                      <a:pt x="250" y="183"/>
                      <a:pt x="250" y="183"/>
                    </a:cubicBezTo>
                    <a:cubicBezTo>
                      <a:pt x="249" y="184"/>
                      <a:pt x="249" y="184"/>
                      <a:pt x="249" y="184"/>
                    </a:cubicBezTo>
                    <a:cubicBezTo>
                      <a:pt x="206" y="209"/>
                      <a:pt x="206" y="209"/>
                      <a:pt x="206" y="209"/>
                    </a:cubicBezTo>
                    <a:cubicBezTo>
                      <a:pt x="206" y="249"/>
                      <a:pt x="206" y="249"/>
                      <a:pt x="206" y="249"/>
                    </a:cubicBezTo>
                    <a:cubicBezTo>
                      <a:pt x="247" y="225"/>
                      <a:pt x="247" y="225"/>
                      <a:pt x="247" y="225"/>
                    </a:cubicBezTo>
                    <a:cubicBezTo>
                      <a:pt x="248" y="225"/>
                      <a:pt x="248" y="225"/>
                      <a:pt x="248" y="225"/>
                    </a:cubicBezTo>
                    <a:cubicBezTo>
                      <a:pt x="249" y="226"/>
                      <a:pt x="249" y="226"/>
                      <a:pt x="249" y="226"/>
                    </a:cubicBezTo>
                    <a:cubicBezTo>
                      <a:pt x="250" y="227"/>
                      <a:pt x="250" y="227"/>
                      <a:pt x="250" y="227"/>
                    </a:cubicBezTo>
                    <a:cubicBezTo>
                      <a:pt x="250" y="228"/>
                      <a:pt x="250" y="228"/>
                      <a:pt x="250" y="228"/>
                    </a:cubicBezTo>
                    <a:cubicBezTo>
                      <a:pt x="249" y="229"/>
                      <a:pt x="249" y="229"/>
                      <a:pt x="249" y="229"/>
                    </a:cubicBezTo>
                    <a:cubicBezTo>
                      <a:pt x="115" y="306"/>
                      <a:pt x="115" y="306"/>
                      <a:pt x="115" y="306"/>
                    </a:cubicBezTo>
                    <a:cubicBezTo>
                      <a:pt x="115" y="306"/>
                      <a:pt x="115" y="306"/>
                      <a:pt x="115" y="306"/>
                    </a:cubicBezTo>
                    <a:cubicBezTo>
                      <a:pt x="114" y="306"/>
                      <a:pt x="114" y="306"/>
                      <a:pt x="114" y="306"/>
                    </a:cubicBezTo>
                    <a:cubicBezTo>
                      <a:pt x="71" y="332"/>
                      <a:pt x="71" y="332"/>
                      <a:pt x="71" y="332"/>
                    </a:cubicBezTo>
                    <a:cubicBezTo>
                      <a:pt x="71" y="375"/>
                      <a:pt x="71" y="375"/>
                      <a:pt x="71" y="375"/>
                    </a:cubicBezTo>
                    <a:cubicBezTo>
                      <a:pt x="67" y="375"/>
                      <a:pt x="67" y="375"/>
                      <a:pt x="67" y="375"/>
                    </a:cubicBezTo>
                    <a:cubicBezTo>
                      <a:pt x="67" y="330"/>
                      <a:pt x="67" y="330"/>
                      <a:pt x="67" y="330"/>
                    </a:cubicBezTo>
                    <a:cubicBezTo>
                      <a:pt x="67" y="330"/>
                      <a:pt x="67" y="330"/>
                      <a:pt x="67" y="330"/>
                    </a:cubicBezTo>
                    <a:cubicBezTo>
                      <a:pt x="67" y="330"/>
                      <a:pt x="67" y="330"/>
                      <a:pt x="67" y="330"/>
                    </a:cubicBezTo>
                    <a:cubicBezTo>
                      <a:pt x="67" y="285"/>
                      <a:pt x="67" y="285"/>
                      <a:pt x="67" y="285"/>
                    </a:cubicBezTo>
                    <a:cubicBezTo>
                      <a:pt x="67" y="285"/>
                      <a:pt x="67" y="285"/>
                      <a:pt x="67" y="285"/>
                    </a:cubicBezTo>
                    <a:cubicBezTo>
                      <a:pt x="67" y="285"/>
                      <a:pt x="67" y="285"/>
                      <a:pt x="67" y="285"/>
                    </a:cubicBezTo>
                    <a:cubicBezTo>
                      <a:pt x="67" y="239"/>
                      <a:pt x="67" y="239"/>
                      <a:pt x="67" y="239"/>
                    </a:cubicBezTo>
                    <a:cubicBezTo>
                      <a:pt x="67" y="239"/>
                      <a:pt x="67" y="239"/>
                      <a:pt x="67" y="239"/>
                    </a:cubicBezTo>
                    <a:cubicBezTo>
                      <a:pt x="67" y="239"/>
                      <a:pt x="67" y="239"/>
                      <a:pt x="67" y="239"/>
                    </a:cubicBezTo>
                    <a:cubicBezTo>
                      <a:pt x="67" y="195"/>
                      <a:pt x="67" y="195"/>
                      <a:pt x="67" y="195"/>
                    </a:cubicBezTo>
                    <a:cubicBezTo>
                      <a:pt x="67" y="194"/>
                      <a:pt x="67" y="194"/>
                      <a:pt x="67" y="194"/>
                    </a:cubicBezTo>
                    <a:cubicBezTo>
                      <a:pt x="67" y="194"/>
                      <a:pt x="67" y="194"/>
                      <a:pt x="67" y="194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7" y="106"/>
                      <a:pt x="67" y="106"/>
                      <a:pt x="67" y="106"/>
                    </a:cubicBezTo>
                    <a:lnTo>
                      <a:pt x="1" y="69"/>
                    </a:lnTo>
                    <a:close/>
                    <a:moveTo>
                      <a:pt x="116" y="171"/>
                    </a:moveTo>
                    <a:cubicBezTo>
                      <a:pt x="116" y="211"/>
                      <a:pt x="116" y="211"/>
                      <a:pt x="116" y="211"/>
                    </a:cubicBezTo>
                    <a:cubicBezTo>
                      <a:pt x="202" y="161"/>
                      <a:pt x="202" y="161"/>
                      <a:pt x="202" y="161"/>
                    </a:cubicBezTo>
                    <a:cubicBezTo>
                      <a:pt x="202" y="121"/>
                      <a:pt x="202" y="121"/>
                      <a:pt x="202" y="121"/>
                    </a:cubicBezTo>
                    <a:lnTo>
                      <a:pt x="116" y="171"/>
                    </a:lnTo>
                    <a:close/>
                    <a:moveTo>
                      <a:pt x="159" y="97"/>
                    </a:moveTo>
                    <a:cubicBezTo>
                      <a:pt x="202" y="72"/>
                      <a:pt x="202" y="72"/>
                      <a:pt x="202" y="72"/>
                    </a:cubicBezTo>
                    <a:cubicBezTo>
                      <a:pt x="202" y="31"/>
                      <a:pt x="202" y="31"/>
                      <a:pt x="202" y="31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48"/>
                      <a:pt x="71" y="148"/>
                      <a:pt x="71" y="148"/>
                    </a:cubicBezTo>
                    <a:cubicBezTo>
                      <a:pt x="158" y="97"/>
                      <a:pt x="158" y="97"/>
                      <a:pt x="158" y="97"/>
                    </a:cubicBezTo>
                    <a:cubicBezTo>
                      <a:pt x="158" y="97"/>
                      <a:pt x="158" y="97"/>
                      <a:pt x="158" y="97"/>
                    </a:cubicBezTo>
                    <a:lnTo>
                      <a:pt x="159" y="97"/>
                    </a:lnTo>
                    <a:close/>
                    <a:moveTo>
                      <a:pt x="71" y="152"/>
                    </a:moveTo>
                    <a:cubicBezTo>
                      <a:pt x="71" y="192"/>
                      <a:pt x="71" y="192"/>
                      <a:pt x="71" y="192"/>
                    </a:cubicBezTo>
                    <a:cubicBezTo>
                      <a:pt x="112" y="168"/>
                      <a:pt x="112" y="168"/>
                      <a:pt x="112" y="168"/>
                    </a:cubicBezTo>
                    <a:cubicBezTo>
                      <a:pt x="112" y="168"/>
                      <a:pt x="112" y="168"/>
                      <a:pt x="112" y="168"/>
                    </a:cubicBezTo>
                    <a:cubicBezTo>
                      <a:pt x="113" y="168"/>
                      <a:pt x="113" y="168"/>
                      <a:pt x="113" y="168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8" y="102"/>
                      <a:pt x="158" y="102"/>
                      <a:pt x="158" y="102"/>
                    </a:cubicBezTo>
                    <a:lnTo>
                      <a:pt x="71" y="152"/>
                    </a:lnTo>
                    <a:close/>
                    <a:moveTo>
                      <a:pt x="112" y="213"/>
                    </a:moveTo>
                    <a:cubicBezTo>
                      <a:pt x="112" y="173"/>
                      <a:pt x="112" y="173"/>
                      <a:pt x="112" y="173"/>
                    </a:cubicBezTo>
                    <a:cubicBezTo>
                      <a:pt x="71" y="197"/>
                      <a:pt x="71" y="197"/>
                      <a:pt x="71" y="197"/>
                    </a:cubicBezTo>
                    <a:cubicBezTo>
                      <a:pt x="71" y="237"/>
                      <a:pt x="71" y="237"/>
                      <a:pt x="71" y="237"/>
                    </a:cubicBezTo>
                    <a:lnTo>
                      <a:pt x="112" y="213"/>
                    </a:lnTo>
                    <a:close/>
                    <a:moveTo>
                      <a:pt x="71" y="241"/>
                    </a:moveTo>
                    <a:cubicBezTo>
                      <a:pt x="71" y="283"/>
                      <a:pt x="71" y="283"/>
                      <a:pt x="71" y="283"/>
                    </a:cubicBezTo>
                    <a:cubicBezTo>
                      <a:pt x="157" y="232"/>
                      <a:pt x="157" y="232"/>
                      <a:pt x="157" y="232"/>
                    </a:cubicBezTo>
                    <a:cubicBezTo>
                      <a:pt x="157" y="191"/>
                      <a:pt x="157" y="191"/>
                      <a:pt x="157" y="191"/>
                    </a:cubicBezTo>
                    <a:lnTo>
                      <a:pt x="71" y="241"/>
                    </a:lnTo>
                    <a:close/>
                    <a:moveTo>
                      <a:pt x="115" y="302"/>
                    </a:moveTo>
                    <a:cubicBezTo>
                      <a:pt x="202" y="251"/>
                      <a:pt x="202" y="251"/>
                      <a:pt x="202" y="251"/>
                    </a:cubicBezTo>
                    <a:cubicBezTo>
                      <a:pt x="202" y="211"/>
                      <a:pt x="202" y="211"/>
                      <a:pt x="202" y="211"/>
                    </a:cubicBezTo>
                    <a:cubicBezTo>
                      <a:pt x="115" y="261"/>
                      <a:pt x="115" y="261"/>
                      <a:pt x="115" y="261"/>
                    </a:cubicBezTo>
                    <a:lnTo>
                      <a:pt x="115" y="302"/>
                    </a:lnTo>
                    <a:close/>
                    <a:moveTo>
                      <a:pt x="111" y="264"/>
                    </a:moveTo>
                    <a:cubicBezTo>
                      <a:pt x="71" y="287"/>
                      <a:pt x="71" y="287"/>
                      <a:pt x="71" y="287"/>
                    </a:cubicBezTo>
                    <a:cubicBezTo>
                      <a:pt x="71" y="327"/>
                      <a:pt x="71" y="327"/>
                      <a:pt x="71" y="327"/>
                    </a:cubicBezTo>
                    <a:cubicBezTo>
                      <a:pt x="111" y="304"/>
                      <a:pt x="111" y="304"/>
                      <a:pt x="111" y="304"/>
                    </a:cubicBezTo>
                    <a:lnTo>
                      <a:pt x="111" y="2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9" name="Freeform 744"/>
              <p:cNvSpPr>
                <a:spLocks noEditPoints="1"/>
              </p:cNvSpPr>
              <p:nvPr/>
            </p:nvSpPr>
            <p:spPr bwMode="auto">
              <a:xfrm>
                <a:off x="4529482" y="3599949"/>
                <a:ext cx="209986" cy="270224"/>
              </a:xfrm>
              <a:custGeom>
                <a:avLst/>
                <a:gdLst>
                  <a:gd name="T0" fmla="*/ 2 w 412"/>
                  <a:gd name="T1" fmla="*/ 170 h 677"/>
                  <a:gd name="T2" fmla="*/ 294 w 412"/>
                  <a:gd name="T3" fmla="*/ 2 h 677"/>
                  <a:gd name="T4" fmla="*/ 294 w 412"/>
                  <a:gd name="T5" fmla="*/ 0 h 677"/>
                  <a:gd name="T6" fmla="*/ 296 w 412"/>
                  <a:gd name="T7" fmla="*/ 2 h 677"/>
                  <a:gd name="T8" fmla="*/ 298 w 412"/>
                  <a:gd name="T9" fmla="*/ 2 h 677"/>
                  <a:gd name="T10" fmla="*/ 408 w 412"/>
                  <a:gd name="T11" fmla="*/ 67 h 677"/>
                  <a:gd name="T12" fmla="*/ 410 w 412"/>
                  <a:gd name="T13" fmla="*/ 67 h 677"/>
                  <a:gd name="T14" fmla="*/ 410 w 412"/>
                  <a:gd name="T15" fmla="*/ 69 h 677"/>
                  <a:gd name="T16" fmla="*/ 412 w 412"/>
                  <a:gd name="T17" fmla="*/ 505 h 677"/>
                  <a:gd name="T18" fmla="*/ 412 w 412"/>
                  <a:gd name="T19" fmla="*/ 506 h 677"/>
                  <a:gd name="T20" fmla="*/ 410 w 412"/>
                  <a:gd name="T21" fmla="*/ 508 h 677"/>
                  <a:gd name="T22" fmla="*/ 118 w 412"/>
                  <a:gd name="T23" fmla="*/ 677 h 677"/>
                  <a:gd name="T24" fmla="*/ 118 w 412"/>
                  <a:gd name="T25" fmla="*/ 677 h 677"/>
                  <a:gd name="T26" fmla="*/ 116 w 412"/>
                  <a:gd name="T27" fmla="*/ 677 h 677"/>
                  <a:gd name="T28" fmla="*/ 4 w 412"/>
                  <a:gd name="T29" fmla="*/ 611 h 677"/>
                  <a:gd name="T30" fmla="*/ 2 w 412"/>
                  <a:gd name="T31" fmla="*/ 609 h 677"/>
                  <a:gd name="T32" fmla="*/ 2 w 412"/>
                  <a:gd name="T33" fmla="*/ 609 h 677"/>
                  <a:gd name="T34" fmla="*/ 0 w 412"/>
                  <a:gd name="T35" fmla="*/ 172 h 677"/>
                  <a:gd name="T36" fmla="*/ 0 w 412"/>
                  <a:gd name="T37" fmla="*/ 170 h 677"/>
                  <a:gd name="T38" fmla="*/ 2 w 412"/>
                  <a:gd name="T39" fmla="*/ 170 h 677"/>
                  <a:gd name="T40" fmla="*/ 400 w 412"/>
                  <a:gd name="T41" fmla="*/ 74 h 677"/>
                  <a:gd name="T42" fmla="*/ 349 w 412"/>
                  <a:gd name="T43" fmla="*/ 43 h 677"/>
                  <a:gd name="T44" fmla="*/ 294 w 412"/>
                  <a:gd name="T45" fmla="*/ 13 h 677"/>
                  <a:gd name="T46" fmla="*/ 153 w 412"/>
                  <a:gd name="T47" fmla="*/ 95 h 677"/>
                  <a:gd name="T48" fmla="*/ 12 w 412"/>
                  <a:gd name="T49" fmla="*/ 177 h 677"/>
                  <a:gd name="T50" fmla="*/ 12 w 412"/>
                  <a:gd name="T51" fmla="*/ 415 h 677"/>
                  <a:gd name="T52" fmla="*/ 12 w 412"/>
                  <a:gd name="T53" fmla="*/ 604 h 677"/>
                  <a:gd name="T54" fmla="*/ 68 w 412"/>
                  <a:gd name="T55" fmla="*/ 636 h 677"/>
                  <a:gd name="T56" fmla="*/ 118 w 412"/>
                  <a:gd name="T57" fmla="*/ 665 h 677"/>
                  <a:gd name="T58" fmla="*/ 179 w 412"/>
                  <a:gd name="T59" fmla="*/ 628 h 677"/>
                  <a:gd name="T60" fmla="*/ 400 w 412"/>
                  <a:gd name="T61" fmla="*/ 501 h 677"/>
                  <a:gd name="T62" fmla="*/ 400 w 412"/>
                  <a:gd name="T63" fmla="*/ 74 h 67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12"/>
                  <a:gd name="T97" fmla="*/ 0 h 677"/>
                  <a:gd name="T98" fmla="*/ 412 w 412"/>
                  <a:gd name="T99" fmla="*/ 677 h 67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12" h="677">
                    <a:moveTo>
                      <a:pt x="2" y="170"/>
                    </a:moveTo>
                    <a:lnTo>
                      <a:pt x="294" y="2"/>
                    </a:lnTo>
                    <a:lnTo>
                      <a:pt x="294" y="0"/>
                    </a:lnTo>
                    <a:lnTo>
                      <a:pt x="296" y="2"/>
                    </a:lnTo>
                    <a:lnTo>
                      <a:pt x="298" y="2"/>
                    </a:lnTo>
                    <a:lnTo>
                      <a:pt x="408" y="67"/>
                    </a:lnTo>
                    <a:lnTo>
                      <a:pt x="410" y="67"/>
                    </a:lnTo>
                    <a:lnTo>
                      <a:pt x="410" y="69"/>
                    </a:lnTo>
                    <a:lnTo>
                      <a:pt x="412" y="505"/>
                    </a:lnTo>
                    <a:lnTo>
                      <a:pt x="412" y="506"/>
                    </a:lnTo>
                    <a:lnTo>
                      <a:pt x="410" y="508"/>
                    </a:lnTo>
                    <a:lnTo>
                      <a:pt x="118" y="677"/>
                    </a:lnTo>
                    <a:lnTo>
                      <a:pt x="116" y="677"/>
                    </a:lnTo>
                    <a:lnTo>
                      <a:pt x="4" y="611"/>
                    </a:lnTo>
                    <a:lnTo>
                      <a:pt x="2" y="609"/>
                    </a:lnTo>
                    <a:lnTo>
                      <a:pt x="0" y="172"/>
                    </a:lnTo>
                    <a:lnTo>
                      <a:pt x="0" y="170"/>
                    </a:lnTo>
                    <a:lnTo>
                      <a:pt x="2" y="170"/>
                    </a:lnTo>
                    <a:close/>
                    <a:moveTo>
                      <a:pt x="400" y="74"/>
                    </a:moveTo>
                    <a:lnTo>
                      <a:pt x="349" y="43"/>
                    </a:lnTo>
                    <a:lnTo>
                      <a:pt x="294" y="13"/>
                    </a:lnTo>
                    <a:lnTo>
                      <a:pt x="153" y="95"/>
                    </a:lnTo>
                    <a:lnTo>
                      <a:pt x="12" y="177"/>
                    </a:lnTo>
                    <a:lnTo>
                      <a:pt x="12" y="415"/>
                    </a:lnTo>
                    <a:lnTo>
                      <a:pt x="12" y="604"/>
                    </a:lnTo>
                    <a:lnTo>
                      <a:pt x="68" y="636"/>
                    </a:lnTo>
                    <a:lnTo>
                      <a:pt x="118" y="665"/>
                    </a:lnTo>
                    <a:lnTo>
                      <a:pt x="179" y="628"/>
                    </a:lnTo>
                    <a:lnTo>
                      <a:pt x="400" y="501"/>
                    </a:lnTo>
                    <a:lnTo>
                      <a:pt x="400" y="74"/>
                    </a:lnTo>
                    <a:close/>
                  </a:path>
                </a:pathLst>
              </a:custGeom>
              <a:solidFill>
                <a:srgbClr val="771B0C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0" name="Freeform 745"/>
              <p:cNvSpPr/>
              <p:nvPr/>
            </p:nvSpPr>
            <p:spPr bwMode="auto">
              <a:xfrm>
                <a:off x="4641101" y="3732866"/>
                <a:ext cx="112128" cy="95397"/>
              </a:xfrm>
              <a:custGeom>
                <a:avLst/>
                <a:gdLst>
                  <a:gd name="T0" fmla="*/ 119 w 137"/>
                  <a:gd name="T1" fmla="*/ 5 h 149"/>
                  <a:gd name="T2" fmla="*/ 220 w 137"/>
                  <a:gd name="T3" fmla="*/ 181 h 149"/>
                  <a:gd name="T4" fmla="*/ 117 w 137"/>
                  <a:gd name="T5" fmla="*/ 239 h 149"/>
                  <a:gd name="T6" fmla="*/ 117 w 137"/>
                  <a:gd name="T7" fmla="*/ 175 h 149"/>
                  <a:gd name="T8" fmla="*/ 0 w 137"/>
                  <a:gd name="T9" fmla="*/ 107 h 149"/>
                  <a:gd name="T10" fmla="*/ 0 w 137"/>
                  <a:gd name="T11" fmla="*/ 0 h 149"/>
                  <a:gd name="T12" fmla="*/ 119 w 137"/>
                  <a:gd name="T13" fmla="*/ 69 h 149"/>
                  <a:gd name="T14" fmla="*/ 119 w 137"/>
                  <a:gd name="T15" fmla="*/ 5 h 1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7"/>
                  <a:gd name="T25" fmla="*/ 0 h 149"/>
                  <a:gd name="T26" fmla="*/ 137 w 137"/>
                  <a:gd name="T27" fmla="*/ 149 h 1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7" h="149">
                    <a:moveTo>
                      <a:pt x="74" y="3"/>
                    </a:moveTo>
                    <a:cubicBezTo>
                      <a:pt x="137" y="113"/>
                      <a:pt x="137" y="113"/>
                      <a:pt x="137" y="113"/>
                    </a:cubicBezTo>
                    <a:cubicBezTo>
                      <a:pt x="73" y="149"/>
                      <a:pt x="73" y="149"/>
                      <a:pt x="73" y="149"/>
                    </a:cubicBezTo>
                    <a:cubicBezTo>
                      <a:pt x="73" y="136"/>
                      <a:pt x="73" y="123"/>
                      <a:pt x="73" y="109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4" y="30"/>
                      <a:pt x="74" y="17"/>
                      <a:pt x="74" y="3"/>
                    </a:cubicBezTo>
                    <a:close/>
                  </a:path>
                </a:pathLst>
              </a:custGeom>
              <a:solidFill>
                <a:srgbClr val="E6E7E8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1" name="Freeform 746"/>
              <p:cNvSpPr/>
              <p:nvPr/>
            </p:nvSpPr>
            <p:spPr bwMode="auto">
              <a:xfrm>
                <a:off x="4468321" y="3674989"/>
                <a:ext cx="60651" cy="51490"/>
              </a:xfrm>
              <a:custGeom>
                <a:avLst/>
                <a:gdLst>
                  <a:gd name="T0" fmla="*/ 64 w 74"/>
                  <a:gd name="T1" fmla="*/ 2 h 80"/>
                  <a:gd name="T2" fmla="*/ 119 w 74"/>
                  <a:gd name="T3" fmla="*/ 98 h 80"/>
                  <a:gd name="T4" fmla="*/ 64 w 74"/>
                  <a:gd name="T5" fmla="*/ 129 h 80"/>
                  <a:gd name="T6" fmla="*/ 64 w 74"/>
                  <a:gd name="T7" fmla="*/ 95 h 80"/>
                  <a:gd name="T8" fmla="*/ 0 w 74"/>
                  <a:gd name="T9" fmla="*/ 58 h 80"/>
                  <a:gd name="T10" fmla="*/ 0 w 74"/>
                  <a:gd name="T11" fmla="*/ 0 h 80"/>
                  <a:gd name="T12" fmla="*/ 64 w 74"/>
                  <a:gd name="T13" fmla="*/ 37 h 80"/>
                  <a:gd name="T14" fmla="*/ 64 w 74"/>
                  <a:gd name="T15" fmla="*/ 2 h 8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4"/>
                  <a:gd name="T25" fmla="*/ 0 h 80"/>
                  <a:gd name="T26" fmla="*/ 74 w 74"/>
                  <a:gd name="T27" fmla="*/ 80 h 8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4" h="80">
                    <a:moveTo>
                      <a:pt x="40" y="1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73"/>
                      <a:pt x="40" y="66"/>
                      <a:pt x="40" y="5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6"/>
                      <a:pt x="40" y="8"/>
                      <a:pt x="40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2" name="Freeform 747"/>
              <p:cNvSpPr/>
              <p:nvPr/>
            </p:nvSpPr>
            <p:spPr bwMode="auto">
              <a:xfrm>
                <a:off x="4468321" y="3710913"/>
                <a:ext cx="60651" cy="51490"/>
              </a:xfrm>
              <a:custGeom>
                <a:avLst/>
                <a:gdLst>
                  <a:gd name="T0" fmla="*/ 64 w 74"/>
                  <a:gd name="T1" fmla="*/ 2 h 80"/>
                  <a:gd name="T2" fmla="*/ 119 w 74"/>
                  <a:gd name="T3" fmla="*/ 98 h 80"/>
                  <a:gd name="T4" fmla="*/ 64 w 74"/>
                  <a:gd name="T5" fmla="*/ 129 h 80"/>
                  <a:gd name="T6" fmla="*/ 64 w 74"/>
                  <a:gd name="T7" fmla="*/ 95 h 80"/>
                  <a:gd name="T8" fmla="*/ 0 w 74"/>
                  <a:gd name="T9" fmla="*/ 58 h 80"/>
                  <a:gd name="T10" fmla="*/ 0 w 74"/>
                  <a:gd name="T11" fmla="*/ 0 h 80"/>
                  <a:gd name="T12" fmla="*/ 64 w 74"/>
                  <a:gd name="T13" fmla="*/ 37 h 80"/>
                  <a:gd name="T14" fmla="*/ 64 w 74"/>
                  <a:gd name="T15" fmla="*/ 2 h 8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4"/>
                  <a:gd name="T25" fmla="*/ 0 h 80"/>
                  <a:gd name="T26" fmla="*/ 74 w 74"/>
                  <a:gd name="T27" fmla="*/ 80 h 8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4" h="80">
                    <a:moveTo>
                      <a:pt x="40" y="1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73"/>
                      <a:pt x="40" y="66"/>
                      <a:pt x="40" y="5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6"/>
                      <a:pt x="40" y="8"/>
                      <a:pt x="40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3" name="Freeform 748"/>
              <p:cNvSpPr/>
              <p:nvPr/>
            </p:nvSpPr>
            <p:spPr bwMode="auto">
              <a:xfrm>
                <a:off x="4468321" y="3749231"/>
                <a:ext cx="60651" cy="52289"/>
              </a:xfrm>
              <a:custGeom>
                <a:avLst/>
                <a:gdLst>
                  <a:gd name="T0" fmla="*/ 64 w 74"/>
                  <a:gd name="T1" fmla="*/ 3 h 81"/>
                  <a:gd name="T2" fmla="*/ 119 w 74"/>
                  <a:gd name="T3" fmla="*/ 99 h 81"/>
                  <a:gd name="T4" fmla="*/ 64 w 74"/>
                  <a:gd name="T5" fmla="*/ 131 h 81"/>
                  <a:gd name="T6" fmla="*/ 64 w 74"/>
                  <a:gd name="T7" fmla="*/ 97 h 81"/>
                  <a:gd name="T8" fmla="*/ 0 w 74"/>
                  <a:gd name="T9" fmla="*/ 58 h 81"/>
                  <a:gd name="T10" fmla="*/ 0 w 74"/>
                  <a:gd name="T11" fmla="*/ 0 h 81"/>
                  <a:gd name="T12" fmla="*/ 64 w 74"/>
                  <a:gd name="T13" fmla="*/ 37 h 81"/>
                  <a:gd name="T14" fmla="*/ 64 w 74"/>
                  <a:gd name="T15" fmla="*/ 3 h 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4"/>
                  <a:gd name="T25" fmla="*/ 0 h 81"/>
                  <a:gd name="T26" fmla="*/ 74 w 74"/>
                  <a:gd name="T27" fmla="*/ 81 h 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4" h="81">
                    <a:moveTo>
                      <a:pt x="40" y="2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4"/>
                      <a:pt x="40" y="67"/>
                      <a:pt x="40" y="6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6"/>
                      <a:pt x="40" y="9"/>
                      <a:pt x="40" y="2"/>
                    </a:cubicBezTo>
                    <a:close/>
                  </a:path>
                </a:pathLst>
              </a:custGeom>
              <a:solidFill>
                <a:srgbClr val="BFBFB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81" name="组合 480"/>
            <p:cNvGrpSpPr/>
            <p:nvPr/>
          </p:nvGrpSpPr>
          <p:grpSpPr>
            <a:xfrm>
              <a:off x="8800022" y="1590030"/>
              <a:ext cx="284908" cy="270224"/>
              <a:chOff x="4468321" y="3599949"/>
              <a:chExt cx="284908" cy="270224"/>
            </a:xfrm>
          </p:grpSpPr>
          <p:sp>
            <p:nvSpPr>
              <p:cNvPr id="482" name="AutoShape 737"/>
              <p:cNvSpPr>
                <a:spLocks noChangeAspect="1" noChangeArrowheads="1" noTextEdit="1"/>
              </p:cNvSpPr>
              <p:nvPr/>
            </p:nvSpPr>
            <p:spPr bwMode="auto">
              <a:xfrm>
                <a:off x="4468321" y="3599949"/>
                <a:ext cx="284908" cy="2694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3" name="Freeform 739"/>
              <p:cNvSpPr/>
              <p:nvPr/>
            </p:nvSpPr>
            <p:spPr bwMode="auto">
              <a:xfrm>
                <a:off x="4532030" y="3669401"/>
                <a:ext cx="57593" cy="197978"/>
              </a:xfrm>
              <a:custGeom>
                <a:avLst/>
                <a:gdLst>
                  <a:gd name="T0" fmla="*/ 111 w 113"/>
                  <a:gd name="T1" fmla="*/ 64 h 496"/>
                  <a:gd name="T2" fmla="*/ 0 w 113"/>
                  <a:gd name="T3" fmla="*/ 0 h 496"/>
                  <a:gd name="T4" fmla="*/ 2 w 113"/>
                  <a:gd name="T5" fmla="*/ 433 h 496"/>
                  <a:gd name="T6" fmla="*/ 113 w 113"/>
                  <a:gd name="T7" fmla="*/ 496 h 496"/>
                  <a:gd name="T8" fmla="*/ 111 w 113"/>
                  <a:gd name="T9" fmla="*/ 64 h 4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"/>
                  <a:gd name="T16" fmla="*/ 0 h 496"/>
                  <a:gd name="T17" fmla="*/ 113 w 113"/>
                  <a:gd name="T18" fmla="*/ 496 h 4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" h="496">
                    <a:moveTo>
                      <a:pt x="111" y="64"/>
                    </a:moveTo>
                    <a:lnTo>
                      <a:pt x="0" y="0"/>
                    </a:lnTo>
                    <a:lnTo>
                      <a:pt x="2" y="433"/>
                    </a:lnTo>
                    <a:lnTo>
                      <a:pt x="113" y="496"/>
                    </a:lnTo>
                    <a:lnTo>
                      <a:pt x="111" y="64"/>
                    </a:lnTo>
                    <a:close/>
                  </a:path>
                </a:pathLst>
              </a:custGeom>
              <a:solidFill>
                <a:srgbClr val="A92C22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4" name="Freeform 740"/>
              <p:cNvSpPr/>
              <p:nvPr/>
            </p:nvSpPr>
            <p:spPr bwMode="auto">
              <a:xfrm>
                <a:off x="4532030" y="3669401"/>
                <a:ext cx="57593" cy="197978"/>
              </a:xfrm>
              <a:custGeom>
                <a:avLst/>
                <a:gdLst>
                  <a:gd name="T0" fmla="*/ 111 w 113"/>
                  <a:gd name="T1" fmla="*/ 64 h 496"/>
                  <a:gd name="T2" fmla="*/ 0 w 113"/>
                  <a:gd name="T3" fmla="*/ 0 h 496"/>
                  <a:gd name="T4" fmla="*/ 2 w 113"/>
                  <a:gd name="T5" fmla="*/ 433 h 496"/>
                  <a:gd name="T6" fmla="*/ 113 w 113"/>
                  <a:gd name="T7" fmla="*/ 496 h 496"/>
                  <a:gd name="T8" fmla="*/ 111 w 113"/>
                  <a:gd name="T9" fmla="*/ 64 h 4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"/>
                  <a:gd name="T16" fmla="*/ 0 h 496"/>
                  <a:gd name="T17" fmla="*/ 113 w 113"/>
                  <a:gd name="T18" fmla="*/ 496 h 4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" h="496">
                    <a:moveTo>
                      <a:pt x="111" y="64"/>
                    </a:moveTo>
                    <a:lnTo>
                      <a:pt x="0" y="0"/>
                    </a:lnTo>
                    <a:lnTo>
                      <a:pt x="2" y="433"/>
                    </a:lnTo>
                    <a:lnTo>
                      <a:pt x="113" y="496"/>
                    </a:lnTo>
                    <a:lnTo>
                      <a:pt x="111" y="64"/>
                    </a:lnTo>
                    <a:close/>
                  </a:path>
                </a:pathLst>
              </a:custGeom>
              <a:solidFill>
                <a:srgbClr val="A92C22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5" name="Freeform 741"/>
              <p:cNvSpPr/>
              <p:nvPr/>
            </p:nvSpPr>
            <p:spPr bwMode="auto">
              <a:xfrm>
                <a:off x="4532030" y="3602344"/>
                <a:ext cx="203870" cy="92603"/>
              </a:xfrm>
              <a:custGeom>
                <a:avLst/>
                <a:gdLst>
                  <a:gd name="T0" fmla="*/ 400 w 400"/>
                  <a:gd name="T1" fmla="*/ 65 h 232"/>
                  <a:gd name="T2" fmla="*/ 289 w 400"/>
                  <a:gd name="T3" fmla="*/ 0 h 232"/>
                  <a:gd name="T4" fmla="*/ 0 w 400"/>
                  <a:gd name="T5" fmla="*/ 168 h 232"/>
                  <a:gd name="T6" fmla="*/ 111 w 400"/>
                  <a:gd name="T7" fmla="*/ 232 h 232"/>
                  <a:gd name="T8" fmla="*/ 400 w 400"/>
                  <a:gd name="T9" fmla="*/ 65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0"/>
                  <a:gd name="T16" fmla="*/ 0 h 232"/>
                  <a:gd name="T17" fmla="*/ 400 w 400"/>
                  <a:gd name="T18" fmla="*/ 232 h 2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0" h="232">
                    <a:moveTo>
                      <a:pt x="400" y="65"/>
                    </a:moveTo>
                    <a:lnTo>
                      <a:pt x="289" y="0"/>
                    </a:lnTo>
                    <a:lnTo>
                      <a:pt x="0" y="168"/>
                    </a:lnTo>
                    <a:lnTo>
                      <a:pt x="111" y="232"/>
                    </a:lnTo>
                    <a:lnTo>
                      <a:pt x="400" y="65"/>
                    </a:lnTo>
                    <a:close/>
                  </a:path>
                </a:pathLst>
              </a:custGeom>
              <a:solidFill>
                <a:srgbClr val="CD3529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6" name="Freeform 742"/>
              <p:cNvSpPr/>
              <p:nvPr/>
            </p:nvSpPr>
            <p:spPr bwMode="auto">
              <a:xfrm>
                <a:off x="4588604" y="3628289"/>
                <a:ext cx="147296" cy="239091"/>
              </a:xfrm>
              <a:custGeom>
                <a:avLst/>
                <a:gdLst>
                  <a:gd name="T0" fmla="*/ 0 w 289"/>
                  <a:gd name="T1" fmla="*/ 167 h 599"/>
                  <a:gd name="T2" fmla="*/ 2 w 289"/>
                  <a:gd name="T3" fmla="*/ 599 h 599"/>
                  <a:gd name="T4" fmla="*/ 289 w 289"/>
                  <a:gd name="T5" fmla="*/ 432 h 599"/>
                  <a:gd name="T6" fmla="*/ 289 w 289"/>
                  <a:gd name="T7" fmla="*/ 0 h 599"/>
                  <a:gd name="T8" fmla="*/ 0 w 289"/>
                  <a:gd name="T9" fmla="*/ 167 h 5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9"/>
                  <a:gd name="T16" fmla="*/ 0 h 599"/>
                  <a:gd name="T17" fmla="*/ 289 w 289"/>
                  <a:gd name="T18" fmla="*/ 599 h 5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9" h="599">
                    <a:moveTo>
                      <a:pt x="0" y="167"/>
                    </a:moveTo>
                    <a:lnTo>
                      <a:pt x="2" y="599"/>
                    </a:lnTo>
                    <a:lnTo>
                      <a:pt x="289" y="432"/>
                    </a:lnTo>
                    <a:lnTo>
                      <a:pt x="289" y="0"/>
                    </a:lnTo>
                    <a:lnTo>
                      <a:pt x="0" y="167"/>
                    </a:lnTo>
                    <a:close/>
                  </a:path>
                </a:pathLst>
              </a:custGeom>
              <a:solidFill>
                <a:srgbClr val="98271D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7" name="Freeform 743"/>
              <p:cNvSpPr>
                <a:spLocks noEditPoints="1"/>
              </p:cNvSpPr>
              <p:nvPr/>
            </p:nvSpPr>
            <p:spPr bwMode="auto">
              <a:xfrm>
                <a:off x="4531521" y="3626692"/>
                <a:ext cx="204379" cy="240687"/>
              </a:xfrm>
              <a:custGeom>
                <a:avLst/>
                <a:gdLst>
                  <a:gd name="T0" fmla="*/ 0 w 250"/>
                  <a:gd name="T1" fmla="*/ 109 h 375"/>
                  <a:gd name="T2" fmla="*/ 2 w 250"/>
                  <a:gd name="T3" fmla="*/ 106 h 375"/>
                  <a:gd name="T4" fmla="*/ 5 w 250"/>
                  <a:gd name="T5" fmla="*/ 105 h 375"/>
                  <a:gd name="T6" fmla="*/ 324 w 250"/>
                  <a:gd name="T7" fmla="*/ 43 h 375"/>
                  <a:gd name="T8" fmla="*/ 326 w 250"/>
                  <a:gd name="T9" fmla="*/ 43 h 375"/>
                  <a:gd name="T10" fmla="*/ 398 w 250"/>
                  <a:gd name="T11" fmla="*/ 0 h 375"/>
                  <a:gd name="T12" fmla="*/ 401 w 250"/>
                  <a:gd name="T13" fmla="*/ 5 h 375"/>
                  <a:gd name="T14" fmla="*/ 399 w 250"/>
                  <a:gd name="T15" fmla="*/ 6 h 375"/>
                  <a:gd name="T16" fmla="*/ 330 w 250"/>
                  <a:gd name="T17" fmla="*/ 113 h 375"/>
                  <a:gd name="T18" fmla="*/ 398 w 250"/>
                  <a:gd name="T19" fmla="*/ 72 h 375"/>
                  <a:gd name="T20" fmla="*/ 401 w 250"/>
                  <a:gd name="T21" fmla="*/ 76 h 375"/>
                  <a:gd name="T22" fmla="*/ 399 w 250"/>
                  <a:gd name="T23" fmla="*/ 79 h 375"/>
                  <a:gd name="T24" fmla="*/ 260 w 250"/>
                  <a:gd name="T25" fmla="*/ 225 h 375"/>
                  <a:gd name="T26" fmla="*/ 398 w 250"/>
                  <a:gd name="T27" fmla="*/ 143 h 375"/>
                  <a:gd name="T28" fmla="*/ 401 w 250"/>
                  <a:gd name="T29" fmla="*/ 148 h 375"/>
                  <a:gd name="T30" fmla="*/ 399 w 250"/>
                  <a:gd name="T31" fmla="*/ 150 h 375"/>
                  <a:gd name="T32" fmla="*/ 330 w 250"/>
                  <a:gd name="T33" fmla="*/ 254 h 375"/>
                  <a:gd name="T34" fmla="*/ 398 w 250"/>
                  <a:gd name="T35" fmla="*/ 215 h 375"/>
                  <a:gd name="T36" fmla="*/ 401 w 250"/>
                  <a:gd name="T37" fmla="*/ 219 h 375"/>
                  <a:gd name="T38" fmla="*/ 399 w 250"/>
                  <a:gd name="T39" fmla="*/ 222 h 375"/>
                  <a:gd name="T40" fmla="*/ 330 w 250"/>
                  <a:gd name="T41" fmla="*/ 262 h 375"/>
                  <a:gd name="T42" fmla="*/ 258 w 250"/>
                  <a:gd name="T43" fmla="*/ 304 h 375"/>
                  <a:gd name="T44" fmla="*/ 324 w 250"/>
                  <a:gd name="T45" fmla="*/ 331 h 375"/>
                  <a:gd name="T46" fmla="*/ 324 w 250"/>
                  <a:gd name="T47" fmla="*/ 331 h 375"/>
                  <a:gd name="T48" fmla="*/ 398 w 250"/>
                  <a:gd name="T49" fmla="*/ 289 h 375"/>
                  <a:gd name="T50" fmla="*/ 401 w 250"/>
                  <a:gd name="T51" fmla="*/ 293 h 375"/>
                  <a:gd name="T52" fmla="*/ 399 w 250"/>
                  <a:gd name="T53" fmla="*/ 296 h 375"/>
                  <a:gd name="T54" fmla="*/ 330 w 250"/>
                  <a:gd name="T55" fmla="*/ 400 h 375"/>
                  <a:gd name="T56" fmla="*/ 398 w 250"/>
                  <a:gd name="T57" fmla="*/ 362 h 375"/>
                  <a:gd name="T58" fmla="*/ 401 w 250"/>
                  <a:gd name="T59" fmla="*/ 365 h 375"/>
                  <a:gd name="T60" fmla="*/ 399 w 250"/>
                  <a:gd name="T61" fmla="*/ 368 h 375"/>
                  <a:gd name="T62" fmla="*/ 184 w 250"/>
                  <a:gd name="T63" fmla="*/ 492 h 375"/>
                  <a:gd name="T64" fmla="*/ 114 w 250"/>
                  <a:gd name="T65" fmla="*/ 534 h 375"/>
                  <a:gd name="T66" fmla="*/ 107 w 250"/>
                  <a:gd name="T67" fmla="*/ 603 h 375"/>
                  <a:gd name="T68" fmla="*/ 107 w 250"/>
                  <a:gd name="T69" fmla="*/ 531 h 375"/>
                  <a:gd name="T70" fmla="*/ 107 w 250"/>
                  <a:gd name="T71" fmla="*/ 458 h 375"/>
                  <a:gd name="T72" fmla="*/ 107 w 250"/>
                  <a:gd name="T73" fmla="*/ 458 h 375"/>
                  <a:gd name="T74" fmla="*/ 107 w 250"/>
                  <a:gd name="T75" fmla="*/ 384 h 375"/>
                  <a:gd name="T76" fmla="*/ 107 w 250"/>
                  <a:gd name="T77" fmla="*/ 314 h 375"/>
                  <a:gd name="T78" fmla="*/ 107 w 250"/>
                  <a:gd name="T79" fmla="*/ 312 h 375"/>
                  <a:gd name="T80" fmla="*/ 107 w 250"/>
                  <a:gd name="T81" fmla="*/ 241 h 375"/>
                  <a:gd name="T82" fmla="*/ 107 w 250"/>
                  <a:gd name="T83" fmla="*/ 170 h 375"/>
                  <a:gd name="T84" fmla="*/ 186 w 250"/>
                  <a:gd name="T85" fmla="*/ 275 h 375"/>
                  <a:gd name="T86" fmla="*/ 324 w 250"/>
                  <a:gd name="T87" fmla="*/ 259 h 375"/>
                  <a:gd name="T88" fmla="*/ 186 w 250"/>
                  <a:gd name="T89" fmla="*/ 275 h 375"/>
                  <a:gd name="T90" fmla="*/ 324 w 250"/>
                  <a:gd name="T91" fmla="*/ 116 h 375"/>
                  <a:gd name="T92" fmla="*/ 114 w 250"/>
                  <a:gd name="T93" fmla="*/ 170 h 375"/>
                  <a:gd name="T94" fmla="*/ 253 w 250"/>
                  <a:gd name="T95" fmla="*/ 156 h 375"/>
                  <a:gd name="T96" fmla="*/ 255 w 250"/>
                  <a:gd name="T97" fmla="*/ 156 h 375"/>
                  <a:gd name="T98" fmla="*/ 114 w 250"/>
                  <a:gd name="T99" fmla="*/ 309 h 375"/>
                  <a:gd name="T100" fmla="*/ 180 w 250"/>
                  <a:gd name="T101" fmla="*/ 270 h 375"/>
                  <a:gd name="T102" fmla="*/ 253 w 250"/>
                  <a:gd name="T103" fmla="*/ 228 h 375"/>
                  <a:gd name="T104" fmla="*/ 114 w 250"/>
                  <a:gd name="T105" fmla="*/ 244 h 375"/>
                  <a:gd name="T106" fmla="*/ 180 w 250"/>
                  <a:gd name="T107" fmla="*/ 278 h 375"/>
                  <a:gd name="T108" fmla="*/ 114 w 250"/>
                  <a:gd name="T109" fmla="*/ 381 h 375"/>
                  <a:gd name="T110" fmla="*/ 114 w 250"/>
                  <a:gd name="T111" fmla="*/ 388 h 375"/>
                  <a:gd name="T112" fmla="*/ 252 w 250"/>
                  <a:gd name="T113" fmla="*/ 373 h 375"/>
                  <a:gd name="T114" fmla="*/ 114 w 250"/>
                  <a:gd name="T115" fmla="*/ 388 h 375"/>
                  <a:gd name="T116" fmla="*/ 324 w 250"/>
                  <a:gd name="T117" fmla="*/ 404 h 375"/>
                  <a:gd name="T118" fmla="*/ 184 w 250"/>
                  <a:gd name="T119" fmla="*/ 420 h 375"/>
                  <a:gd name="T120" fmla="*/ 178 w 250"/>
                  <a:gd name="T121" fmla="*/ 425 h 375"/>
                  <a:gd name="T122" fmla="*/ 114 w 250"/>
                  <a:gd name="T123" fmla="*/ 526 h 375"/>
                  <a:gd name="T124" fmla="*/ 178 w 250"/>
                  <a:gd name="T125" fmla="*/ 425 h 37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50"/>
                  <a:gd name="T190" fmla="*/ 0 h 375"/>
                  <a:gd name="T191" fmla="*/ 250 w 250"/>
                  <a:gd name="T192" fmla="*/ 375 h 375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50" h="375">
                    <a:moveTo>
                      <a:pt x="1" y="69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6"/>
                      <a:pt x="62" y="99"/>
                      <a:pt x="69" y="103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3" y="27"/>
                      <a:pt x="203" y="27"/>
                      <a:pt x="203" y="27"/>
                    </a:cubicBezTo>
                    <a:cubicBezTo>
                      <a:pt x="247" y="1"/>
                      <a:pt x="247" y="1"/>
                      <a:pt x="247" y="1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249" y="2"/>
                      <a:pt x="249" y="2"/>
                      <a:pt x="249" y="2"/>
                    </a:cubicBezTo>
                    <a:cubicBezTo>
                      <a:pt x="250" y="3"/>
                      <a:pt x="250" y="3"/>
                      <a:pt x="250" y="3"/>
                    </a:cubicBezTo>
                    <a:cubicBezTo>
                      <a:pt x="250" y="4"/>
                      <a:pt x="250" y="4"/>
                      <a:pt x="250" y="4"/>
                    </a:cubicBezTo>
                    <a:cubicBezTo>
                      <a:pt x="249" y="4"/>
                      <a:pt x="249" y="4"/>
                      <a:pt x="249" y="4"/>
                    </a:cubicBezTo>
                    <a:cubicBezTo>
                      <a:pt x="206" y="29"/>
                      <a:pt x="206" y="29"/>
                      <a:pt x="206" y="29"/>
                    </a:cubicBezTo>
                    <a:cubicBezTo>
                      <a:pt x="206" y="70"/>
                      <a:pt x="206" y="70"/>
                      <a:pt x="206" y="70"/>
                    </a:cubicBezTo>
                    <a:cubicBezTo>
                      <a:pt x="247" y="46"/>
                      <a:pt x="247" y="46"/>
                      <a:pt x="247" y="46"/>
                    </a:cubicBezTo>
                    <a:cubicBezTo>
                      <a:pt x="248" y="45"/>
                      <a:pt x="248" y="45"/>
                      <a:pt x="248" y="45"/>
                    </a:cubicBezTo>
                    <a:cubicBezTo>
                      <a:pt x="249" y="46"/>
                      <a:pt x="249" y="46"/>
                      <a:pt x="249" y="46"/>
                    </a:cubicBezTo>
                    <a:cubicBezTo>
                      <a:pt x="250" y="47"/>
                      <a:pt x="250" y="47"/>
                      <a:pt x="250" y="47"/>
                    </a:cubicBezTo>
                    <a:cubicBezTo>
                      <a:pt x="250" y="48"/>
                      <a:pt x="250" y="48"/>
                      <a:pt x="250" y="48"/>
                    </a:cubicBezTo>
                    <a:cubicBezTo>
                      <a:pt x="249" y="49"/>
                      <a:pt x="249" y="49"/>
                      <a:pt x="249" y="49"/>
                    </a:cubicBezTo>
                    <a:cubicBezTo>
                      <a:pt x="162" y="100"/>
                      <a:pt x="162" y="100"/>
                      <a:pt x="162" y="100"/>
                    </a:cubicBezTo>
                    <a:cubicBezTo>
                      <a:pt x="162" y="140"/>
                      <a:pt x="162" y="140"/>
                      <a:pt x="162" y="140"/>
                    </a:cubicBezTo>
                    <a:cubicBezTo>
                      <a:pt x="247" y="90"/>
                      <a:pt x="247" y="90"/>
                      <a:pt x="247" y="90"/>
                    </a:cubicBezTo>
                    <a:cubicBezTo>
                      <a:pt x="248" y="89"/>
                      <a:pt x="248" y="89"/>
                      <a:pt x="248" y="89"/>
                    </a:cubicBezTo>
                    <a:cubicBezTo>
                      <a:pt x="249" y="91"/>
                      <a:pt x="249" y="91"/>
                      <a:pt x="249" y="91"/>
                    </a:cubicBezTo>
                    <a:cubicBezTo>
                      <a:pt x="250" y="92"/>
                      <a:pt x="250" y="92"/>
                      <a:pt x="250" y="92"/>
                    </a:cubicBezTo>
                    <a:cubicBezTo>
                      <a:pt x="250" y="93"/>
                      <a:pt x="250" y="93"/>
                      <a:pt x="250" y="93"/>
                    </a:cubicBezTo>
                    <a:cubicBezTo>
                      <a:pt x="249" y="93"/>
                      <a:pt x="249" y="93"/>
                      <a:pt x="249" y="93"/>
                    </a:cubicBezTo>
                    <a:cubicBezTo>
                      <a:pt x="206" y="118"/>
                      <a:pt x="206" y="118"/>
                      <a:pt x="206" y="118"/>
                    </a:cubicBezTo>
                    <a:cubicBezTo>
                      <a:pt x="206" y="158"/>
                      <a:pt x="206" y="158"/>
                      <a:pt x="206" y="158"/>
                    </a:cubicBezTo>
                    <a:cubicBezTo>
                      <a:pt x="247" y="135"/>
                      <a:pt x="247" y="135"/>
                      <a:pt x="247" y="135"/>
                    </a:cubicBezTo>
                    <a:cubicBezTo>
                      <a:pt x="248" y="134"/>
                      <a:pt x="248" y="134"/>
                      <a:pt x="248" y="134"/>
                    </a:cubicBezTo>
                    <a:cubicBezTo>
                      <a:pt x="249" y="135"/>
                      <a:pt x="249" y="135"/>
                      <a:pt x="249" y="135"/>
                    </a:cubicBezTo>
                    <a:cubicBezTo>
                      <a:pt x="250" y="136"/>
                      <a:pt x="250" y="136"/>
                      <a:pt x="250" y="136"/>
                    </a:cubicBezTo>
                    <a:cubicBezTo>
                      <a:pt x="250" y="137"/>
                      <a:pt x="250" y="137"/>
                      <a:pt x="250" y="137"/>
                    </a:cubicBezTo>
                    <a:cubicBezTo>
                      <a:pt x="249" y="138"/>
                      <a:pt x="249" y="138"/>
                      <a:pt x="249" y="138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205" y="163"/>
                      <a:pt x="205" y="163"/>
                      <a:pt x="205" y="163"/>
                    </a:cubicBezTo>
                    <a:cubicBezTo>
                      <a:pt x="161" y="189"/>
                      <a:pt x="161" y="189"/>
                      <a:pt x="161" y="189"/>
                    </a:cubicBezTo>
                    <a:cubicBezTo>
                      <a:pt x="161" y="230"/>
                      <a:pt x="161" y="230"/>
                      <a:pt x="161" y="230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47" y="181"/>
                      <a:pt x="247" y="181"/>
                      <a:pt x="247" y="181"/>
                    </a:cubicBezTo>
                    <a:cubicBezTo>
                      <a:pt x="248" y="180"/>
                      <a:pt x="248" y="180"/>
                      <a:pt x="248" y="180"/>
                    </a:cubicBezTo>
                    <a:cubicBezTo>
                      <a:pt x="249" y="181"/>
                      <a:pt x="249" y="181"/>
                      <a:pt x="249" y="181"/>
                    </a:cubicBezTo>
                    <a:cubicBezTo>
                      <a:pt x="250" y="182"/>
                      <a:pt x="250" y="182"/>
                      <a:pt x="250" y="182"/>
                    </a:cubicBezTo>
                    <a:cubicBezTo>
                      <a:pt x="250" y="183"/>
                      <a:pt x="250" y="183"/>
                      <a:pt x="250" y="183"/>
                    </a:cubicBezTo>
                    <a:cubicBezTo>
                      <a:pt x="249" y="184"/>
                      <a:pt x="249" y="184"/>
                      <a:pt x="249" y="184"/>
                    </a:cubicBezTo>
                    <a:cubicBezTo>
                      <a:pt x="206" y="209"/>
                      <a:pt x="206" y="209"/>
                      <a:pt x="206" y="209"/>
                    </a:cubicBezTo>
                    <a:cubicBezTo>
                      <a:pt x="206" y="249"/>
                      <a:pt x="206" y="249"/>
                      <a:pt x="206" y="249"/>
                    </a:cubicBezTo>
                    <a:cubicBezTo>
                      <a:pt x="247" y="225"/>
                      <a:pt x="247" y="225"/>
                      <a:pt x="247" y="225"/>
                    </a:cubicBezTo>
                    <a:cubicBezTo>
                      <a:pt x="248" y="225"/>
                      <a:pt x="248" y="225"/>
                      <a:pt x="248" y="225"/>
                    </a:cubicBezTo>
                    <a:cubicBezTo>
                      <a:pt x="249" y="226"/>
                      <a:pt x="249" y="226"/>
                      <a:pt x="249" y="226"/>
                    </a:cubicBezTo>
                    <a:cubicBezTo>
                      <a:pt x="250" y="227"/>
                      <a:pt x="250" y="227"/>
                      <a:pt x="250" y="227"/>
                    </a:cubicBezTo>
                    <a:cubicBezTo>
                      <a:pt x="250" y="228"/>
                      <a:pt x="250" y="228"/>
                      <a:pt x="250" y="228"/>
                    </a:cubicBezTo>
                    <a:cubicBezTo>
                      <a:pt x="249" y="229"/>
                      <a:pt x="249" y="229"/>
                      <a:pt x="249" y="229"/>
                    </a:cubicBezTo>
                    <a:cubicBezTo>
                      <a:pt x="115" y="306"/>
                      <a:pt x="115" y="306"/>
                      <a:pt x="115" y="306"/>
                    </a:cubicBezTo>
                    <a:cubicBezTo>
                      <a:pt x="115" y="306"/>
                      <a:pt x="115" y="306"/>
                      <a:pt x="115" y="306"/>
                    </a:cubicBezTo>
                    <a:cubicBezTo>
                      <a:pt x="114" y="306"/>
                      <a:pt x="114" y="306"/>
                      <a:pt x="114" y="306"/>
                    </a:cubicBezTo>
                    <a:cubicBezTo>
                      <a:pt x="71" y="332"/>
                      <a:pt x="71" y="332"/>
                      <a:pt x="71" y="332"/>
                    </a:cubicBezTo>
                    <a:cubicBezTo>
                      <a:pt x="71" y="375"/>
                      <a:pt x="71" y="375"/>
                      <a:pt x="71" y="375"/>
                    </a:cubicBezTo>
                    <a:cubicBezTo>
                      <a:pt x="67" y="375"/>
                      <a:pt x="67" y="375"/>
                      <a:pt x="67" y="375"/>
                    </a:cubicBezTo>
                    <a:cubicBezTo>
                      <a:pt x="67" y="330"/>
                      <a:pt x="67" y="330"/>
                      <a:pt x="67" y="330"/>
                    </a:cubicBezTo>
                    <a:cubicBezTo>
                      <a:pt x="67" y="330"/>
                      <a:pt x="67" y="330"/>
                      <a:pt x="67" y="330"/>
                    </a:cubicBezTo>
                    <a:cubicBezTo>
                      <a:pt x="67" y="330"/>
                      <a:pt x="67" y="330"/>
                      <a:pt x="67" y="330"/>
                    </a:cubicBezTo>
                    <a:cubicBezTo>
                      <a:pt x="67" y="285"/>
                      <a:pt x="67" y="285"/>
                      <a:pt x="67" y="285"/>
                    </a:cubicBezTo>
                    <a:cubicBezTo>
                      <a:pt x="67" y="285"/>
                      <a:pt x="67" y="285"/>
                      <a:pt x="67" y="285"/>
                    </a:cubicBezTo>
                    <a:cubicBezTo>
                      <a:pt x="67" y="285"/>
                      <a:pt x="67" y="285"/>
                      <a:pt x="67" y="285"/>
                    </a:cubicBezTo>
                    <a:cubicBezTo>
                      <a:pt x="67" y="239"/>
                      <a:pt x="67" y="239"/>
                      <a:pt x="67" y="239"/>
                    </a:cubicBezTo>
                    <a:cubicBezTo>
                      <a:pt x="67" y="239"/>
                      <a:pt x="67" y="239"/>
                      <a:pt x="67" y="239"/>
                    </a:cubicBezTo>
                    <a:cubicBezTo>
                      <a:pt x="67" y="239"/>
                      <a:pt x="67" y="239"/>
                      <a:pt x="67" y="239"/>
                    </a:cubicBezTo>
                    <a:cubicBezTo>
                      <a:pt x="67" y="195"/>
                      <a:pt x="67" y="195"/>
                      <a:pt x="67" y="195"/>
                    </a:cubicBezTo>
                    <a:cubicBezTo>
                      <a:pt x="67" y="194"/>
                      <a:pt x="67" y="194"/>
                      <a:pt x="67" y="194"/>
                    </a:cubicBezTo>
                    <a:cubicBezTo>
                      <a:pt x="67" y="194"/>
                      <a:pt x="67" y="194"/>
                      <a:pt x="67" y="194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7" y="106"/>
                      <a:pt x="67" y="106"/>
                      <a:pt x="67" y="106"/>
                    </a:cubicBezTo>
                    <a:lnTo>
                      <a:pt x="1" y="69"/>
                    </a:lnTo>
                    <a:close/>
                    <a:moveTo>
                      <a:pt x="116" y="171"/>
                    </a:moveTo>
                    <a:cubicBezTo>
                      <a:pt x="116" y="211"/>
                      <a:pt x="116" y="211"/>
                      <a:pt x="116" y="211"/>
                    </a:cubicBezTo>
                    <a:cubicBezTo>
                      <a:pt x="202" y="161"/>
                      <a:pt x="202" y="161"/>
                      <a:pt x="202" y="161"/>
                    </a:cubicBezTo>
                    <a:cubicBezTo>
                      <a:pt x="202" y="121"/>
                      <a:pt x="202" y="121"/>
                      <a:pt x="202" y="121"/>
                    </a:cubicBezTo>
                    <a:lnTo>
                      <a:pt x="116" y="171"/>
                    </a:lnTo>
                    <a:close/>
                    <a:moveTo>
                      <a:pt x="159" y="97"/>
                    </a:moveTo>
                    <a:cubicBezTo>
                      <a:pt x="202" y="72"/>
                      <a:pt x="202" y="72"/>
                      <a:pt x="202" y="72"/>
                    </a:cubicBezTo>
                    <a:cubicBezTo>
                      <a:pt x="202" y="31"/>
                      <a:pt x="202" y="31"/>
                      <a:pt x="202" y="31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48"/>
                      <a:pt x="71" y="148"/>
                      <a:pt x="71" y="148"/>
                    </a:cubicBezTo>
                    <a:cubicBezTo>
                      <a:pt x="158" y="97"/>
                      <a:pt x="158" y="97"/>
                      <a:pt x="158" y="97"/>
                    </a:cubicBezTo>
                    <a:cubicBezTo>
                      <a:pt x="158" y="97"/>
                      <a:pt x="158" y="97"/>
                      <a:pt x="158" y="97"/>
                    </a:cubicBezTo>
                    <a:lnTo>
                      <a:pt x="159" y="97"/>
                    </a:lnTo>
                    <a:close/>
                    <a:moveTo>
                      <a:pt x="71" y="152"/>
                    </a:moveTo>
                    <a:cubicBezTo>
                      <a:pt x="71" y="192"/>
                      <a:pt x="71" y="192"/>
                      <a:pt x="71" y="192"/>
                    </a:cubicBezTo>
                    <a:cubicBezTo>
                      <a:pt x="112" y="168"/>
                      <a:pt x="112" y="168"/>
                      <a:pt x="112" y="168"/>
                    </a:cubicBezTo>
                    <a:cubicBezTo>
                      <a:pt x="112" y="168"/>
                      <a:pt x="112" y="168"/>
                      <a:pt x="112" y="168"/>
                    </a:cubicBezTo>
                    <a:cubicBezTo>
                      <a:pt x="113" y="168"/>
                      <a:pt x="113" y="168"/>
                      <a:pt x="113" y="168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8" y="102"/>
                      <a:pt x="158" y="102"/>
                      <a:pt x="158" y="102"/>
                    </a:cubicBezTo>
                    <a:lnTo>
                      <a:pt x="71" y="152"/>
                    </a:lnTo>
                    <a:close/>
                    <a:moveTo>
                      <a:pt x="112" y="213"/>
                    </a:moveTo>
                    <a:cubicBezTo>
                      <a:pt x="112" y="173"/>
                      <a:pt x="112" y="173"/>
                      <a:pt x="112" y="173"/>
                    </a:cubicBezTo>
                    <a:cubicBezTo>
                      <a:pt x="71" y="197"/>
                      <a:pt x="71" y="197"/>
                      <a:pt x="71" y="197"/>
                    </a:cubicBezTo>
                    <a:cubicBezTo>
                      <a:pt x="71" y="237"/>
                      <a:pt x="71" y="237"/>
                      <a:pt x="71" y="237"/>
                    </a:cubicBezTo>
                    <a:lnTo>
                      <a:pt x="112" y="213"/>
                    </a:lnTo>
                    <a:close/>
                    <a:moveTo>
                      <a:pt x="71" y="241"/>
                    </a:moveTo>
                    <a:cubicBezTo>
                      <a:pt x="71" y="283"/>
                      <a:pt x="71" y="283"/>
                      <a:pt x="71" y="283"/>
                    </a:cubicBezTo>
                    <a:cubicBezTo>
                      <a:pt x="157" y="232"/>
                      <a:pt x="157" y="232"/>
                      <a:pt x="157" y="232"/>
                    </a:cubicBezTo>
                    <a:cubicBezTo>
                      <a:pt x="157" y="191"/>
                      <a:pt x="157" y="191"/>
                      <a:pt x="157" y="191"/>
                    </a:cubicBezTo>
                    <a:lnTo>
                      <a:pt x="71" y="241"/>
                    </a:lnTo>
                    <a:close/>
                    <a:moveTo>
                      <a:pt x="115" y="302"/>
                    </a:moveTo>
                    <a:cubicBezTo>
                      <a:pt x="202" y="251"/>
                      <a:pt x="202" y="251"/>
                      <a:pt x="202" y="251"/>
                    </a:cubicBezTo>
                    <a:cubicBezTo>
                      <a:pt x="202" y="211"/>
                      <a:pt x="202" y="211"/>
                      <a:pt x="202" y="211"/>
                    </a:cubicBezTo>
                    <a:cubicBezTo>
                      <a:pt x="115" y="261"/>
                      <a:pt x="115" y="261"/>
                      <a:pt x="115" y="261"/>
                    </a:cubicBezTo>
                    <a:lnTo>
                      <a:pt x="115" y="302"/>
                    </a:lnTo>
                    <a:close/>
                    <a:moveTo>
                      <a:pt x="111" y="264"/>
                    </a:moveTo>
                    <a:cubicBezTo>
                      <a:pt x="71" y="287"/>
                      <a:pt x="71" y="287"/>
                      <a:pt x="71" y="287"/>
                    </a:cubicBezTo>
                    <a:cubicBezTo>
                      <a:pt x="71" y="327"/>
                      <a:pt x="71" y="327"/>
                      <a:pt x="71" y="327"/>
                    </a:cubicBezTo>
                    <a:cubicBezTo>
                      <a:pt x="111" y="304"/>
                      <a:pt x="111" y="304"/>
                      <a:pt x="111" y="304"/>
                    </a:cubicBezTo>
                    <a:lnTo>
                      <a:pt x="111" y="2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8" name="Freeform 744"/>
              <p:cNvSpPr>
                <a:spLocks noEditPoints="1"/>
              </p:cNvSpPr>
              <p:nvPr/>
            </p:nvSpPr>
            <p:spPr bwMode="auto">
              <a:xfrm>
                <a:off x="4529482" y="3599949"/>
                <a:ext cx="209986" cy="270224"/>
              </a:xfrm>
              <a:custGeom>
                <a:avLst/>
                <a:gdLst>
                  <a:gd name="T0" fmla="*/ 2 w 412"/>
                  <a:gd name="T1" fmla="*/ 170 h 677"/>
                  <a:gd name="T2" fmla="*/ 294 w 412"/>
                  <a:gd name="T3" fmla="*/ 2 h 677"/>
                  <a:gd name="T4" fmla="*/ 294 w 412"/>
                  <a:gd name="T5" fmla="*/ 0 h 677"/>
                  <a:gd name="T6" fmla="*/ 296 w 412"/>
                  <a:gd name="T7" fmla="*/ 2 h 677"/>
                  <a:gd name="T8" fmla="*/ 298 w 412"/>
                  <a:gd name="T9" fmla="*/ 2 h 677"/>
                  <a:gd name="T10" fmla="*/ 408 w 412"/>
                  <a:gd name="T11" fmla="*/ 67 h 677"/>
                  <a:gd name="T12" fmla="*/ 410 w 412"/>
                  <a:gd name="T13" fmla="*/ 67 h 677"/>
                  <a:gd name="T14" fmla="*/ 410 w 412"/>
                  <a:gd name="T15" fmla="*/ 69 h 677"/>
                  <a:gd name="T16" fmla="*/ 412 w 412"/>
                  <a:gd name="T17" fmla="*/ 505 h 677"/>
                  <a:gd name="T18" fmla="*/ 412 w 412"/>
                  <a:gd name="T19" fmla="*/ 506 h 677"/>
                  <a:gd name="T20" fmla="*/ 410 w 412"/>
                  <a:gd name="T21" fmla="*/ 508 h 677"/>
                  <a:gd name="T22" fmla="*/ 118 w 412"/>
                  <a:gd name="T23" fmla="*/ 677 h 677"/>
                  <a:gd name="T24" fmla="*/ 118 w 412"/>
                  <a:gd name="T25" fmla="*/ 677 h 677"/>
                  <a:gd name="T26" fmla="*/ 116 w 412"/>
                  <a:gd name="T27" fmla="*/ 677 h 677"/>
                  <a:gd name="T28" fmla="*/ 4 w 412"/>
                  <a:gd name="T29" fmla="*/ 611 h 677"/>
                  <a:gd name="T30" fmla="*/ 2 w 412"/>
                  <a:gd name="T31" fmla="*/ 609 h 677"/>
                  <a:gd name="T32" fmla="*/ 2 w 412"/>
                  <a:gd name="T33" fmla="*/ 609 h 677"/>
                  <a:gd name="T34" fmla="*/ 0 w 412"/>
                  <a:gd name="T35" fmla="*/ 172 h 677"/>
                  <a:gd name="T36" fmla="*/ 0 w 412"/>
                  <a:gd name="T37" fmla="*/ 170 h 677"/>
                  <a:gd name="T38" fmla="*/ 2 w 412"/>
                  <a:gd name="T39" fmla="*/ 170 h 677"/>
                  <a:gd name="T40" fmla="*/ 400 w 412"/>
                  <a:gd name="T41" fmla="*/ 74 h 677"/>
                  <a:gd name="T42" fmla="*/ 349 w 412"/>
                  <a:gd name="T43" fmla="*/ 43 h 677"/>
                  <a:gd name="T44" fmla="*/ 294 w 412"/>
                  <a:gd name="T45" fmla="*/ 13 h 677"/>
                  <a:gd name="T46" fmla="*/ 153 w 412"/>
                  <a:gd name="T47" fmla="*/ 95 h 677"/>
                  <a:gd name="T48" fmla="*/ 12 w 412"/>
                  <a:gd name="T49" fmla="*/ 177 h 677"/>
                  <a:gd name="T50" fmla="*/ 12 w 412"/>
                  <a:gd name="T51" fmla="*/ 415 h 677"/>
                  <a:gd name="T52" fmla="*/ 12 w 412"/>
                  <a:gd name="T53" fmla="*/ 604 h 677"/>
                  <a:gd name="T54" fmla="*/ 68 w 412"/>
                  <a:gd name="T55" fmla="*/ 636 h 677"/>
                  <a:gd name="T56" fmla="*/ 118 w 412"/>
                  <a:gd name="T57" fmla="*/ 665 h 677"/>
                  <a:gd name="T58" fmla="*/ 179 w 412"/>
                  <a:gd name="T59" fmla="*/ 628 h 677"/>
                  <a:gd name="T60" fmla="*/ 400 w 412"/>
                  <a:gd name="T61" fmla="*/ 501 h 677"/>
                  <a:gd name="T62" fmla="*/ 400 w 412"/>
                  <a:gd name="T63" fmla="*/ 74 h 67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12"/>
                  <a:gd name="T97" fmla="*/ 0 h 677"/>
                  <a:gd name="T98" fmla="*/ 412 w 412"/>
                  <a:gd name="T99" fmla="*/ 677 h 67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12" h="677">
                    <a:moveTo>
                      <a:pt x="2" y="170"/>
                    </a:moveTo>
                    <a:lnTo>
                      <a:pt x="294" y="2"/>
                    </a:lnTo>
                    <a:lnTo>
                      <a:pt x="294" y="0"/>
                    </a:lnTo>
                    <a:lnTo>
                      <a:pt x="296" y="2"/>
                    </a:lnTo>
                    <a:lnTo>
                      <a:pt x="298" y="2"/>
                    </a:lnTo>
                    <a:lnTo>
                      <a:pt x="408" y="67"/>
                    </a:lnTo>
                    <a:lnTo>
                      <a:pt x="410" y="67"/>
                    </a:lnTo>
                    <a:lnTo>
                      <a:pt x="410" y="69"/>
                    </a:lnTo>
                    <a:lnTo>
                      <a:pt x="412" y="505"/>
                    </a:lnTo>
                    <a:lnTo>
                      <a:pt x="412" y="506"/>
                    </a:lnTo>
                    <a:lnTo>
                      <a:pt x="410" y="508"/>
                    </a:lnTo>
                    <a:lnTo>
                      <a:pt x="118" y="677"/>
                    </a:lnTo>
                    <a:lnTo>
                      <a:pt x="116" y="677"/>
                    </a:lnTo>
                    <a:lnTo>
                      <a:pt x="4" y="611"/>
                    </a:lnTo>
                    <a:lnTo>
                      <a:pt x="2" y="609"/>
                    </a:lnTo>
                    <a:lnTo>
                      <a:pt x="0" y="172"/>
                    </a:lnTo>
                    <a:lnTo>
                      <a:pt x="0" y="170"/>
                    </a:lnTo>
                    <a:lnTo>
                      <a:pt x="2" y="170"/>
                    </a:lnTo>
                    <a:close/>
                    <a:moveTo>
                      <a:pt x="400" y="74"/>
                    </a:moveTo>
                    <a:lnTo>
                      <a:pt x="349" y="43"/>
                    </a:lnTo>
                    <a:lnTo>
                      <a:pt x="294" y="13"/>
                    </a:lnTo>
                    <a:lnTo>
                      <a:pt x="153" y="95"/>
                    </a:lnTo>
                    <a:lnTo>
                      <a:pt x="12" y="177"/>
                    </a:lnTo>
                    <a:lnTo>
                      <a:pt x="12" y="415"/>
                    </a:lnTo>
                    <a:lnTo>
                      <a:pt x="12" y="604"/>
                    </a:lnTo>
                    <a:lnTo>
                      <a:pt x="68" y="636"/>
                    </a:lnTo>
                    <a:lnTo>
                      <a:pt x="118" y="665"/>
                    </a:lnTo>
                    <a:lnTo>
                      <a:pt x="179" y="628"/>
                    </a:lnTo>
                    <a:lnTo>
                      <a:pt x="400" y="501"/>
                    </a:lnTo>
                    <a:lnTo>
                      <a:pt x="400" y="74"/>
                    </a:lnTo>
                    <a:close/>
                  </a:path>
                </a:pathLst>
              </a:custGeom>
              <a:solidFill>
                <a:srgbClr val="771B0C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9" name="Freeform 745"/>
              <p:cNvSpPr/>
              <p:nvPr/>
            </p:nvSpPr>
            <p:spPr bwMode="auto">
              <a:xfrm>
                <a:off x="4641101" y="3732866"/>
                <a:ext cx="112128" cy="95397"/>
              </a:xfrm>
              <a:custGeom>
                <a:avLst/>
                <a:gdLst>
                  <a:gd name="T0" fmla="*/ 119 w 137"/>
                  <a:gd name="T1" fmla="*/ 5 h 149"/>
                  <a:gd name="T2" fmla="*/ 220 w 137"/>
                  <a:gd name="T3" fmla="*/ 181 h 149"/>
                  <a:gd name="T4" fmla="*/ 117 w 137"/>
                  <a:gd name="T5" fmla="*/ 239 h 149"/>
                  <a:gd name="T6" fmla="*/ 117 w 137"/>
                  <a:gd name="T7" fmla="*/ 175 h 149"/>
                  <a:gd name="T8" fmla="*/ 0 w 137"/>
                  <a:gd name="T9" fmla="*/ 107 h 149"/>
                  <a:gd name="T10" fmla="*/ 0 w 137"/>
                  <a:gd name="T11" fmla="*/ 0 h 149"/>
                  <a:gd name="T12" fmla="*/ 119 w 137"/>
                  <a:gd name="T13" fmla="*/ 69 h 149"/>
                  <a:gd name="T14" fmla="*/ 119 w 137"/>
                  <a:gd name="T15" fmla="*/ 5 h 1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7"/>
                  <a:gd name="T25" fmla="*/ 0 h 149"/>
                  <a:gd name="T26" fmla="*/ 137 w 137"/>
                  <a:gd name="T27" fmla="*/ 149 h 1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7" h="149">
                    <a:moveTo>
                      <a:pt x="74" y="3"/>
                    </a:moveTo>
                    <a:cubicBezTo>
                      <a:pt x="137" y="113"/>
                      <a:pt x="137" y="113"/>
                      <a:pt x="137" y="113"/>
                    </a:cubicBezTo>
                    <a:cubicBezTo>
                      <a:pt x="73" y="149"/>
                      <a:pt x="73" y="149"/>
                      <a:pt x="73" y="149"/>
                    </a:cubicBezTo>
                    <a:cubicBezTo>
                      <a:pt x="73" y="136"/>
                      <a:pt x="73" y="123"/>
                      <a:pt x="73" y="109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4" y="30"/>
                      <a:pt x="74" y="17"/>
                      <a:pt x="74" y="3"/>
                    </a:cubicBezTo>
                    <a:close/>
                  </a:path>
                </a:pathLst>
              </a:custGeom>
              <a:solidFill>
                <a:srgbClr val="E6E7E8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0" name="Freeform 746"/>
              <p:cNvSpPr/>
              <p:nvPr/>
            </p:nvSpPr>
            <p:spPr bwMode="auto">
              <a:xfrm>
                <a:off x="4468321" y="3674989"/>
                <a:ext cx="60651" cy="51490"/>
              </a:xfrm>
              <a:custGeom>
                <a:avLst/>
                <a:gdLst>
                  <a:gd name="T0" fmla="*/ 64 w 74"/>
                  <a:gd name="T1" fmla="*/ 2 h 80"/>
                  <a:gd name="T2" fmla="*/ 119 w 74"/>
                  <a:gd name="T3" fmla="*/ 98 h 80"/>
                  <a:gd name="T4" fmla="*/ 64 w 74"/>
                  <a:gd name="T5" fmla="*/ 129 h 80"/>
                  <a:gd name="T6" fmla="*/ 64 w 74"/>
                  <a:gd name="T7" fmla="*/ 95 h 80"/>
                  <a:gd name="T8" fmla="*/ 0 w 74"/>
                  <a:gd name="T9" fmla="*/ 58 h 80"/>
                  <a:gd name="T10" fmla="*/ 0 w 74"/>
                  <a:gd name="T11" fmla="*/ 0 h 80"/>
                  <a:gd name="T12" fmla="*/ 64 w 74"/>
                  <a:gd name="T13" fmla="*/ 37 h 80"/>
                  <a:gd name="T14" fmla="*/ 64 w 74"/>
                  <a:gd name="T15" fmla="*/ 2 h 8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4"/>
                  <a:gd name="T25" fmla="*/ 0 h 80"/>
                  <a:gd name="T26" fmla="*/ 74 w 74"/>
                  <a:gd name="T27" fmla="*/ 80 h 8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4" h="80">
                    <a:moveTo>
                      <a:pt x="40" y="1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73"/>
                      <a:pt x="40" y="66"/>
                      <a:pt x="40" y="5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6"/>
                      <a:pt x="40" y="8"/>
                      <a:pt x="40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1" name="Freeform 747"/>
              <p:cNvSpPr/>
              <p:nvPr/>
            </p:nvSpPr>
            <p:spPr bwMode="auto">
              <a:xfrm>
                <a:off x="4468321" y="3710913"/>
                <a:ext cx="60651" cy="51490"/>
              </a:xfrm>
              <a:custGeom>
                <a:avLst/>
                <a:gdLst>
                  <a:gd name="T0" fmla="*/ 64 w 74"/>
                  <a:gd name="T1" fmla="*/ 2 h 80"/>
                  <a:gd name="T2" fmla="*/ 119 w 74"/>
                  <a:gd name="T3" fmla="*/ 98 h 80"/>
                  <a:gd name="T4" fmla="*/ 64 w 74"/>
                  <a:gd name="T5" fmla="*/ 129 h 80"/>
                  <a:gd name="T6" fmla="*/ 64 w 74"/>
                  <a:gd name="T7" fmla="*/ 95 h 80"/>
                  <a:gd name="T8" fmla="*/ 0 w 74"/>
                  <a:gd name="T9" fmla="*/ 58 h 80"/>
                  <a:gd name="T10" fmla="*/ 0 w 74"/>
                  <a:gd name="T11" fmla="*/ 0 h 80"/>
                  <a:gd name="T12" fmla="*/ 64 w 74"/>
                  <a:gd name="T13" fmla="*/ 37 h 80"/>
                  <a:gd name="T14" fmla="*/ 64 w 74"/>
                  <a:gd name="T15" fmla="*/ 2 h 8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4"/>
                  <a:gd name="T25" fmla="*/ 0 h 80"/>
                  <a:gd name="T26" fmla="*/ 74 w 74"/>
                  <a:gd name="T27" fmla="*/ 80 h 8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4" h="80">
                    <a:moveTo>
                      <a:pt x="40" y="1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73"/>
                      <a:pt x="40" y="66"/>
                      <a:pt x="40" y="5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6"/>
                      <a:pt x="40" y="8"/>
                      <a:pt x="40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2" name="Freeform 748"/>
              <p:cNvSpPr/>
              <p:nvPr/>
            </p:nvSpPr>
            <p:spPr bwMode="auto">
              <a:xfrm>
                <a:off x="4468321" y="3749231"/>
                <a:ext cx="60651" cy="52289"/>
              </a:xfrm>
              <a:custGeom>
                <a:avLst/>
                <a:gdLst>
                  <a:gd name="T0" fmla="*/ 64 w 74"/>
                  <a:gd name="T1" fmla="*/ 3 h 81"/>
                  <a:gd name="T2" fmla="*/ 119 w 74"/>
                  <a:gd name="T3" fmla="*/ 99 h 81"/>
                  <a:gd name="T4" fmla="*/ 64 w 74"/>
                  <a:gd name="T5" fmla="*/ 131 h 81"/>
                  <a:gd name="T6" fmla="*/ 64 w 74"/>
                  <a:gd name="T7" fmla="*/ 97 h 81"/>
                  <a:gd name="T8" fmla="*/ 0 w 74"/>
                  <a:gd name="T9" fmla="*/ 58 h 81"/>
                  <a:gd name="T10" fmla="*/ 0 w 74"/>
                  <a:gd name="T11" fmla="*/ 0 h 81"/>
                  <a:gd name="T12" fmla="*/ 64 w 74"/>
                  <a:gd name="T13" fmla="*/ 37 h 81"/>
                  <a:gd name="T14" fmla="*/ 64 w 74"/>
                  <a:gd name="T15" fmla="*/ 3 h 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4"/>
                  <a:gd name="T25" fmla="*/ 0 h 81"/>
                  <a:gd name="T26" fmla="*/ 74 w 74"/>
                  <a:gd name="T27" fmla="*/ 81 h 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4" h="81">
                    <a:moveTo>
                      <a:pt x="40" y="2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4"/>
                      <a:pt x="40" y="67"/>
                      <a:pt x="40" y="6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6"/>
                      <a:pt x="40" y="9"/>
                      <a:pt x="40" y="2"/>
                    </a:cubicBezTo>
                    <a:close/>
                  </a:path>
                </a:pathLst>
              </a:custGeom>
              <a:solidFill>
                <a:srgbClr val="BFBFB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04" name="组合 503"/>
          <p:cNvGrpSpPr/>
          <p:nvPr/>
        </p:nvGrpSpPr>
        <p:grpSpPr>
          <a:xfrm>
            <a:off x="1402129" y="3661226"/>
            <a:ext cx="284908" cy="270224"/>
            <a:chOff x="4468321" y="3599949"/>
            <a:chExt cx="284908" cy="270224"/>
          </a:xfrm>
        </p:grpSpPr>
        <p:sp>
          <p:nvSpPr>
            <p:cNvPr id="505" name="AutoShape 737"/>
            <p:cNvSpPr>
              <a:spLocks noChangeAspect="1" noChangeArrowheads="1" noTextEdit="1"/>
            </p:cNvSpPr>
            <p:nvPr/>
          </p:nvSpPr>
          <p:spPr bwMode="auto">
            <a:xfrm>
              <a:off x="4468321" y="3599949"/>
              <a:ext cx="284908" cy="26942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6" name="Freeform 739"/>
            <p:cNvSpPr/>
            <p:nvPr/>
          </p:nvSpPr>
          <p:spPr bwMode="auto">
            <a:xfrm>
              <a:off x="4532030" y="3669401"/>
              <a:ext cx="57593" cy="197978"/>
            </a:xfrm>
            <a:custGeom>
              <a:avLst/>
              <a:gdLst>
                <a:gd name="T0" fmla="*/ 111 w 113"/>
                <a:gd name="T1" fmla="*/ 64 h 496"/>
                <a:gd name="T2" fmla="*/ 0 w 113"/>
                <a:gd name="T3" fmla="*/ 0 h 496"/>
                <a:gd name="T4" fmla="*/ 2 w 113"/>
                <a:gd name="T5" fmla="*/ 433 h 496"/>
                <a:gd name="T6" fmla="*/ 113 w 113"/>
                <a:gd name="T7" fmla="*/ 496 h 496"/>
                <a:gd name="T8" fmla="*/ 111 w 113"/>
                <a:gd name="T9" fmla="*/ 64 h 4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496"/>
                <a:gd name="T17" fmla="*/ 113 w 113"/>
                <a:gd name="T18" fmla="*/ 496 h 4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496">
                  <a:moveTo>
                    <a:pt x="111" y="64"/>
                  </a:moveTo>
                  <a:lnTo>
                    <a:pt x="0" y="0"/>
                  </a:lnTo>
                  <a:lnTo>
                    <a:pt x="2" y="433"/>
                  </a:lnTo>
                  <a:lnTo>
                    <a:pt x="113" y="496"/>
                  </a:lnTo>
                  <a:lnTo>
                    <a:pt x="111" y="64"/>
                  </a:lnTo>
                  <a:close/>
                </a:path>
              </a:pathLst>
            </a:custGeom>
            <a:solidFill>
              <a:srgbClr val="A92C22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7" name="Freeform 740"/>
            <p:cNvSpPr/>
            <p:nvPr/>
          </p:nvSpPr>
          <p:spPr bwMode="auto">
            <a:xfrm>
              <a:off x="4532030" y="3669401"/>
              <a:ext cx="57593" cy="197978"/>
            </a:xfrm>
            <a:custGeom>
              <a:avLst/>
              <a:gdLst>
                <a:gd name="T0" fmla="*/ 111 w 113"/>
                <a:gd name="T1" fmla="*/ 64 h 496"/>
                <a:gd name="T2" fmla="*/ 0 w 113"/>
                <a:gd name="T3" fmla="*/ 0 h 496"/>
                <a:gd name="T4" fmla="*/ 2 w 113"/>
                <a:gd name="T5" fmla="*/ 433 h 496"/>
                <a:gd name="T6" fmla="*/ 113 w 113"/>
                <a:gd name="T7" fmla="*/ 496 h 496"/>
                <a:gd name="T8" fmla="*/ 111 w 113"/>
                <a:gd name="T9" fmla="*/ 64 h 4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496"/>
                <a:gd name="T17" fmla="*/ 113 w 113"/>
                <a:gd name="T18" fmla="*/ 496 h 4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496">
                  <a:moveTo>
                    <a:pt x="111" y="64"/>
                  </a:moveTo>
                  <a:lnTo>
                    <a:pt x="0" y="0"/>
                  </a:lnTo>
                  <a:lnTo>
                    <a:pt x="2" y="433"/>
                  </a:lnTo>
                  <a:lnTo>
                    <a:pt x="113" y="496"/>
                  </a:lnTo>
                  <a:lnTo>
                    <a:pt x="111" y="64"/>
                  </a:lnTo>
                  <a:close/>
                </a:path>
              </a:pathLst>
            </a:custGeom>
            <a:solidFill>
              <a:srgbClr val="A92C22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8" name="Freeform 741"/>
            <p:cNvSpPr/>
            <p:nvPr/>
          </p:nvSpPr>
          <p:spPr bwMode="auto">
            <a:xfrm>
              <a:off x="4532030" y="3602344"/>
              <a:ext cx="203870" cy="92603"/>
            </a:xfrm>
            <a:custGeom>
              <a:avLst/>
              <a:gdLst>
                <a:gd name="T0" fmla="*/ 400 w 400"/>
                <a:gd name="T1" fmla="*/ 65 h 232"/>
                <a:gd name="T2" fmla="*/ 289 w 400"/>
                <a:gd name="T3" fmla="*/ 0 h 232"/>
                <a:gd name="T4" fmla="*/ 0 w 400"/>
                <a:gd name="T5" fmla="*/ 168 h 232"/>
                <a:gd name="T6" fmla="*/ 111 w 400"/>
                <a:gd name="T7" fmla="*/ 232 h 232"/>
                <a:gd name="T8" fmla="*/ 400 w 400"/>
                <a:gd name="T9" fmla="*/ 65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0"/>
                <a:gd name="T16" fmla="*/ 0 h 232"/>
                <a:gd name="T17" fmla="*/ 400 w 400"/>
                <a:gd name="T18" fmla="*/ 232 h 2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0" h="232">
                  <a:moveTo>
                    <a:pt x="400" y="65"/>
                  </a:moveTo>
                  <a:lnTo>
                    <a:pt x="289" y="0"/>
                  </a:lnTo>
                  <a:lnTo>
                    <a:pt x="0" y="168"/>
                  </a:lnTo>
                  <a:lnTo>
                    <a:pt x="111" y="232"/>
                  </a:lnTo>
                  <a:lnTo>
                    <a:pt x="400" y="65"/>
                  </a:lnTo>
                  <a:close/>
                </a:path>
              </a:pathLst>
            </a:custGeom>
            <a:solidFill>
              <a:srgbClr val="CD3529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9" name="Freeform 742"/>
            <p:cNvSpPr/>
            <p:nvPr/>
          </p:nvSpPr>
          <p:spPr bwMode="auto">
            <a:xfrm>
              <a:off x="4588604" y="3628289"/>
              <a:ext cx="147296" cy="239091"/>
            </a:xfrm>
            <a:custGeom>
              <a:avLst/>
              <a:gdLst>
                <a:gd name="T0" fmla="*/ 0 w 289"/>
                <a:gd name="T1" fmla="*/ 167 h 599"/>
                <a:gd name="T2" fmla="*/ 2 w 289"/>
                <a:gd name="T3" fmla="*/ 599 h 599"/>
                <a:gd name="T4" fmla="*/ 289 w 289"/>
                <a:gd name="T5" fmla="*/ 432 h 599"/>
                <a:gd name="T6" fmla="*/ 289 w 289"/>
                <a:gd name="T7" fmla="*/ 0 h 599"/>
                <a:gd name="T8" fmla="*/ 0 w 289"/>
                <a:gd name="T9" fmla="*/ 167 h 5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9"/>
                <a:gd name="T16" fmla="*/ 0 h 599"/>
                <a:gd name="T17" fmla="*/ 289 w 289"/>
                <a:gd name="T18" fmla="*/ 599 h 5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9" h="599">
                  <a:moveTo>
                    <a:pt x="0" y="167"/>
                  </a:moveTo>
                  <a:lnTo>
                    <a:pt x="2" y="599"/>
                  </a:lnTo>
                  <a:lnTo>
                    <a:pt x="289" y="432"/>
                  </a:lnTo>
                  <a:lnTo>
                    <a:pt x="289" y="0"/>
                  </a:lnTo>
                  <a:lnTo>
                    <a:pt x="0" y="167"/>
                  </a:lnTo>
                  <a:close/>
                </a:path>
              </a:pathLst>
            </a:custGeom>
            <a:solidFill>
              <a:srgbClr val="98271D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0" name="Freeform 743"/>
            <p:cNvSpPr>
              <a:spLocks noEditPoints="1"/>
            </p:cNvSpPr>
            <p:nvPr/>
          </p:nvSpPr>
          <p:spPr bwMode="auto">
            <a:xfrm>
              <a:off x="4531521" y="3626692"/>
              <a:ext cx="204379" cy="240687"/>
            </a:xfrm>
            <a:custGeom>
              <a:avLst/>
              <a:gdLst>
                <a:gd name="T0" fmla="*/ 0 w 250"/>
                <a:gd name="T1" fmla="*/ 109 h 375"/>
                <a:gd name="T2" fmla="*/ 2 w 250"/>
                <a:gd name="T3" fmla="*/ 106 h 375"/>
                <a:gd name="T4" fmla="*/ 5 w 250"/>
                <a:gd name="T5" fmla="*/ 105 h 375"/>
                <a:gd name="T6" fmla="*/ 324 w 250"/>
                <a:gd name="T7" fmla="*/ 43 h 375"/>
                <a:gd name="T8" fmla="*/ 326 w 250"/>
                <a:gd name="T9" fmla="*/ 43 h 375"/>
                <a:gd name="T10" fmla="*/ 398 w 250"/>
                <a:gd name="T11" fmla="*/ 0 h 375"/>
                <a:gd name="T12" fmla="*/ 401 w 250"/>
                <a:gd name="T13" fmla="*/ 5 h 375"/>
                <a:gd name="T14" fmla="*/ 399 w 250"/>
                <a:gd name="T15" fmla="*/ 6 h 375"/>
                <a:gd name="T16" fmla="*/ 330 w 250"/>
                <a:gd name="T17" fmla="*/ 113 h 375"/>
                <a:gd name="T18" fmla="*/ 398 w 250"/>
                <a:gd name="T19" fmla="*/ 72 h 375"/>
                <a:gd name="T20" fmla="*/ 401 w 250"/>
                <a:gd name="T21" fmla="*/ 76 h 375"/>
                <a:gd name="T22" fmla="*/ 399 w 250"/>
                <a:gd name="T23" fmla="*/ 79 h 375"/>
                <a:gd name="T24" fmla="*/ 260 w 250"/>
                <a:gd name="T25" fmla="*/ 225 h 375"/>
                <a:gd name="T26" fmla="*/ 398 w 250"/>
                <a:gd name="T27" fmla="*/ 143 h 375"/>
                <a:gd name="T28" fmla="*/ 401 w 250"/>
                <a:gd name="T29" fmla="*/ 148 h 375"/>
                <a:gd name="T30" fmla="*/ 399 w 250"/>
                <a:gd name="T31" fmla="*/ 150 h 375"/>
                <a:gd name="T32" fmla="*/ 330 w 250"/>
                <a:gd name="T33" fmla="*/ 254 h 375"/>
                <a:gd name="T34" fmla="*/ 398 w 250"/>
                <a:gd name="T35" fmla="*/ 215 h 375"/>
                <a:gd name="T36" fmla="*/ 401 w 250"/>
                <a:gd name="T37" fmla="*/ 219 h 375"/>
                <a:gd name="T38" fmla="*/ 399 w 250"/>
                <a:gd name="T39" fmla="*/ 222 h 375"/>
                <a:gd name="T40" fmla="*/ 330 w 250"/>
                <a:gd name="T41" fmla="*/ 262 h 375"/>
                <a:gd name="T42" fmla="*/ 258 w 250"/>
                <a:gd name="T43" fmla="*/ 304 h 375"/>
                <a:gd name="T44" fmla="*/ 324 w 250"/>
                <a:gd name="T45" fmla="*/ 331 h 375"/>
                <a:gd name="T46" fmla="*/ 324 w 250"/>
                <a:gd name="T47" fmla="*/ 331 h 375"/>
                <a:gd name="T48" fmla="*/ 398 w 250"/>
                <a:gd name="T49" fmla="*/ 289 h 375"/>
                <a:gd name="T50" fmla="*/ 401 w 250"/>
                <a:gd name="T51" fmla="*/ 293 h 375"/>
                <a:gd name="T52" fmla="*/ 399 w 250"/>
                <a:gd name="T53" fmla="*/ 296 h 375"/>
                <a:gd name="T54" fmla="*/ 330 w 250"/>
                <a:gd name="T55" fmla="*/ 400 h 375"/>
                <a:gd name="T56" fmla="*/ 398 w 250"/>
                <a:gd name="T57" fmla="*/ 362 h 375"/>
                <a:gd name="T58" fmla="*/ 401 w 250"/>
                <a:gd name="T59" fmla="*/ 365 h 375"/>
                <a:gd name="T60" fmla="*/ 399 w 250"/>
                <a:gd name="T61" fmla="*/ 368 h 375"/>
                <a:gd name="T62" fmla="*/ 184 w 250"/>
                <a:gd name="T63" fmla="*/ 492 h 375"/>
                <a:gd name="T64" fmla="*/ 114 w 250"/>
                <a:gd name="T65" fmla="*/ 534 h 375"/>
                <a:gd name="T66" fmla="*/ 107 w 250"/>
                <a:gd name="T67" fmla="*/ 603 h 375"/>
                <a:gd name="T68" fmla="*/ 107 w 250"/>
                <a:gd name="T69" fmla="*/ 531 h 375"/>
                <a:gd name="T70" fmla="*/ 107 w 250"/>
                <a:gd name="T71" fmla="*/ 458 h 375"/>
                <a:gd name="T72" fmla="*/ 107 w 250"/>
                <a:gd name="T73" fmla="*/ 458 h 375"/>
                <a:gd name="T74" fmla="*/ 107 w 250"/>
                <a:gd name="T75" fmla="*/ 384 h 375"/>
                <a:gd name="T76" fmla="*/ 107 w 250"/>
                <a:gd name="T77" fmla="*/ 314 h 375"/>
                <a:gd name="T78" fmla="*/ 107 w 250"/>
                <a:gd name="T79" fmla="*/ 312 h 375"/>
                <a:gd name="T80" fmla="*/ 107 w 250"/>
                <a:gd name="T81" fmla="*/ 241 h 375"/>
                <a:gd name="T82" fmla="*/ 107 w 250"/>
                <a:gd name="T83" fmla="*/ 170 h 375"/>
                <a:gd name="T84" fmla="*/ 186 w 250"/>
                <a:gd name="T85" fmla="*/ 275 h 375"/>
                <a:gd name="T86" fmla="*/ 324 w 250"/>
                <a:gd name="T87" fmla="*/ 259 h 375"/>
                <a:gd name="T88" fmla="*/ 186 w 250"/>
                <a:gd name="T89" fmla="*/ 275 h 375"/>
                <a:gd name="T90" fmla="*/ 324 w 250"/>
                <a:gd name="T91" fmla="*/ 116 h 375"/>
                <a:gd name="T92" fmla="*/ 114 w 250"/>
                <a:gd name="T93" fmla="*/ 170 h 375"/>
                <a:gd name="T94" fmla="*/ 253 w 250"/>
                <a:gd name="T95" fmla="*/ 156 h 375"/>
                <a:gd name="T96" fmla="*/ 255 w 250"/>
                <a:gd name="T97" fmla="*/ 156 h 375"/>
                <a:gd name="T98" fmla="*/ 114 w 250"/>
                <a:gd name="T99" fmla="*/ 309 h 375"/>
                <a:gd name="T100" fmla="*/ 180 w 250"/>
                <a:gd name="T101" fmla="*/ 270 h 375"/>
                <a:gd name="T102" fmla="*/ 253 w 250"/>
                <a:gd name="T103" fmla="*/ 228 h 375"/>
                <a:gd name="T104" fmla="*/ 114 w 250"/>
                <a:gd name="T105" fmla="*/ 244 h 375"/>
                <a:gd name="T106" fmla="*/ 180 w 250"/>
                <a:gd name="T107" fmla="*/ 278 h 375"/>
                <a:gd name="T108" fmla="*/ 114 w 250"/>
                <a:gd name="T109" fmla="*/ 381 h 375"/>
                <a:gd name="T110" fmla="*/ 114 w 250"/>
                <a:gd name="T111" fmla="*/ 388 h 375"/>
                <a:gd name="T112" fmla="*/ 252 w 250"/>
                <a:gd name="T113" fmla="*/ 373 h 375"/>
                <a:gd name="T114" fmla="*/ 114 w 250"/>
                <a:gd name="T115" fmla="*/ 388 h 375"/>
                <a:gd name="T116" fmla="*/ 324 w 250"/>
                <a:gd name="T117" fmla="*/ 404 h 375"/>
                <a:gd name="T118" fmla="*/ 184 w 250"/>
                <a:gd name="T119" fmla="*/ 420 h 375"/>
                <a:gd name="T120" fmla="*/ 178 w 250"/>
                <a:gd name="T121" fmla="*/ 425 h 375"/>
                <a:gd name="T122" fmla="*/ 114 w 250"/>
                <a:gd name="T123" fmla="*/ 526 h 375"/>
                <a:gd name="T124" fmla="*/ 178 w 250"/>
                <a:gd name="T125" fmla="*/ 425 h 37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50"/>
                <a:gd name="T190" fmla="*/ 0 h 375"/>
                <a:gd name="T191" fmla="*/ 250 w 250"/>
                <a:gd name="T192" fmla="*/ 375 h 37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50" h="375">
                  <a:moveTo>
                    <a:pt x="1" y="69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4" y="66"/>
                    <a:pt x="62" y="99"/>
                    <a:pt x="69" y="103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9" y="2"/>
                    <a:pt x="249" y="2"/>
                    <a:pt x="249" y="2"/>
                  </a:cubicBezTo>
                  <a:cubicBezTo>
                    <a:pt x="250" y="3"/>
                    <a:pt x="250" y="3"/>
                    <a:pt x="250" y="3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8"/>
                    <a:pt x="250" y="48"/>
                    <a:pt x="250" y="48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247" y="90"/>
                    <a:pt x="247" y="90"/>
                    <a:pt x="247" y="90"/>
                  </a:cubicBezTo>
                  <a:cubicBezTo>
                    <a:pt x="248" y="89"/>
                    <a:pt x="248" y="89"/>
                    <a:pt x="248" y="89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2"/>
                    <a:pt x="250" y="92"/>
                    <a:pt x="250" y="92"/>
                  </a:cubicBezTo>
                  <a:cubicBezTo>
                    <a:pt x="250" y="93"/>
                    <a:pt x="250" y="93"/>
                    <a:pt x="250" y="93"/>
                  </a:cubicBezTo>
                  <a:cubicBezTo>
                    <a:pt x="249" y="93"/>
                    <a:pt x="249" y="93"/>
                    <a:pt x="249" y="93"/>
                  </a:cubicBezTo>
                  <a:cubicBezTo>
                    <a:pt x="206" y="118"/>
                    <a:pt x="206" y="118"/>
                    <a:pt x="206" y="118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47" y="135"/>
                    <a:pt x="247" y="135"/>
                    <a:pt x="247" y="135"/>
                  </a:cubicBezTo>
                  <a:cubicBezTo>
                    <a:pt x="248" y="134"/>
                    <a:pt x="248" y="134"/>
                    <a:pt x="248" y="134"/>
                  </a:cubicBezTo>
                  <a:cubicBezTo>
                    <a:pt x="249" y="135"/>
                    <a:pt x="249" y="135"/>
                    <a:pt x="249" y="135"/>
                  </a:cubicBezTo>
                  <a:cubicBezTo>
                    <a:pt x="250" y="136"/>
                    <a:pt x="250" y="136"/>
                    <a:pt x="250" y="136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5" y="163"/>
                    <a:pt x="205" y="163"/>
                    <a:pt x="205" y="163"/>
                  </a:cubicBezTo>
                  <a:cubicBezTo>
                    <a:pt x="161" y="189"/>
                    <a:pt x="161" y="189"/>
                    <a:pt x="161" y="189"/>
                  </a:cubicBezTo>
                  <a:cubicBezTo>
                    <a:pt x="161" y="230"/>
                    <a:pt x="161" y="230"/>
                    <a:pt x="161" y="230"/>
                  </a:cubicBezTo>
                  <a:cubicBezTo>
                    <a:pt x="202" y="206"/>
                    <a:pt x="202" y="206"/>
                    <a:pt x="202" y="206"/>
                  </a:cubicBezTo>
                  <a:cubicBezTo>
                    <a:pt x="202" y="206"/>
                    <a:pt x="202" y="206"/>
                    <a:pt x="202" y="206"/>
                  </a:cubicBezTo>
                  <a:cubicBezTo>
                    <a:pt x="202" y="206"/>
                    <a:pt x="202" y="206"/>
                    <a:pt x="202" y="206"/>
                  </a:cubicBezTo>
                  <a:cubicBezTo>
                    <a:pt x="247" y="181"/>
                    <a:pt x="247" y="181"/>
                    <a:pt x="247" y="181"/>
                  </a:cubicBezTo>
                  <a:cubicBezTo>
                    <a:pt x="248" y="180"/>
                    <a:pt x="248" y="180"/>
                    <a:pt x="248" y="180"/>
                  </a:cubicBezTo>
                  <a:cubicBezTo>
                    <a:pt x="249" y="181"/>
                    <a:pt x="249" y="181"/>
                    <a:pt x="249" y="181"/>
                  </a:cubicBezTo>
                  <a:cubicBezTo>
                    <a:pt x="250" y="182"/>
                    <a:pt x="250" y="182"/>
                    <a:pt x="250" y="182"/>
                  </a:cubicBezTo>
                  <a:cubicBezTo>
                    <a:pt x="250" y="183"/>
                    <a:pt x="250" y="183"/>
                    <a:pt x="250" y="183"/>
                  </a:cubicBezTo>
                  <a:cubicBezTo>
                    <a:pt x="249" y="184"/>
                    <a:pt x="249" y="184"/>
                    <a:pt x="249" y="184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6" y="249"/>
                    <a:pt x="206" y="249"/>
                    <a:pt x="206" y="249"/>
                  </a:cubicBezTo>
                  <a:cubicBezTo>
                    <a:pt x="247" y="225"/>
                    <a:pt x="247" y="225"/>
                    <a:pt x="247" y="225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9" y="226"/>
                    <a:pt x="249" y="226"/>
                    <a:pt x="249" y="226"/>
                  </a:cubicBezTo>
                  <a:cubicBezTo>
                    <a:pt x="250" y="227"/>
                    <a:pt x="250" y="227"/>
                    <a:pt x="250" y="227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49" y="229"/>
                    <a:pt x="249" y="229"/>
                    <a:pt x="249" y="229"/>
                  </a:cubicBezTo>
                  <a:cubicBezTo>
                    <a:pt x="115" y="306"/>
                    <a:pt x="115" y="306"/>
                    <a:pt x="115" y="306"/>
                  </a:cubicBezTo>
                  <a:cubicBezTo>
                    <a:pt x="115" y="306"/>
                    <a:pt x="115" y="306"/>
                    <a:pt x="115" y="306"/>
                  </a:cubicBezTo>
                  <a:cubicBezTo>
                    <a:pt x="114" y="306"/>
                    <a:pt x="114" y="306"/>
                    <a:pt x="114" y="306"/>
                  </a:cubicBezTo>
                  <a:cubicBezTo>
                    <a:pt x="71" y="332"/>
                    <a:pt x="71" y="332"/>
                    <a:pt x="71" y="332"/>
                  </a:cubicBezTo>
                  <a:cubicBezTo>
                    <a:pt x="71" y="375"/>
                    <a:pt x="71" y="375"/>
                    <a:pt x="71" y="375"/>
                  </a:cubicBezTo>
                  <a:cubicBezTo>
                    <a:pt x="67" y="375"/>
                    <a:pt x="67" y="375"/>
                    <a:pt x="67" y="375"/>
                  </a:cubicBezTo>
                  <a:cubicBezTo>
                    <a:pt x="67" y="330"/>
                    <a:pt x="67" y="330"/>
                    <a:pt x="67" y="330"/>
                  </a:cubicBezTo>
                  <a:cubicBezTo>
                    <a:pt x="67" y="330"/>
                    <a:pt x="67" y="330"/>
                    <a:pt x="67" y="330"/>
                  </a:cubicBezTo>
                  <a:cubicBezTo>
                    <a:pt x="67" y="330"/>
                    <a:pt x="67" y="330"/>
                    <a:pt x="67" y="330"/>
                  </a:cubicBezTo>
                  <a:cubicBezTo>
                    <a:pt x="67" y="285"/>
                    <a:pt x="67" y="285"/>
                    <a:pt x="67" y="285"/>
                  </a:cubicBezTo>
                  <a:cubicBezTo>
                    <a:pt x="67" y="285"/>
                    <a:pt x="67" y="285"/>
                    <a:pt x="67" y="285"/>
                  </a:cubicBezTo>
                  <a:cubicBezTo>
                    <a:pt x="67" y="285"/>
                    <a:pt x="67" y="285"/>
                    <a:pt x="67" y="285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67" y="106"/>
                    <a:pt x="67" y="106"/>
                    <a:pt x="67" y="106"/>
                  </a:cubicBezTo>
                  <a:lnTo>
                    <a:pt x="1" y="69"/>
                  </a:lnTo>
                  <a:close/>
                  <a:moveTo>
                    <a:pt x="116" y="171"/>
                  </a:moveTo>
                  <a:cubicBezTo>
                    <a:pt x="116" y="211"/>
                    <a:pt x="116" y="211"/>
                    <a:pt x="116" y="21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21"/>
                    <a:pt x="202" y="121"/>
                    <a:pt x="202" y="121"/>
                  </a:cubicBezTo>
                  <a:lnTo>
                    <a:pt x="116" y="171"/>
                  </a:lnTo>
                  <a:close/>
                  <a:moveTo>
                    <a:pt x="159" y="97"/>
                  </a:moveTo>
                  <a:cubicBezTo>
                    <a:pt x="202" y="72"/>
                    <a:pt x="202" y="72"/>
                    <a:pt x="202" y="72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48"/>
                    <a:pt x="71" y="148"/>
                    <a:pt x="71" y="148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8" y="97"/>
                    <a:pt x="158" y="97"/>
                    <a:pt x="158" y="97"/>
                  </a:cubicBezTo>
                  <a:lnTo>
                    <a:pt x="159" y="97"/>
                  </a:lnTo>
                  <a:close/>
                  <a:moveTo>
                    <a:pt x="71" y="152"/>
                  </a:moveTo>
                  <a:cubicBezTo>
                    <a:pt x="71" y="192"/>
                    <a:pt x="71" y="192"/>
                    <a:pt x="71" y="192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13" y="168"/>
                    <a:pt x="113" y="168"/>
                    <a:pt x="113" y="168"/>
                  </a:cubicBezTo>
                  <a:cubicBezTo>
                    <a:pt x="158" y="142"/>
                    <a:pt x="158" y="142"/>
                    <a:pt x="158" y="142"/>
                  </a:cubicBezTo>
                  <a:cubicBezTo>
                    <a:pt x="158" y="102"/>
                    <a:pt x="158" y="102"/>
                    <a:pt x="158" y="102"/>
                  </a:cubicBezTo>
                  <a:lnTo>
                    <a:pt x="71" y="152"/>
                  </a:lnTo>
                  <a:close/>
                  <a:moveTo>
                    <a:pt x="112" y="213"/>
                  </a:moveTo>
                  <a:cubicBezTo>
                    <a:pt x="112" y="173"/>
                    <a:pt x="112" y="173"/>
                    <a:pt x="112" y="173"/>
                  </a:cubicBezTo>
                  <a:cubicBezTo>
                    <a:pt x="71" y="197"/>
                    <a:pt x="71" y="197"/>
                    <a:pt x="71" y="197"/>
                  </a:cubicBezTo>
                  <a:cubicBezTo>
                    <a:pt x="71" y="237"/>
                    <a:pt x="71" y="237"/>
                    <a:pt x="71" y="237"/>
                  </a:cubicBezTo>
                  <a:lnTo>
                    <a:pt x="112" y="213"/>
                  </a:lnTo>
                  <a:close/>
                  <a:moveTo>
                    <a:pt x="71" y="241"/>
                  </a:moveTo>
                  <a:cubicBezTo>
                    <a:pt x="71" y="283"/>
                    <a:pt x="71" y="283"/>
                    <a:pt x="71" y="283"/>
                  </a:cubicBezTo>
                  <a:cubicBezTo>
                    <a:pt x="157" y="232"/>
                    <a:pt x="157" y="232"/>
                    <a:pt x="157" y="232"/>
                  </a:cubicBezTo>
                  <a:cubicBezTo>
                    <a:pt x="157" y="191"/>
                    <a:pt x="157" y="191"/>
                    <a:pt x="157" y="191"/>
                  </a:cubicBezTo>
                  <a:lnTo>
                    <a:pt x="71" y="241"/>
                  </a:lnTo>
                  <a:close/>
                  <a:moveTo>
                    <a:pt x="115" y="302"/>
                  </a:moveTo>
                  <a:cubicBezTo>
                    <a:pt x="202" y="251"/>
                    <a:pt x="202" y="251"/>
                    <a:pt x="202" y="251"/>
                  </a:cubicBezTo>
                  <a:cubicBezTo>
                    <a:pt x="202" y="211"/>
                    <a:pt x="202" y="211"/>
                    <a:pt x="202" y="211"/>
                  </a:cubicBezTo>
                  <a:cubicBezTo>
                    <a:pt x="115" y="261"/>
                    <a:pt x="115" y="261"/>
                    <a:pt x="115" y="261"/>
                  </a:cubicBezTo>
                  <a:lnTo>
                    <a:pt x="115" y="302"/>
                  </a:lnTo>
                  <a:close/>
                  <a:moveTo>
                    <a:pt x="111" y="264"/>
                  </a:moveTo>
                  <a:cubicBezTo>
                    <a:pt x="71" y="287"/>
                    <a:pt x="71" y="287"/>
                    <a:pt x="71" y="287"/>
                  </a:cubicBezTo>
                  <a:cubicBezTo>
                    <a:pt x="71" y="327"/>
                    <a:pt x="71" y="327"/>
                    <a:pt x="71" y="327"/>
                  </a:cubicBezTo>
                  <a:cubicBezTo>
                    <a:pt x="111" y="304"/>
                    <a:pt x="111" y="304"/>
                    <a:pt x="111" y="304"/>
                  </a:cubicBezTo>
                  <a:lnTo>
                    <a:pt x="111" y="2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1" name="Freeform 744"/>
            <p:cNvSpPr>
              <a:spLocks noEditPoints="1"/>
            </p:cNvSpPr>
            <p:nvPr/>
          </p:nvSpPr>
          <p:spPr bwMode="auto">
            <a:xfrm>
              <a:off x="4529482" y="3599949"/>
              <a:ext cx="209986" cy="270224"/>
            </a:xfrm>
            <a:custGeom>
              <a:avLst/>
              <a:gdLst>
                <a:gd name="T0" fmla="*/ 2 w 412"/>
                <a:gd name="T1" fmla="*/ 170 h 677"/>
                <a:gd name="T2" fmla="*/ 294 w 412"/>
                <a:gd name="T3" fmla="*/ 2 h 677"/>
                <a:gd name="T4" fmla="*/ 294 w 412"/>
                <a:gd name="T5" fmla="*/ 0 h 677"/>
                <a:gd name="T6" fmla="*/ 296 w 412"/>
                <a:gd name="T7" fmla="*/ 2 h 677"/>
                <a:gd name="T8" fmla="*/ 298 w 412"/>
                <a:gd name="T9" fmla="*/ 2 h 677"/>
                <a:gd name="T10" fmla="*/ 408 w 412"/>
                <a:gd name="T11" fmla="*/ 67 h 677"/>
                <a:gd name="T12" fmla="*/ 410 w 412"/>
                <a:gd name="T13" fmla="*/ 67 h 677"/>
                <a:gd name="T14" fmla="*/ 410 w 412"/>
                <a:gd name="T15" fmla="*/ 69 h 677"/>
                <a:gd name="T16" fmla="*/ 412 w 412"/>
                <a:gd name="T17" fmla="*/ 505 h 677"/>
                <a:gd name="T18" fmla="*/ 412 w 412"/>
                <a:gd name="T19" fmla="*/ 506 h 677"/>
                <a:gd name="T20" fmla="*/ 410 w 412"/>
                <a:gd name="T21" fmla="*/ 508 h 677"/>
                <a:gd name="T22" fmla="*/ 118 w 412"/>
                <a:gd name="T23" fmla="*/ 677 h 677"/>
                <a:gd name="T24" fmla="*/ 118 w 412"/>
                <a:gd name="T25" fmla="*/ 677 h 677"/>
                <a:gd name="T26" fmla="*/ 116 w 412"/>
                <a:gd name="T27" fmla="*/ 677 h 677"/>
                <a:gd name="T28" fmla="*/ 4 w 412"/>
                <a:gd name="T29" fmla="*/ 611 h 677"/>
                <a:gd name="T30" fmla="*/ 2 w 412"/>
                <a:gd name="T31" fmla="*/ 609 h 677"/>
                <a:gd name="T32" fmla="*/ 2 w 412"/>
                <a:gd name="T33" fmla="*/ 609 h 677"/>
                <a:gd name="T34" fmla="*/ 0 w 412"/>
                <a:gd name="T35" fmla="*/ 172 h 677"/>
                <a:gd name="T36" fmla="*/ 0 w 412"/>
                <a:gd name="T37" fmla="*/ 170 h 677"/>
                <a:gd name="T38" fmla="*/ 2 w 412"/>
                <a:gd name="T39" fmla="*/ 170 h 677"/>
                <a:gd name="T40" fmla="*/ 400 w 412"/>
                <a:gd name="T41" fmla="*/ 74 h 677"/>
                <a:gd name="T42" fmla="*/ 349 w 412"/>
                <a:gd name="T43" fmla="*/ 43 h 677"/>
                <a:gd name="T44" fmla="*/ 294 w 412"/>
                <a:gd name="T45" fmla="*/ 13 h 677"/>
                <a:gd name="T46" fmla="*/ 153 w 412"/>
                <a:gd name="T47" fmla="*/ 95 h 677"/>
                <a:gd name="T48" fmla="*/ 12 w 412"/>
                <a:gd name="T49" fmla="*/ 177 h 677"/>
                <a:gd name="T50" fmla="*/ 12 w 412"/>
                <a:gd name="T51" fmla="*/ 415 h 677"/>
                <a:gd name="T52" fmla="*/ 12 w 412"/>
                <a:gd name="T53" fmla="*/ 604 h 677"/>
                <a:gd name="T54" fmla="*/ 68 w 412"/>
                <a:gd name="T55" fmla="*/ 636 h 677"/>
                <a:gd name="T56" fmla="*/ 118 w 412"/>
                <a:gd name="T57" fmla="*/ 665 h 677"/>
                <a:gd name="T58" fmla="*/ 179 w 412"/>
                <a:gd name="T59" fmla="*/ 628 h 677"/>
                <a:gd name="T60" fmla="*/ 400 w 412"/>
                <a:gd name="T61" fmla="*/ 501 h 677"/>
                <a:gd name="T62" fmla="*/ 400 w 412"/>
                <a:gd name="T63" fmla="*/ 74 h 67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12"/>
                <a:gd name="T97" fmla="*/ 0 h 677"/>
                <a:gd name="T98" fmla="*/ 412 w 412"/>
                <a:gd name="T99" fmla="*/ 677 h 67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12" h="677">
                  <a:moveTo>
                    <a:pt x="2" y="170"/>
                  </a:moveTo>
                  <a:lnTo>
                    <a:pt x="294" y="2"/>
                  </a:lnTo>
                  <a:lnTo>
                    <a:pt x="294" y="0"/>
                  </a:lnTo>
                  <a:lnTo>
                    <a:pt x="296" y="2"/>
                  </a:lnTo>
                  <a:lnTo>
                    <a:pt x="298" y="2"/>
                  </a:lnTo>
                  <a:lnTo>
                    <a:pt x="408" y="67"/>
                  </a:lnTo>
                  <a:lnTo>
                    <a:pt x="410" y="67"/>
                  </a:lnTo>
                  <a:lnTo>
                    <a:pt x="410" y="69"/>
                  </a:lnTo>
                  <a:lnTo>
                    <a:pt x="412" y="505"/>
                  </a:lnTo>
                  <a:lnTo>
                    <a:pt x="412" y="506"/>
                  </a:lnTo>
                  <a:lnTo>
                    <a:pt x="410" y="508"/>
                  </a:lnTo>
                  <a:lnTo>
                    <a:pt x="118" y="677"/>
                  </a:lnTo>
                  <a:lnTo>
                    <a:pt x="116" y="677"/>
                  </a:lnTo>
                  <a:lnTo>
                    <a:pt x="4" y="611"/>
                  </a:lnTo>
                  <a:lnTo>
                    <a:pt x="2" y="609"/>
                  </a:lnTo>
                  <a:lnTo>
                    <a:pt x="0" y="172"/>
                  </a:lnTo>
                  <a:lnTo>
                    <a:pt x="0" y="170"/>
                  </a:lnTo>
                  <a:lnTo>
                    <a:pt x="2" y="170"/>
                  </a:lnTo>
                  <a:close/>
                  <a:moveTo>
                    <a:pt x="400" y="74"/>
                  </a:moveTo>
                  <a:lnTo>
                    <a:pt x="349" y="43"/>
                  </a:lnTo>
                  <a:lnTo>
                    <a:pt x="294" y="13"/>
                  </a:lnTo>
                  <a:lnTo>
                    <a:pt x="153" y="95"/>
                  </a:lnTo>
                  <a:lnTo>
                    <a:pt x="12" y="177"/>
                  </a:lnTo>
                  <a:lnTo>
                    <a:pt x="12" y="415"/>
                  </a:lnTo>
                  <a:lnTo>
                    <a:pt x="12" y="604"/>
                  </a:lnTo>
                  <a:lnTo>
                    <a:pt x="68" y="636"/>
                  </a:lnTo>
                  <a:lnTo>
                    <a:pt x="118" y="665"/>
                  </a:lnTo>
                  <a:lnTo>
                    <a:pt x="179" y="628"/>
                  </a:lnTo>
                  <a:lnTo>
                    <a:pt x="400" y="501"/>
                  </a:lnTo>
                  <a:lnTo>
                    <a:pt x="400" y="74"/>
                  </a:lnTo>
                  <a:close/>
                </a:path>
              </a:pathLst>
            </a:custGeom>
            <a:solidFill>
              <a:srgbClr val="771B0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" name="Freeform 745"/>
            <p:cNvSpPr/>
            <p:nvPr/>
          </p:nvSpPr>
          <p:spPr bwMode="auto">
            <a:xfrm>
              <a:off x="4641101" y="3732866"/>
              <a:ext cx="112128" cy="95397"/>
            </a:xfrm>
            <a:custGeom>
              <a:avLst/>
              <a:gdLst>
                <a:gd name="T0" fmla="*/ 119 w 137"/>
                <a:gd name="T1" fmla="*/ 5 h 149"/>
                <a:gd name="T2" fmla="*/ 220 w 137"/>
                <a:gd name="T3" fmla="*/ 181 h 149"/>
                <a:gd name="T4" fmla="*/ 117 w 137"/>
                <a:gd name="T5" fmla="*/ 239 h 149"/>
                <a:gd name="T6" fmla="*/ 117 w 137"/>
                <a:gd name="T7" fmla="*/ 175 h 149"/>
                <a:gd name="T8" fmla="*/ 0 w 137"/>
                <a:gd name="T9" fmla="*/ 107 h 149"/>
                <a:gd name="T10" fmla="*/ 0 w 137"/>
                <a:gd name="T11" fmla="*/ 0 h 149"/>
                <a:gd name="T12" fmla="*/ 119 w 137"/>
                <a:gd name="T13" fmla="*/ 69 h 149"/>
                <a:gd name="T14" fmla="*/ 119 w 137"/>
                <a:gd name="T15" fmla="*/ 5 h 1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7"/>
                <a:gd name="T25" fmla="*/ 0 h 149"/>
                <a:gd name="T26" fmla="*/ 137 w 137"/>
                <a:gd name="T27" fmla="*/ 149 h 14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7" h="149">
                  <a:moveTo>
                    <a:pt x="74" y="3"/>
                  </a:moveTo>
                  <a:cubicBezTo>
                    <a:pt x="137" y="113"/>
                    <a:pt x="137" y="113"/>
                    <a:pt x="137" y="113"/>
                  </a:cubicBezTo>
                  <a:cubicBezTo>
                    <a:pt x="73" y="149"/>
                    <a:pt x="73" y="149"/>
                    <a:pt x="73" y="149"/>
                  </a:cubicBezTo>
                  <a:cubicBezTo>
                    <a:pt x="73" y="136"/>
                    <a:pt x="73" y="123"/>
                    <a:pt x="73" y="109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30"/>
                    <a:pt x="74" y="17"/>
                    <a:pt x="74" y="3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" name="Freeform 746"/>
            <p:cNvSpPr/>
            <p:nvPr/>
          </p:nvSpPr>
          <p:spPr bwMode="auto">
            <a:xfrm>
              <a:off x="4468321" y="3674989"/>
              <a:ext cx="60651" cy="51490"/>
            </a:xfrm>
            <a:custGeom>
              <a:avLst/>
              <a:gdLst>
                <a:gd name="T0" fmla="*/ 64 w 74"/>
                <a:gd name="T1" fmla="*/ 2 h 80"/>
                <a:gd name="T2" fmla="*/ 119 w 74"/>
                <a:gd name="T3" fmla="*/ 98 h 80"/>
                <a:gd name="T4" fmla="*/ 64 w 74"/>
                <a:gd name="T5" fmla="*/ 129 h 80"/>
                <a:gd name="T6" fmla="*/ 64 w 74"/>
                <a:gd name="T7" fmla="*/ 95 h 80"/>
                <a:gd name="T8" fmla="*/ 0 w 74"/>
                <a:gd name="T9" fmla="*/ 58 h 80"/>
                <a:gd name="T10" fmla="*/ 0 w 74"/>
                <a:gd name="T11" fmla="*/ 0 h 80"/>
                <a:gd name="T12" fmla="*/ 64 w 74"/>
                <a:gd name="T13" fmla="*/ 37 h 80"/>
                <a:gd name="T14" fmla="*/ 64 w 74"/>
                <a:gd name="T15" fmla="*/ 2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4"/>
                <a:gd name="T25" fmla="*/ 0 h 80"/>
                <a:gd name="T26" fmla="*/ 74 w 74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4" h="80">
                  <a:moveTo>
                    <a:pt x="40" y="1"/>
                  </a:moveTo>
                  <a:cubicBezTo>
                    <a:pt x="74" y="61"/>
                    <a:pt x="74" y="61"/>
                    <a:pt x="74" y="61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73"/>
                    <a:pt x="40" y="66"/>
                    <a:pt x="40" y="5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6"/>
                    <a:pt x="40" y="8"/>
                    <a:pt x="40" y="1"/>
                  </a:cubicBez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" name="Freeform 747"/>
            <p:cNvSpPr/>
            <p:nvPr/>
          </p:nvSpPr>
          <p:spPr bwMode="auto">
            <a:xfrm>
              <a:off x="4468321" y="3710913"/>
              <a:ext cx="60651" cy="51490"/>
            </a:xfrm>
            <a:custGeom>
              <a:avLst/>
              <a:gdLst>
                <a:gd name="T0" fmla="*/ 64 w 74"/>
                <a:gd name="T1" fmla="*/ 2 h 80"/>
                <a:gd name="T2" fmla="*/ 119 w 74"/>
                <a:gd name="T3" fmla="*/ 98 h 80"/>
                <a:gd name="T4" fmla="*/ 64 w 74"/>
                <a:gd name="T5" fmla="*/ 129 h 80"/>
                <a:gd name="T6" fmla="*/ 64 w 74"/>
                <a:gd name="T7" fmla="*/ 95 h 80"/>
                <a:gd name="T8" fmla="*/ 0 w 74"/>
                <a:gd name="T9" fmla="*/ 58 h 80"/>
                <a:gd name="T10" fmla="*/ 0 w 74"/>
                <a:gd name="T11" fmla="*/ 0 h 80"/>
                <a:gd name="T12" fmla="*/ 64 w 74"/>
                <a:gd name="T13" fmla="*/ 37 h 80"/>
                <a:gd name="T14" fmla="*/ 64 w 74"/>
                <a:gd name="T15" fmla="*/ 2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4"/>
                <a:gd name="T25" fmla="*/ 0 h 80"/>
                <a:gd name="T26" fmla="*/ 74 w 74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4" h="80">
                  <a:moveTo>
                    <a:pt x="40" y="1"/>
                  </a:moveTo>
                  <a:cubicBezTo>
                    <a:pt x="74" y="61"/>
                    <a:pt x="74" y="61"/>
                    <a:pt x="74" y="61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73"/>
                    <a:pt x="40" y="66"/>
                    <a:pt x="40" y="5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6"/>
                    <a:pt x="40" y="8"/>
                    <a:pt x="40" y="1"/>
                  </a:cubicBez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" name="Freeform 748"/>
            <p:cNvSpPr/>
            <p:nvPr/>
          </p:nvSpPr>
          <p:spPr bwMode="auto">
            <a:xfrm>
              <a:off x="4468321" y="3749231"/>
              <a:ext cx="60651" cy="52289"/>
            </a:xfrm>
            <a:custGeom>
              <a:avLst/>
              <a:gdLst>
                <a:gd name="T0" fmla="*/ 64 w 74"/>
                <a:gd name="T1" fmla="*/ 3 h 81"/>
                <a:gd name="T2" fmla="*/ 119 w 74"/>
                <a:gd name="T3" fmla="*/ 99 h 81"/>
                <a:gd name="T4" fmla="*/ 64 w 74"/>
                <a:gd name="T5" fmla="*/ 131 h 81"/>
                <a:gd name="T6" fmla="*/ 64 w 74"/>
                <a:gd name="T7" fmla="*/ 97 h 81"/>
                <a:gd name="T8" fmla="*/ 0 w 74"/>
                <a:gd name="T9" fmla="*/ 58 h 81"/>
                <a:gd name="T10" fmla="*/ 0 w 74"/>
                <a:gd name="T11" fmla="*/ 0 h 81"/>
                <a:gd name="T12" fmla="*/ 64 w 74"/>
                <a:gd name="T13" fmla="*/ 37 h 81"/>
                <a:gd name="T14" fmla="*/ 64 w 74"/>
                <a:gd name="T15" fmla="*/ 3 h 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4"/>
                <a:gd name="T25" fmla="*/ 0 h 81"/>
                <a:gd name="T26" fmla="*/ 74 w 74"/>
                <a:gd name="T27" fmla="*/ 81 h 8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4" h="81">
                  <a:moveTo>
                    <a:pt x="40" y="2"/>
                  </a:moveTo>
                  <a:cubicBezTo>
                    <a:pt x="74" y="61"/>
                    <a:pt x="74" y="61"/>
                    <a:pt x="74" y="6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74"/>
                    <a:pt x="40" y="67"/>
                    <a:pt x="40" y="6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6"/>
                    <a:pt x="40" y="9"/>
                    <a:pt x="40" y="2"/>
                  </a:cubicBez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6" name="组合 515"/>
          <p:cNvGrpSpPr/>
          <p:nvPr/>
        </p:nvGrpSpPr>
        <p:grpSpPr>
          <a:xfrm>
            <a:off x="1544583" y="3673200"/>
            <a:ext cx="284908" cy="270224"/>
            <a:chOff x="4468321" y="3599949"/>
            <a:chExt cx="284908" cy="270224"/>
          </a:xfrm>
        </p:grpSpPr>
        <p:sp>
          <p:nvSpPr>
            <p:cNvPr id="517" name="AutoShape 737"/>
            <p:cNvSpPr>
              <a:spLocks noChangeAspect="1" noChangeArrowheads="1" noTextEdit="1"/>
            </p:cNvSpPr>
            <p:nvPr/>
          </p:nvSpPr>
          <p:spPr bwMode="auto">
            <a:xfrm>
              <a:off x="4468321" y="3599949"/>
              <a:ext cx="284908" cy="26942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" name="Freeform 739"/>
            <p:cNvSpPr/>
            <p:nvPr/>
          </p:nvSpPr>
          <p:spPr bwMode="auto">
            <a:xfrm>
              <a:off x="4532030" y="3669401"/>
              <a:ext cx="57593" cy="197978"/>
            </a:xfrm>
            <a:custGeom>
              <a:avLst/>
              <a:gdLst>
                <a:gd name="T0" fmla="*/ 111 w 113"/>
                <a:gd name="T1" fmla="*/ 64 h 496"/>
                <a:gd name="T2" fmla="*/ 0 w 113"/>
                <a:gd name="T3" fmla="*/ 0 h 496"/>
                <a:gd name="T4" fmla="*/ 2 w 113"/>
                <a:gd name="T5" fmla="*/ 433 h 496"/>
                <a:gd name="T6" fmla="*/ 113 w 113"/>
                <a:gd name="T7" fmla="*/ 496 h 496"/>
                <a:gd name="T8" fmla="*/ 111 w 113"/>
                <a:gd name="T9" fmla="*/ 64 h 4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496"/>
                <a:gd name="T17" fmla="*/ 113 w 113"/>
                <a:gd name="T18" fmla="*/ 496 h 4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496">
                  <a:moveTo>
                    <a:pt x="111" y="64"/>
                  </a:moveTo>
                  <a:lnTo>
                    <a:pt x="0" y="0"/>
                  </a:lnTo>
                  <a:lnTo>
                    <a:pt x="2" y="433"/>
                  </a:lnTo>
                  <a:lnTo>
                    <a:pt x="113" y="496"/>
                  </a:lnTo>
                  <a:lnTo>
                    <a:pt x="111" y="64"/>
                  </a:lnTo>
                  <a:close/>
                </a:path>
              </a:pathLst>
            </a:custGeom>
            <a:solidFill>
              <a:srgbClr val="A92C22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" name="Freeform 740"/>
            <p:cNvSpPr/>
            <p:nvPr/>
          </p:nvSpPr>
          <p:spPr bwMode="auto">
            <a:xfrm>
              <a:off x="4532030" y="3669401"/>
              <a:ext cx="57593" cy="197978"/>
            </a:xfrm>
            <a:custGeom>
              <a:avLst/>
              <a:gdLst>
                <a:gd name="T0" fmla="*/ 111 w 113"/>
                <a:gd name="T1" fmla="*/ 64 h 496"/>
                <a:gd name="T2" fmla="*/ 0 w 113"/>
                <a:gd name="T3" fmla="*/ 0 h 496"/>
                <a:gd name="T4" fmla="*/ 2 w 113"/>
                <a:gd name="T5" fmla="*/ 433 h 496"/>
                <a:gd name="T6" fmla="*/ 113 w 113"/>
                <a:gd name="T7" fmla="*/ 496 h 496"/>
                <a:gd name="T8" fmla="*/ 111 w 113"/>
                <a:gd name="T9" fmla="*/ 64 h 4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496"/>
                <a:gd name="T17" fmla="*/ 113 w 113"/>
                <a:gd name="T18" fmla="*/ 496 h 4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496">
                  <a:moveTo>
                    <a:pt x="111" y="64"/>
                  </a:moveTo>
                  <a:lnTo>
                    <a:pt x="0" y="0"/>
                  </a:lnTo>
                  <a:lnTo>
                    <a:pt x="2" y="433"/>
                  </a:lnTo>
                  <a:lnTo>
                    <a:pt x="113" y="496"/>
                  </a:lnTo>
                  <a:lnTo>
                    <a:pt x="111" y="64"/>
                  </a:lnTo>
                  <a:close/>
                </a:path>
              </a:pathLst>
            </a:custGeom>
            <a:solidFill>
              <a:srgbClr val="A92C22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" name="Freeform 741"/>
            <p:cNvSpPr/>
            <p:nvPr/>
          </p:nvSpPr>
          <p:spPr bwMode="auto">
            <a:xfrm>
              <a:off x="4532030" y="3602344"/>
              <a:ext cx="203870" cy="92603"/>
            </a:xfrm>
            <a:custGeom>
              <a:avLst/>
              <a:gdLst>
                <a:gd name="T0" fmla="*/ 400 w 400"/>
                <a:gd name="T1" fmla="*/ 65 h 232"/>
                <a:gd name="T2" fmla="*/ 289 w 400"/>
                <a:gd name="T3" fmla="*/ 0 h 232"/>
                <a:gd name="T4" fmla="*/ 0 w 400"/>
                <a:gd name="T5" fmla="*/ 168 h 232"/>
                <a:gd name="T6" fmla="*/ 111 w 400"/>
                <a:gd name="T7" fmla="*/ 232 h 232"/>
                <a:gd name="T8" fmla="*/ 400 w 400"/>
                <a:gd name="T9" fmla="*/ 65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0"/>
                <a:gd name="T16" fmla="*/ 0 h 232"/>
                <a:gd name="T17" fmla="*/ 400 w 400"/>
                <a:gd name="T18" fmla="*/ 232 h 2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0" h="232">
                  <a:moveTo>
                    <a:pt x="400" y="65"/>
                  </a:moveTo>
                  <a:lnTo>
                    <a:pt x="289" y="0"/>
                  </a:lnTo>
                  <a:lnTo>
                    <a:pt x="0" y="168"/>
                  </a:lnTo>
                  <a:lnTo>
                    <a:pt x="111" y="232"/>
                  </a:lnTo>
                  <a:lnTo>
                    <a:pt x="400" y="65"/>
                  </a:lnTo>
                  <a:close/>
                </a:path>
              </a:pathLst>
            </a:custGeom>
            <a:solidFill>
              <a:srgbClr val="CD3529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" name="Freeform 742"/>
            <p:cNvSpPr/>
            <p:nvPr/>
          </p:nvSpPr>
          <p:spPr bwMode="auto">
            <a:xfrm>
              <a:off x="4588604" y="3628289"/>
              <a:ext cx="147296" cy="239091"/>
            </a:xfrm>
            <a:custGeom>
              <a:avLst/>
              <a:gdLst>
                <a:gd name="T0" fmla="*/ 0 w 289"/>
                <a:gd name="T1" fmla="*/ 167 h 599"/>
                <a:gd name="T2" fmla="*/ 2 w 289"/>
                <a:gd name="T3" fmla="*/ 599 h 599"/>
                <a:gd name="T4" fmla="*/ 289 w 289"/>
                <a:gd name="T5" fmla="*/ 432 h 599"/>
                <a:gd name="T6" fmla="*/ 289 w 289"/>
                <a:gd name="T7" fmla="*/ 0 h 599"/>
                <a:gd name="T8" fmla="*/ 0 w 289"/>
                <a:gd name="T9" fmla="*/ 167 h 5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9"/>
                <a:gd name="T16" fmla="*/ 0 h 599"/>
                <a:gd name="T17" fmla="*/ 289 w 289"/>
                <a:gd name="T18" fmla="*/ 599 h 5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9" h="599">
                  <a:moveTo>
                    <a:pt x="0" y="167"/>
                  </a:moveTo>
                  <a:lnTo>
                    <a:pt x="2" y="599"/>
                  </a:lnTo>
                  <a:lnTo>
                    <a:pt x="289" y="432"/>
                  </a:lnTo>
                  <a:lnTo>
                    <a:pt x="289" y="0"/>
                  </a:lnTo>
                  <a:lnTo>
                    <a:pt x="0" y="167"/>
                  </a:lnTo>
                  <a:close/>
                </a:path>
              </a:pathLst>
            </a:custGeom>
            <a:solidFill>
              <a:srgbClr val="98271D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2" name="Freeform 743"/>
            <p:cNvSpPr>
              <a:spLocks noEditPoints="1"/>
            </p:cNvSpPr>
            <p:nvPr/>
          </p:nvSpPr>
          <p:spPr bwMode="auto">
            <a:xfrm>
              <a:off x="4531521" y="3626692"/>
              <a:ext cx="204379" cy="240687"/>
            </a:xfrm>
            <a:custGeom>
              <a:avLst/>
              <a:gdLst>
                <a:gd name="T0" fmla="*/ 0 w 250"/>
                <a:gd name="T1" fmla="*/ 109 h 375"/>
                <a:gd name="T2" fmla="*/ 2 w 250"/>
                <a:gd name="T3" fmla="*/ 106 h 375"/>
                <a:gd name="T4" fmla="*/ 5 w 250"/>
                <a:gd name="T5" fmla="*/ 105 h 375"/>
                <a:gd name="T6" fmla="*/ 324 w 250"/>
                <a:gd name="T7" fmla="*/ 43 h 375"/>
                <a:gd name="T8" fmla="*/ 326 w 250"/>
                <a:gd name="T9" fmla="*/ 43 h 375"/>
                <a:gd name="T10" fmla="*/ 398 w 250"/>
                <a:gd name="T11" fmla="*/ 0 h 375"/>
                <a:gd name="T12" fmla="*/ 401 w 250"/>
                <a:gd name="T13" fmla="*/ 5 h 375"/>
                <a:gd name="T14" fmla="*/ 399 w 250"/>
                <a:gd name="T15" fmla="*/ 6 h 375"/>
                <a:gd name="T16" fmla="*/ 330 w 250"/>
                <a:gd name="T17" fmla="*/ 113 h 375"/>
                <a:gd name="T18" fmla="*/ 398 w 250"/>
                <a:gd name="T19" fmla="*/ 72 h 375"/>
                <a:gd name="T20" fmla="*/ 401 w 250"/>
                <a:gd name="T21" fmla="*/ 76 h 375"/>
                <a:gd name="T22" fmla="*/ 399 w 250"/>
                <a:gd name="T23" fmla="*/ 79 h 375"/>
                <a:gd name="T24" fmla="*/ 260 w 250"/>
                <a:gd name="T25" fmla="*/ 225 h 375"/>
                <a:gd name="T26" fmla="*/ 398 w 250"/>
                <a:gd name="T27" fmla="*/ 143 h 375"/>
                <a:gd name="T28" fmla="*/ 401 w 250"/>
                <a:gd name="T29" fmla="*/ 148 h 375"/>
                <a:gd name="T30" fmla="*/ 399 w 250"/>
                <a:gd name="T31" fmla="*/ 150 h 375"/>
                <a:gd name="T32" fmla="*/ 330 w 250"/>
                <a:gd name="T33" fmla="*/ 254 h 375"/>
                <a:gd name="T34" fmla="*/ 398 w 250"/>
                <a:gd name="T35" fmla="*/ 215 h 375"/>
                <a:gd name="T36" fmla="*/ 401 w 250"/>
                <a:gd name="T37" fmla="*/ 219 h 375"/>
                <a:gd name="T38" fmla="*/ 399 w 250"/>
                <a:gd name="T39" fmla="*/ 222 h 375"/>
                <a:gd name="T40" fmla="*/ 330 w 250"/>
                <a:gd name="T41" fmla="*/ 262 h 375"/>
                <a:gd name="T42" fmla="*/ 258 w 250"/>
                <a:gd name="T43" fmla="*/ 304 h 375"/>
                <a:gd name="T44" fmla="*/ 324 w 250"/>
                <a:gd name="T45" fmla="*/ 331 h 375"/>
                <a:gd name="T46" fmla="*/ 324 w 250"/>
                <a:gd name="T47" fmla="*/ 331 h 375"/>
                <a:gd name="T48" fmla="*/ 398 w 250"/>
                <a:gd name="T49" fmla="*/ 289 h 375"/>
                <a:gd name="T50" fmla="*/ 401 w 250"/>
                <a:gd name="T51" fmla="*/ 293 h 375"/>
                <a:gd name="T52" fmla="*/ 399 w 250"/>
                <a:gd name="T53" fmla="*/ 296 h 375"/>
                <a:gd name="T54" fmla="*/ 330 w 250"/>
                <a:gd name="T55" fmla="*/ 400 h 375"/>
                <a:gd name="T56" fmla="*/ 398 w 250"/>
                <a:gd name="T57" fmla="*/ 362 h 375"/>
                <a:gd name="T58" fmla="*/ 401 w 250"/>
                <a:gd name="T59" fmla="*/ 365 h 375"/>
                <a:gd name="T60" fmla="*/ 399 w 250"/>
                <a:gd name="T61" fmla="*/ 368 h 375"/>
                <a:gd name="T62" fmla="*/ 184 w 250"/>
                <a:gd name="T63" fmla="*/ 492 h 375"/>
                <a:gd name="T64" fmla="*/ 114 w 250"/>
                <a:gd name="T65" fmla="*/ 534 h 375"/>
                <a:gd name="T66" fmla="*/ 107 w 250"/>
                <a:gd name="T67" fmla="*/ 603 h 375"/>
                <a:gd name="T68" fmla="*/ 107 w 250"/>
                <a:gd name="T69" fmla="*/ 531 h 375"/>
                <a:gd name="T70" fmla="*/ 107 w 250"/>
                <a:gd name="T71" fmla="*/ 458 h 375"/>
                <a:gd name="T72" fmla="*/ 107 w 250"/>
                <a:gd name="T73" fmla="*/ 458 h 375"/>
                <a:gd name="T74" fmla="*/ 107 w 250"/>
                <a:gd name="T75" fmla="*/ 384 h 375"/>
                <a:gd name="T76" fmla="*/ 107 w 250"/>
                <a:gd name="T77" fmla="*/ 314 h 375"/>
                <a:gd name="T78" fmla="*/ 107 w 250"/>
                <a:gd name="T79" fmla="*/ 312 h 375"/>
                <a:gd name="T80" fmla="*/ 107 w 250"/>
                <a:gd name="T81" fmla="*/ 241 h 375"/>
                <a:gd name="T82" fmla="*/ 107 w 250"/>
                <a:gd name="T83" fmla="*/ 170 h 375"/>
                <a:gd name="T84" fmla="*/ 186 w 250"/>
                <a:gd name="T85" fmla="*/ 275 h 375"/>
                <a:gd name="T86" fmla="*/ 324 w 250"/>
                <a:gd name="T87" fmla="*/ 259 h 375"/>
                <a:gd name="T88" fmla="*/ 186 w 250"/>
                <a:gd name="T89" fmla="*/ 275 h 375"/>
                <a:gd name="T90" fmla="*/ 324 w 250"/>
                <a:gd name="T91" fmla="*/ 116 h 375"/>
                <a:gd name="T92" fmla="*/ 114 w 250"/>
                <a:gd name="T93" fmla="*/ 170 h 375"/>
                <a:gd name="T94" fmla="*/ 253 w 250"/>
                <a:gd name="T95" fmla="*/ 156 h 375"/>
                <a:gd name="T96" fmla="*/ 255 w 250"/>
                <a:gd name="T97" fmla="*/ 156 h 375"/>
                <a:gd name="T98" fmla="*/ 114 w 250"/>
                <a:gd name="T99" fmla="*/ 309 h 375"/>
                <a:gd name="T100" fmla="*/ 180 w 250"/>
                <a:gd name="T101" fmla="*/ 270 h 375"/>
                <a:gd name="T102" fmla="*/ 253 w 250"/>
                <a:gd name="T103" fmla="*/ 228 h 375"/>
                <a:gd name="T104" fmla="*/ 114 w 250"/>
                <a:gd name="T105" fmla="*/ 244 h 375"/>
                <a:gd name="T106" fmla="*/ 180 w 250"/>
                <a:gd name="T107" fmla="*/ 278 h 375"/>
                <a:gd name="T108" fmla="*/ 114 w 250"/>
                <a:gd name="T109" fmla="*/ 381 h 375"/>
                <a:gd name="T110" fmla="*/ 114 w 250"/>
                <a:gd name="T111" fmla="*/ 388 h 375"/>
                <a:gd name="T112" fmla="*/ 252 w 250"/>
                <a:gd name="T113" fmla="*/ 373 h 375"/>
                <a:gd name="T114" fmla="*/ 114 w 250"/>
                <a:gd name="T115" fmla="*/ 388 h 375"/>
                <a:gd name="T116" fmla="*/ 324 w 250"/>
                <a:gd name="T117" fmla="*/ 404 h 375"/>
                <a:gd name="T118" fmla="*/ 184 w 250"/>
                <a:gd name="T119" fmla="*/ 420 h 375"/>
                <a:gd name="T120" fmla="*/ 178 w 250"/>
                <a:gd name="T121" fmla="*/ 425 h 375"/>
                <a:gd name="T122" fmla="*/ 114 w 250"/>
                <a:gd name="T123" fmla="*/ 526 h 375"/>
                <a:gd name="T124" fmla="*/ 178 w 250"/>
                <a:gd name="T125" fmla="*/ 425 h 37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50"/>
                <a:gd name="T190" fmla="*/ 0 h 375"/>
                <a:gd name="T191" fmla="*/ 250 w 250"/>
                <a:gd name="T192" fmla="*/ 375 h 37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50" h="375">
                  <a:moveTo>
                    <a:pt x="1" y="69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4" y="66"/>
                    <a:pt x="62" y="99"/>
                    <a:pt x="69" y="103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9" y="2"/>
                    <a:pt x="249" y="2"/>
                    <a:pt x="249" y="2"/>
                  </a:cubicBezTo>
                  <a:cubicBezTo>
                    <a:pt x="250" y="3"/>
                    <a:pt x="250" y="3"/>
                    <a:pt x="250" y="3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8"/>
                    <a:pt x="250" y="48"/>
                    <a:pt x="250" y="48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247" y="90"/>
                    <a:pt x="247" y="90"/>
                    <a:pt x="247" y="90"/>
                  </a:cubicBezTo>
                  <a:cubicBezTo>
                    <a:pt x="248" y="89"/>
                    <a:pt x="248" y="89"/>
                    <a:pt x="248" y="89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2"/>
                    <a:pt x="250" y="92"/>
                    <a:pt x="250" y="92"/>
                  </a:cubicBezTo>
                  <a:cubicBezTo>
                    <a:pt x="250" y="93"/>
                    <a:pt x="250" y="93"/>
                    <a:pt x="250" y="93"/>
                  </a:cubicBezTo>
                  <a:cubicBezTo>
                    <a:pt x="249" y="93"/>
                    <a:pt x="249" y="93"/>
                    <a:pt x="249" y="93"/>
                  </a:cubicBezTo>
                  <a:cubicBezTo>
                    <a:pt x="206" y="118"/>
                    <a:pt x="206" y="118"/>
                    <a:pt x="206" y="118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47" y="135"/>
                    <a:pt x="247" y="135"/>
                    <a:pt x="247" y="135"/>
                  </a:cubicBezTo>
                  <a:cubicBezTo>
                    <a:pt x="248" y="134"/>
                    <a:pt x="248" y="134"/>
                    <a:pt x="248" y="134"/>
                  </a:cubicBezTo>
                  <a:cubicBezTo>
                    <a:pt x="249" y="135"/>
                    <a:pt x="249" y="135"/>
                    <a:pt x="249" y="135"/>
                  </a:cubicBezTo>
                  <a:cubicBezTo>
                    <a:pt x="250" y="136"/>
                    <a:pt x="250" y="136"/>
                    <a:pt x="250" y="136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5" y="163"/>
                    <a:pt x="205" y="163"/>
                    <a:pt x="205" y="163"/>
                  </a:cubicBezTo>
                  <a:cubicBezTo>
                    <a:pt x="161" y="189"/>
                    <a:pt x="161" y="189"/>
                    <a:pt x="161" y="189"/>
                  </a:cubicBezTo>
                  <a:cubicBezTo>
                    <a:pt x="161" y="230"/>
                    <a:pt x="161" y="230"/>
                    <a:pt x="161" y="230"/>
                  </a:cubicBezTo>
                  <a:cubicBezTo>
                    <a:pt x="202" y="206"/>
                    <a:pt x="202" y="206"/>
                    <a:pt x="202" y="206"/>
                  </a:cubicBezTo>
                  <a:cubicBezTo>
                    <a:pt x="202" y="206"/>
                    <a:pt x="202" y="206"/>
                    <a:pt x="202" y="206"/>
                  </a:cubicBezTo>
                  <a:cubicBezTo>
                    <a:pt x="202" y="206"/>
                    <a:pt x="202" y="206"/>
                    <a:pt x="202" y="206"/>
                  </a:cubicBezTo>
                  <a:cubicBezTo>
                    <a:pt x="247" y="181"/>
                    <a:pt x="247" y="181"/>
                    <a:pt x="247" y="181"/>
                  </a:cubicBezTo>
                  <a:cubicBezTo>
                    <a:pt x="248" y="180"/>
                    <a:pt x="248" y="180"/>
                    <a:pt x="248" y="180"/>
                  </a:cubicBezTo>
                  <a:cubicBezTo>
                    <a:pt x="249" y="181"/>
                    <a:pt x="249" y="181"/>
                    <a:pt x="249" y="181"/>
                  </a:cubicBezTo>
                  <a:cubicBezTo>
                    <a:pt x="250" y="182"/>
                    <a:pt x="250" y="182"/>
                    <a:pt x="250" y="182"/>
                  </a:cubicBezTo>
                  <a:cubicBezTo>
                    <a:pt x="250" y="183"/>
                    <a:pt x="250" y="183"/>
                    <a:pt x="250" y="183"/>
                  </a:cubicBezTo>
                  <a:cubicBezTo>
                    <a:pt x="249" y="184"/>
                    <a:pt x="249" y="184"/>
                    <a:pt x="249" y="184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6" y="249"/>
                    <a:pt x="206" y="249"/>
                    <a:pt x="206" y="249"/>
                  </a:cubicBezTo>
                  <a:cubicBezTo>
                    <a:pt x="247" y="225"/>
                    <a:pt x="247" y="225"/>
                    <a:pt x="247" y="225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9" y="226"/>
                    <a:pt x="249" y="226"/>
                    <a:pt x="249" y="226"/>
                  </a:cubicBezTo>
                  <a:cubicBezTo>
                    <a:pt x="250" y="227"/>
                    <a:pt x="250" y="227"/>
                    <a:pt x="250" y="227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49" y="229"/>
                    <a:pt x="249" y="229"/>
                    <a:pt x="249" y="229"/>
                  </a:cubicBezTo>
                  <a:cubicBezTo>
                    <a:pt x="115" y="306"/>
                    <a:pt x="115" y="306"/>
                    <a:pt x="115" y="306"/>
                  </a:cubicBezTo>
                  <a:cubicBezTo>
                    <a:pt x="115" y="306"/>
                    <a:pt x="115" y="306"/>
                    <a:pt x="115" y="306"/>
                  </a:cubicBezTo>
                  <a:cubicBezTo>
                    <a:pt x="114" y="306"/>
                    <a:pt x="114" y="306"/>
                    <a:pt x="114" y="306"/>
                  </a:cubicBezTo>
                  <a:cubicBezTo>
                    <a:pt x="71" y="332"/>
                    <a:pt x="71" y="332"/>
                    <a:pt x="71" y="332"/>
                  </a:cubicBezTo>
                  <a:cubicBezTo>
                    <a:pt x="71" y="375"/>
                    <a:pt x="71" y="375"/>
                    <a:pt x="71" y="375"/>
                  </a:cubicBezTo>
                  <a:cubicBezTo>
                    <a:pt x="67" y="375"/>
                    <a:pt x="67" y="375"/>
                    <a:pt x="67" y="375"/>
                  </a:cubicBezTo>
                  <a:cubicBezTo>
                    <a:pt x="67" y="330"/>
                    <a:pt x="67" y="330"/>
                    <a:pt x="67" y="330"/>
                  </a:cubicBezTo>
                  <a:cubicBezTo>
                    <a:pt x="67" y="330"/>
                    <a:pt x="67" y="330"/>
                    <a:pt x="67" y="330"/>
                  </a:cubicBezTo>
                  <a:cubicBezTo>
                    <a:pt x="67" y="330"/>
                    <a:pt x="67" y="330"/>
                    <a:pt x="67" y="330"/>
                  </a:cubicBezTo>
                  <a:cubicBezTo>
                    <a:pt x="67" y="285"/>
                    <a:pt x="67" y="285"/>
                    <a:pt x="67" y="285"/>
                  </a:cubicBezTo>
                  <a:cubicBezTo>
                    <a:pt x="67" y="285"/>
                    <a:pt x="67" y="285"/>
                    <a:pt x="67" y="285"/>
                  </a:cubicBezTo>
                  <a:cubicBezTo>
                    <a:pt x="67" y="285"/>
                    <a:pt x="67" y="285"/>
                    <a:pt x="67" y="285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67" y="106"/>
                    <a:pt x="67" y="106"/>
                    <a:pt x="67" y="106"/>
                  </a:cubicBezTo>
                  <a:lnTo>
                    <a:pt x="1" y="69"/>
                  </a:lnTo>
                  <a:close/>
                  <a:moveTo>
                    <a:pt x="116" y="171"/>
                  </a:moveTo>
                  <a:cubicBezTo>
                    <a:pt x="116" y="211"/>
                    <a:pt x="116" y="211"/>
                    <a:pt x="116" y="21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21"/>
                    <a:pt x="202" y="121"/>
                    <a:pt x="202" y="121"/>
                  </a:cubicBezTo>
                  <a:lnTo>
                    <a:pt x="116" y="171"/>
                  </a:lnTo>
                  <a:close/>
                  <a:moveTo>
                    <a:pt x="159" y="97"/>
                  </a:moveTo>
                  <a:cubicBezTo>
                    <a:pt x="202" y="72"/>
                    <a:pt x="202" y="72"/>
                    <a:pt x="202" y="72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48"/>
                    <a:pt x="71" y="148"/>
                    <a:pt x="71" y="148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8" y="97"/>
                    <a:pt x="158" y="97"/>
                    <a:pt x="158" y="97"/>
                  </a:cubicBezTo>
                  <a:lnTo>
                    <a:pt x="159" y="97"/>
                  </a:lnTo>
                  <a:close/>
                  <a:moveTo>
                    <a:pt x="71" y="152"/>
                  </a:moveTo>
                  <a:cubicBezTo>
                    <a:pt x="71" y="192"/>
                    <a:pt x="71" y="192"/>
                    <a:pt x="71" y="192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13" y="168"/>
                    <a:pt x="113" y="168"/>
                    <a:pt x="113" y="168"/>
                  </a:cubicBezTo>
                  <a:cubicBezTo>
                    <a:pt x="158" y="142"/>
                    <a:pt x="158" y="142"/>
                    <a:pt x="158" y="142"/>
                  </a:cubicBezTo>
                  <a:cubicBezTo>
                    <a:pt x="158" y="102"/>
                    <a:pt x="158" y="102"/>
                    <a:pt x="158" y="102"/>
                  </a:cubicBezTo>
                  <a:lnTo>
                    <a:pt x="71" y="152"/>
                  </a:lnTo>
                  <a:close/>
                  <a:moveTo>
                    <a:pt x="112" y="213"/>
                  </a:moveTo>
                  <a:cubicBezTo>
                    <a:pt x="112" y="173"/>
                    <a:pt x="112" y="173"/>
                    <a:pt x="112" y="173"/>
                  </a:cubicBezTo>
                  <a:cubicBezTo>
                    <a:pt x="71" y="197"/>
                    <a:pt x="71" y="197"/>
                    <a:pt x="71" y="197"/>
                  </a:cubicBezTo>
                  <a:cubicBezTo>
                    <a:pt x="71" y="237"/>
                    <a:pt x="71" y="237"/>
                    <a:pt x="71" y="237"/>
                  </a:cubicBezTo>
                  <a:lnTo>
                    <a:pt x="112" y="213"/>
                  </a:lnTo>
                  <a:close/>
                  <a:moveTo>
                    <a:pt x="71" y="241"/>
                  </a:moveTo>
                  <a:cubicBezTo>
                    <a:pt x="71" y="283"/>
                    <a:pt x="71" y="283"/>
                    <a:pt x="71" y="283"/>
                  </a:cubicBezTo>
                  <a:cubicBezTo>
                    <a:pt x="157" y="232"/>
                    <a:pt x="157" y="232"/>
                    <a:pt x="157" y="232"/>
                  </a:cubicBezTo>
                  <a:cubicBezTo>
                    <a:pt x="157" y="191"/>
                    <a:pt x="157" y="191"/>
                    <a:pt x="157" y="191"/>
                  </a:cubicBezTo>
                  <a:lnTo>
                    <a:pt x="71" y="241"/>
                  </a:lnTo>
                  <a:close/>
                  <a:moveTo>
                    <a:pt x="115" y="302"/>
                  </a:moveTo>
                  <a:cubicBezTo>
                    <a:pt x="202" y="251"/>
                    <a:pt x="202" y="251"/>
                    <a:pt x="202" y="251"/>
                  </a:cubicBezTo>
                  <a:cubicBezTo>
                    <a:pt x="202" y="211"/>
                    <a:pt x="202" y="211"/>
                    <a:pt x="202" y="211"/>
                  </a:cubicBezTo>
                  <a:cubicBezTo>
                    <a:pt x="115" y="261"/>
                    <a:pt x="115" y="261"/>
                    <a:pt x="115" y="261"/>
                  </a:cubicBezTo>
                  <a:lnTo>
                    <a:pt x="115" y="302"/>
                  </a:lnTo>
                  <a:close/>
                  <a:moveTo>
                    <a:pt x="111" y="264"/>
                  </a:moveTo>
                  <a:cubicBezTo>
                    <a:pt x="71" y="287"/>
                    <a:pt x="71" y="287"/>
                    <a:pt x="71" y="287"/>
                  </a:cubicBezTo>
                  <a:cubicBezTo>
                    <a:pt x="71" y="327"/>
                    <a:pt x="71" y="327"/>
                    <a:pt x="71" y="327"/>
                  </a:cubicBezTo>
                  <a:cubicBezTo>
                    <a:pt x="111" y="304"/>
                    <a:pt x="111" y="304"/>
                    <a:pt x="111" y="304"/>
                  </a:cubicBezTo>
                  <a:lnTo>
                    <a:pt x="111" y="2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3" name="Freeform 744"/>
            <p:cNvSpPr>
              <a:spLocks noEditPoints="1"/>
            </p:cNvSpPr>
            <p:nvPr/>
          </p:nvSpPr>
          <p:spPr bwMode="auto">
            <a:xfrm>
              <a:off x="4529482" y="3599949"/>
              <a:ext cx="209986" cy="270224"/>
            </a:xfrm>
            <a:custGeom>
              <a:avLst/>
              <a:gdLst>
                <a:gd name="T0" fmla="*/ 2 w 412"/>
                <a:gd name="T1" fmla="*/ 170 h 677"/>
                <a:gd name="T2" fmla="*/ 294 w 412"/>
                <a:gd name="T3" fmla="*/ 2 h 677"/>
                <a:gd name="T4" fmla="*/ 294 w 412"/>
                <a:gd name="T5" fmla="*/ 0 h 677"/>
                <a:gd name="T6" fmla="*/ 296 w 412"/>
                <a:gd name="T7" fmla="*/ 2 h 677"/>
                <a:gd name="T8" fmla="*/ 298 w 412"/>
                <a:gd name="T9" fmla="*/ 2 h 677"/>
                <a:gd name="T10" fmla="*/ 408 w 412"/>
                <a:gd name="T11" fmla="*/ 67 h 677"/>
                <a:gd name="T12" fmla="*/ 410 w 412"/>
                <a:gd name="T13" fmla="*/ 67 h 677"/>
                <a:gd name="T14" fmla="*/ 410 w 412"/>
                <a:gd name="T15" fmla="*/ 69 h 677"/>
                <a:gd name="T16" fmla="*/ 412 w 412"/>
                <a:gd name="T17" fmla="*/ 505 h 677"/>
                <a:gd name="T18" fmla="*/ 412 w 412"/>
                <a:gd name="T19" fmla="*/ 506 h 677"/>
                <a:gd name="T20" fmla="*/ 410 w 412"/>
                <a:gd name="T21" fmla="*/ 508 h 677"/>
                <a:gd name="T22" fmla="*/ 118 w 412"/>
                <a:gd name="T23" fmla="*/ 677 h 677"/>
                <a:gd name="T24" fmla="*/ 118 w 412"/>
                <a:gd name="T25" fmla="*/ 677 h 677"/>
                <a:gd name="T26" fmla="*/ 116 w 412"/>
                <a:gd name="T27" fmla="*/ 677 h 677"/>
                <a:gd name="T28" fmla="*/ 4 w 412"/>
                <a:gd name="T29" fmla="*/ 611 h 677"/>
                <a:gd name="T30" fmla="*/ 2 w 412"/>
                <a:gd name="T31" fmla="*/ 609 h 677"/>
                <a:gd name="T32" fmla="*/ 2 w 412"/>
                <a:gd name="T33" fmla="*/ 609 h 677"/>
                <a:gd name="T34" fmla="*/ 0 w 412"/>
                <a:gd name="T35" fmla="*/ 172 h 677"/>
                <a:gd name="T36" fmla="*/ 0 w 412"/>
                <a:gd name="T37" fmla="*/ 170 h 677"/>
                <a:gd name="T38" fmla="*/ 2 w 412"/>
                <a:gd name="T39" fmla="*/ 170 h 677"/>
                <a:gd name="T40" fmla="*/ 400 w 412"/>
                <a:gd name="T41" fmla="*/ 74 h 677"/>
                <a:gd name="T42" fmla="*/ 349 w 412"/>
                <a:gd name="T43" fmla="*/ 43 h 677"/>
                <a:gd name="T44" fmla="*/ 294 w 412"/>
                <a:gd name="T45" fmla="*/ 13 h 677"/>
                <a:gd name="T46" fmla="*/ 153 w 412"/>
                <a:gd name="T47" fmla="*/ 95 h 677"/>
                <a:gd name="T48" fmla="*/ 12 w 412"/>
                <a:gd name="T49" fmla="*/ 177 h 677"/>
                <a:gd name="T50" fmla="*/ 12 w 412"/>
                <a:gd name="T51" fmla="*/ 415 h 677"/>
                <a:gd name="T52" fmla="*/ 12 w 412"/>
                <a:gd name="T53" fmla="*/ 604 h 677"/>
                <a:gd name="T54" fmla="*/ 68 w 412"/>
                <a:gd name="T55" fmla="*/ 636 h 677"/>
                <a:gd name="T56" fmla="*/ 118 w 412"/>
                <a:gd name="T57" fmla="*/ 665 h 677"/>
                <a:gd name="T58" fmla="*/ 179 w 412"/>
                <a:gd name="T59" fmla="*/ 628 h 677"/>
                <a:gd name="T60" fmla="*/ 400 w 412"/>
                <a:gd name="T61" fmla="*/ 501 h 677"/>
                <a:gd name="T62" fmla="*/ 400 w 412"/>
                <a:gd name="T63" fmla="*/ 74 h 67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12"/>
                <a:gd name="T97" fmla="*/ 0 h 677"/>
                <a:gd name="T98" fmla="*/ 412 w 412"/>
                <a:gd name="T99" fmla="*/ 677 h 67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12" h="677">
                  <a:moveTo>
                    <a:pt x="2" y="170"/>
                  </a:moveTo>
                  <a:lnTo>
                    <a:pt x="294" y="2"/>
                  </a:lnTo>
                  <a:lnTo>
                    <a:pt x="294" y="0"/>
                  </a:lnTo>
                  <a:lnTo>
                    <a:pt x="296" y="2"/>
                  </a:lnTo>
                  <a:lnTo>
                    <a:pt x="298" y="2"/>
                  </a:lnTo>
                  <a:lnTo>
                    <a:pt x="408" y="67"/>
                  </a:lnTo>
                  <a:lnTo>
                    <a:pt x="410" y="67"/>
                  </a:lnTo>
                  <a:lnTo>
                    <a:pt x="410" y="69"/>
                  </a:lnTo>
                  <a:lnTo>
                    <a:pt x="412" y="505"/>
                  </a:lnTo>
                  <a:lnTo>
                    <a:pt x="412" y="506"/>
                  </a:lnTo>
                  <a:lnTo>
                    <a:pt x="410" y="508"/>
                  </a:lnTo>
                  <a:lnTo>
                    <a:pt x="118" y="677"/>
                  </a:lnTo>
                  <a:lnTo>
                    <a:pt x="116" y="677"/>
                  </a:lnTo>
                  <a:lnTo>
                    <a:pt x="4" y="611"/>
                  </a:lnTo>
                  <a:lnTo>
                    <a:pt x="2" y="609"/>
                  </a:lnTo>
                  <a:lnTo>
                    <a:pt x="0" y="172"/>
                  </a:lnTo>
                  <a:lnTo>
                    <a:pt x="0" y="170"/>
                  </a:lnTo>
                  <a:lnTo>
                    <a:pt x="2" y="170"/>
                  </a:lnTo>
                  <a:close/>
                  <a:moveTo>
                    <a:pt x="400" y="74"/>
                  </a:moveTo>
                  <a:lnTo>
                    <a:pt x="349" y="43"/>
                  </a:lnTo>
                  <a:lnTo>
                    <a:pt x="294" y="13"/>
                  </a:lnTo>
                  <a:lnTo>
                    <a:pt x="153" y="95"/>
                  </a:lnTo>
                  <a:lnTo>
                    <a:pt x="12" y="177"/>
                  </a:lnTo>
                  <a:lnTo>
                    <a:pt x="12" y="415"/>
                  </a:lnTo>
                  <a:lnTo>
                    <a:pt x="12" y="604"/>
                  </a:lnTo>
                  <a:lnTo>
                    <a:pt x="68" y="636"/>
                  </a:lnTo>
                  <a:lnTo>
                    <a:pt x="118" y="665"/>
                  </a:lnTo>
                  <a:lnTo>
                    <a:pt x="179" y="628"/>
                  </a:lnTo>
                  <a:lnTo>
                    <a:pt x="400" y="501"/>
                  </a:lnTo>
                  <a:lnTo>
                    <a:pt x="400" y="74"/>
                  </a:lnTo>
                  <a:close/>
                </a:path>
              </a:pathLst>
            </a:custGeom>
            <a:solidFill>
              <a:srgbClr val="771B0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4" name="Freeform 745"/>
            <p:cNvSpPr/>
            <p:nvPr/>
          </p:nvSpPr>
          <p:spPr bwMode="auto">
            <a:xfrm>
              <a:off x="4641101" y="3732866"/>
              <a:ext cx="112128" cy="95397"/>
            </a:xfrm>
            <a:custGeom>
              <a:avLst/>
              <a:gdLst>
                <a:gd name="T0" fmla="*/ 119 w 137"/>
                <a:gd name="T1" fmla="*/ 5 h 149"/>
                <a:gd name="T2" fmla="*/ 220 w 137"/>
                <a:gd name="T3" fmla="*/ 181 h 149"/>
                <a:gd name="T4" fmla="*/ 117 w 137"/>
                <a:gd name="T5" fmla="*/ 239 h 149"/>
                <a:gd name="T6" fmla="*/ 117 w 137"/>
                <a:gd name="T7" fmla="*/ 175 h 149"/>
                <a:gd name="T8" fmla="*/ 0 w 137"/>
                <a:gd name="T9" fmla="*/ 107 h 149"/>
                <a:gd name="T10" fmla="*/ 0 w 137"/>
                <a:gd name="T11" fmla="*/ 0 h 149"/>
                <a:gd name="T12" fmla="*/ 119 w 137"/>
                <a:gd name="T13" fmla="*/ 69 h 149"/>
                <a:gd name="T14" fmla="*/ 119 w 137"/>
                <a:gd name="T15" fmla="*/ 5 h 1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7"/>
                <a:gd name="T25" fmla="*/ 0 h 149"/>
                <a:gd name="T26" fmla="*/ 137 w 137"/>
                <a:gd name="T27" fmla="*/ 149 h 14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7" h="149">
                  <a:moveTo>
                    <a:pt x="74" y="3"/>
                  </a:moveTo>
                  <a:cubicBezTo>
                    <a:pt x="137" y="113"/>
                    <a:pt x="137" y="113"/>
                    <a:pt x="137" y="113"/>
                  </a:cubicBezTo>
                  <a:cubicBezTo>
                    <a:pt x="73" y="149"/>
                    <a:pt x="73" y="149"/>
                    <a:pt x="73" y="149"/>
                  </a:cubicBezTo>
                  <a:cubicBezTo>
                    <a:pt x="73" y="136"/>
                    <a:pt x="73" y="123"/>
                    <a:pt x="73" y="109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30"/>
                    <a:pt x="74" y="17"/>
                    <a:pt x="74" y="3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5" name="Freeform 746"/>
            <p:cNvSpPr/>
            <p:nvPr/>
          </p:nvSpPr>
          <p:spPr bwMode="auto">
            <a:xfrm>
              <a:off x="4468321" y="3674989"/>
              <a:ext cx="60651" cy="51490"/>
            </a:xfrm>
            <a:custGeom>
              <a:avLst/>
              <a:gdLst>
                <a:gd name="T0" fmla="*/ 64 w 74"/>
                <a:gd name="T1" fmla="*/ 2 h 80"/>
                <a:gd name="T2" fmla="*/ 119 w 74"/>
                <a:gd name="T3" fmla="*/ 98 h 80"/>
                <a:gd name="T4" fmla="*/ 64 w 74"/>
                <a:gd name="T5" fmla="*/ 129 h 80"/>
                <a:gd name="T6" fmla="*/ 64 w 74"/>
                <a:gd name="T7" fmla="*/ 95 h 80"/>
                <a:gd name="T8" fmla="*/ 0 w 74"/>
                <a:gd name="T9" fmla="*/ 58 h 80"/>
                <a:gd name="T10" fmla="*/ 0 w 74"/>
                <a:gd name="T11" fmla="*/ 0 h 80"/>
                <a:gd name="T12" fmla="*/ 64 w 74"/>
                <a:gd name="T13" fmla="*/ 37 h 80"/>
                <a:gd name="T14" fmla="*/ 64 w 74"/>
                <a:gd name="T15" fmla="*/ 2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4"/>
                <a:gd name="T25" fmla="*/ 0 h 80"/>
                <a:gd name="T26" fmla="*/ 74 w 74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4" h="80">
                  <a:moveTo>
                    <a:pt x="40" y="1"/>
                  </a:moveTo>
                  <a:cubicBezTo>
                    <a:pt x="74" y="61"/>
                    <a:pt x="74" y="61"/>
                    <a:pt x="74" y="61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73"/>
                    <a:pt x="40" y="66"/>
                    <a:pt x="40" y="5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6"/>
                    <a:pt x="40" y="8"/>
                    <a:pt x="40" y="1"/>
                  </a:cubicBez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6" name="Freeform 747"/>
            <p:cNvSpPr/>
            <p:nvPr/>
          </p:nvSpPr>
          <p:spPr bwMode="auto">
            <a:xfrm>
              <a:off x="4468321" y="3710913"/>
              <a:ext cx="60651" cy="51490"/>
            </a:xfrm>
            <a:custGeom>
              <a:avLst/>
              <a:gdLst>
                <a:gd name="T0" fmla="*/ 64 w 74"/>
                <a:gd name="T1" fmla="*/ 2 h 80"/>
                <a:gd name="T2" fmla="*/ 119 w 74"/>
                <a:gd name="T3" fmla="*/ 98 h 80"/>
                <a:gd name="T4" fmla="*/ 64 w 74"/>
                <a:gd name="T5" fmla="*/ 129 h 80"/>
                <a:gd name="T6" fmla="*/ 64 w 74"/>
                <a:gd name="T7" fmla="*/ 95 h 80"/>
                <a:gd name="T8" fmla="*/ 0 w 74"/>
                <a:gd name="T9" fmla="*/ 58 h 80"/>
                <a:gd name="T10" fmla="*/ 0 w 74"/>
                <a:gd name="T11" fmla="*/ 0 h 80"/>
                <a:gd name="T12" fmla="*/ 64 w 74"/>
                <a:gd name="T13" fmla="*/ 37 h 80"/>
                <a:gd name="T14" fmla="*/ 64 w 74"/>
                <a:gd name="T15" fmla="*/ 2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4"/>
                <a:gd name="T25" fmla="*/ 0 h 80"/>
                <a:gd name="T26" fmla="*/ 74 w 74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4" h="80">
                  <a:moveTo>
                    <a:pt x="40" y="1"/>
                  </a:moveTo>
                  <a:cubicBezTo>
                    <a:pt x="74" y="61"/>
                    <a:pt x="74" y="61"/>
                    <a:pt x="74" y="61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73"/>
                    <a:pt x="40" y="66"/>
                    <a:pt x="40" y="5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6"/>
                    <a:pt x="40" y="8"/>
                    <a:pt x="40" y="1"/>
                  </a:cubicBez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7" name="Freeform 748"/>
            <p:cNvSpPr/>
            <p:nvPr/>
          </p:nvSpPr>
          <p:spPr bwMode="auto">
            <a:xfrm>
              <a:off x="4468321" y="3749231"/>
              <a:ext cx="60651" cy="52289"/>
            </a:xfrm>
            <a:custGeom>
              <a:avLst/>
              <a:gdLst>
                <a:gd name="T0" fmla="*/ 64 w 74"/>
                <a:gd name="T1" fmla="*/ 3 h 81"/>
                <a:gd name="T2" fmla="*/ 119 w 74"/>
                <a:gd name="T3" fmla="*/ 99 h 81"/>
                <a:gd name="T4" fmla="*/ 64 w 74"/>
                <a:gd name="T5" fmla="*/ 131 h 81"/>
                <a:gd name="T6" fmla="*/ 64 w 74"/>
                <a:gd name="T7" fmla="*/ 97 h 81"/>
                <a:gd name="T8" fmla="*/ 0 w 74"/>
                <a:gd name="T9" fmla="*/ 58 h 81"/>
                <a:gd name="T10" fmla="*/ 0 w 74"/>
                <a:gd name="T11" fmla="*/ 0 h 81"/>
                <a:gd name="T12" fmla="*/ 64 w 74"/>
                <a:gd name="T13" fmla="*/ 37 h 81"/>
                <a:gd name="T14" fmla="*/ 64 w 74"/>
                <a:gd name="T15" fmla="*/ 3 h 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4"/>
                <a:gd name="T25" fmla="*/ 0 h 81"/>
                <a:gd name="T26" fmla="*/ 74 w 74"/>
                <a:gd name="T27" fmla="*/ 81 h 8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4" h="81">
                  <a:moveTo>
                    <a:pt x="40" y="2"/>
                  </a:moveTo>
                  <a:cubicBezTo>
                    <a:pt x="74" y="61"/>
                    <a:pt x="74" y="61"/>
                    <a:pt x="74" y="6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74"/>
                    <a:pt x="40" y="67"/>
                    <a:pt x="40" y="6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6"/>
                    <a:pt x="40" y="9"/>
                    <a:pt x="40" y="2"/>
                  </a:cubicBez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8" name="组合 527"/>
          <p:cNvGrpSpPr/>
          <p:nvPr/>
        </p:nvGrpSpPr>
        <p:grpSpPr>
          <a:xfrm>
            <a:off x="3800262" y="2241594"/>
            <a:ext cx="434243" cy="273954"/>
            <a:chOff x="8637892" y="1590030"/>
            <a:chExt cx="434243" cy="273954"/>
          </a:xfrm>
        </p:grpSpPr>
        <p:grpSp>
          <p:nvGrpSpPr>
            <p:cNvPr id="529" name="组合 528"/>
            <p:cNvGrpSpPr/>
            <p:nvPr/>
          </p:nvGrpSpPr>
          <p:grpSpPr>
            <a:xfrm>
              <a:off x="8637892" y="1590030"/>
              <a:ext cx="284908" cy="270224"/>
              <a:chOff x="4468321" y="3599949"/>
              <a:chExt cx="284908" cy="270224"/>
            </a:xfrm>
          </p:grpSpPr>
          <p:sp>
            <p:nvSpPr>
              <p:cNvPr id="542" name="AutoShape 737"/>
              <p:cNvSpPr>
                <a:spLocks noChangeAspect="1" noChangeArrowheads="1" noTextEdit="1"/>
              </p:cNvSpPr>
              <p:nvPr/>
            </p:nvSpPr>
            <p:spPr bwMode="auto">
              <a:xfrm>
                <a:off x="4468321" y="3599949"/>
                <a:ext cx="284908" cy="2694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3" name="Freeform 739"/>
              <p:cNvSpPr/>
              <p:nvPr/>
            </p:nvSpPr>
            <p:spPr bwMode="auto">
              <a:xfrm>
                <a:off x="4532030" y="3669401"/>
                <a:ext cx="57593" cy="197978"/>
              </a:xfrm>
              <a:custGeom>
                <a:avLst/>
                <a:gdLst>
                  <a:gd name="T0" fmla="*/ 111 w 113"/>
                  <a:gd name="T1" fmla="*/ 64 h 496"/>
                  <a:gd name="T2" fmla="*/ 0 w 113"/>
                  <a:gd name="T3" fmla="*/ 0 h 496"/>
                  <a:gd name="T4" fmla="*/ 2 w 113"/>
                  <a:gd name="T5" fmla="*/ 433 h 496"/>
                  <a:gd name="T6" fmla="*/ 113 w 113"/>
                  <a:gd name="T7" fmla="*/ 496 h 496"/>
                  <a:gd name="T8" fmla="*/ 111 w 113"/>
                  <a:gd name="T9" fmla="*/ 64 h 4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"/>
                  <a:gd name="T16" fmla="*/ 0 h 496"/>
                  <a:gd name="T17" fmla="*/ 113 w 113"/>
                  <a:gd name="T18" fmla="*/ 496 h 4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" h="496">
                    <a:moveTo>
                      <a:pt x="111" y="64"/>
                    </a:moveTo>
                    <a:lnTo>
                      <a:pt x="0" y="0"/>
                    </a:lnTo>
                    <a:lnTo>
                      <a:pt x="2" y="433"/>
                    </a:lnTo>
                    <a:lnTo>
                      <a:pt x="113" y="496"/>
                    </a:lnTo>
                    <a:lnTo>
                      <a:pt x="111" y="64"/>
                    </a:lnTo>
                    <a:close/>
                  </a:path>
                </a:pathLst>
              </a:custGeom>
              <a:solidFill>
                <a:srgbClr val="A92C22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4" name="Freeform 740"/>
              <p:cNvSpPr/>
              <p:nvPr/>
            </p:nvSpPr>
            <p:spPr bwMode="auto">
              <a:xfrm>
                <a:off x="4532030" y="3669401"/>
                <a:ext cx="57593" cy="197978"/>
              </a:xfrm>
              <a:custGeom>
                <a:avLst/>
                <a:gdLst>
                  <a:gd name="T0" fmla="*/ 111 w 113"/>
                  <a:gd name="T1" fmla="*/ 64 h 496"/>
                  <a:gd name="T2" fmla="*/ 0 w 113"/>
                  <a:gd name="T3" fmla="*/ 0 h 496"/>
                  <a:gd name="T4" fmla="*/ 2 w 113"/>
                  <a:gd name="T5" fmla="*/ 433 h 496"/>
                  <a:gd name="T6" fmla="*/ 113 w 113"/>
                  <a:gd name="T7" fmla="*/ 496 h 496"/>
                  <a:gd name="T8" fmla="*/ 111 w 113"/>
                  <a:gd name="T9" fmla="*/ 64 h 4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"/>
                  <a:gd name="T16" fmla="*/ 0 h 496"/>
                  <a:gd name="T17" fmla="*/ 113 w 113"/>
                  <a:gd name="T18" fmla="*/ 496 h 4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" h="496">
                    <a:moveTo>
                      <a:pt x="111" y="64"/>
                    </a:moveTo>
                    <a:lnTo>
                      <a:pt x="0" y="0"/>
                    </a:lnTo>
                    <a:lnTo>
                      <a:pt x="2" y="433"/>
                    </a:lnTo>
                    <a:lnTo>
                      <a:pt x="113" y="496"/>
                    </a:lnTo>
                    <a:lnTo>
                      <a:pt x="111" y="64"/>
                    </a:lnTo>
                    <a:close/>
                  </a:path>
                </a:pathLst>
              </a:custGeom>
              <a:solidFill>
                <a:srgbClr val="A92C22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5" name="Freeform 741"/>
              <p:cNvSpPr/>
              <p:nvPr/>
            </p:nvSpPr>
            <p:spPr bwMode="auto">
              <a:xfrm>
                <a:off x="4532030" y="3602344"/>
                <a:ext cx="203870" cy="92603"/>
              </a:xfrm>
              <a:custGeom>
                <a:avLst/>
                <a:gdLst>
                  <a:gd name="T0" fmla="*/ 400 w 400"/>
                  <a:gd name="T1" fmla="*/ 65 h 232"/>
                  <a:gd name="T2" fmla="*/ 289 w 400"/>
                  <a:gd name="T3" fmla="*/ 0 h 232"/>
                  <a:gd name="T4" fmla="*/ 0 w 400"/>
                  <a:gd name="T5" fmla="*/ 168 h 232"/>
                  <a:gd name="T6" fmla="*/ 111 w 400"/>
                  <a:gd name="T7" fmla="*/ 232 h 232"/>
                  <a:gd name="T8" fmla="*/ 400 w 400"/>
                  <a:gd name="T9" fmla="*/ 65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0"/>
                  <a:gd name="T16" fmla="*/ 0 h 232"/>
                  <a:gd name="T17" fmla="*/ 400 w 400"/>
                  <a:gd name="T18" fmla="*/ 232 h 2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0" h="232">
                    <a:moveTo>
                      <a:pt x="400" y="65"/>
                    </a:moveTo>
                    <a:lnTo>
                      <a:pt x="289" y="0"/>
                    </a:lnTo>
                    <a:lnTo>
                      <a:pt x="0" y="168"/>
                    </a:lnTo>
                    <a:lnTo>
                      <a:pt x="111" y="232"/>
                    </a:lnTo>
                    <a:lnTo>
                      <a:pt x="400" y="65"/>
                    </a:lnTo>
                    <a:close/>
                  </a:path>
                </a:pathLst>
              </a:custGeom>
              <a:solidFill>
                <a:srgbClr val="CD3529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6" name="Freeform 742"/>
              <p:cNvSpPr/>
              <p:nvPr/>
            </p:nvSpPr>
            <p:spPr bwMode="auto">
              <a:xfrm>
                <a:off x="4588604" y="3628289"/>
                <a:ext cx="147296" cy="239091"/>
              </a:xfrm>
              <a:custGeom>
                <a:avLst/>
                <a:gdLst>
                  <a:gd name="T0" fmla="*/ 0 w 289"/>
                  <a:gd name="T1" fmla="*/ 167 h 599"/>
                  <a:gd name="T2" fmla="*/ 2 w 289"/>
                  <a:gd name="T3" fmla="*/ 599 h 599"/>
                  <a:gd name="T4" fmla="*/ 289 w 289"/>
                  <a:gd name="T5" fmla="*/ 432 h 599"/>
                  <a:gd name="T6" fmla="*/ 289 w 289"/>
                  <a:gd name="T7" fmla="*/ 0 h 599"/>
                  <a:gd name="T8" fmla="*/ 0 w 289"/>
                  <a:gd name="T9" fmla="*/ 167 h 5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9"/>
                  <a:gd name="T16" fmla="*/ 0 h 599"/>
                  <a:gd name="T17" fmla="*/ 289 w 289"/>
                  <a:gd name="T18" fmla="*/ 599 h 5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9" h="599">
                    <a:moveTo>
                      <a:pt x="0" y="167"/>
                    </a:moveTo>
                    <a:lnTo>
                      <a:pt x="2" y="599"/>
                    </a:lnTo>
                    <a:lnTo>
                      <a:pt x="289" y="432"/>
                    </a:lnTo>
                    <a:lnTo>
                      <a:pt x="289" y="0"/>
                    </a:lnTo>
                    <a:lnTo>
                      <a:pt x="0" y="167"/>
                    </a:lnTo>
                    <a:close/>
                  </a:path>
                </a:pathLst>
              </a:custGeom>
              <a:solidFill>
                <a:srgbClr val="98271D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7" name="Freeform 743"/>
              <p:cNvSpPr>
                <a:spLocks noEditPoints="1"/>
              </p:cNvSpPr>
              <p:nvPr/>
            </p:nvSpPr>
            <p:spPr bwMode="auto">
              <a:xfrm>
                <a:off x="4531521" y="3626692"/>
                <a:ext cx="204379" cy="240687"/>
              </a:xfrm>
              <a:custGeom>
                <a:avLst/>
                <a:gdLst>
                  <a:gd name="T0" fmla="*/ 0 w 250"/>
                  <a:gd name="T1" fmla="*/ 109 h 375"/>
                  <a:gd name="T2" fmla="*/ 2 w 250"/>
                  <a:gd name="T3" fmla="*/ 106 h 375"/>
                  <a:gd name="T4" fmla="*/ 5 w 250"/>
                  <a:gd name="T5" fmla="*/ 105 h 375"/>
                  <a:gd name="T6" fmla="*/ 324 w 250"/>
                  <a:gd name="T7" fmla="*/ 43 h 375"/>
                  <a:gd name="T8" fmla="*/ 326 w 250"/>
                  <a:gd name="T9" fmla="*/ 43 h 375"/>
                  <a:gd name="T10" fmla="*/ 398 w 250"/>
                  <a:gd name="T11" fmla="*/ 0 h 375"/>
                  <a:gd name="T12" fmla="*/ 401 w 250"/>
                  <a:gd name="T13" fmla="*/ 5 h 375"/>
                  <a:gd name="T14" fmla="*/ 399 w 250"/>
                  <a:gd name="T15" fmla="*/ 6 h 375"/>
                  <a:gd name="T16" fmla="*/ 330 w 250"/>
                  <a:gd name="T17" fmla="*/ 113 h 375"/>
                  <a:gd name="T18" fmla="*/ 398 w 250"/>
                  <a:gd name="T19" fmla="*/ 72 h 375"/>
                  <a:gd name="T20" fmla="*/ 401 w 250"/>
                  <a:gd name="T21" fmla="*/ 76 h 375"/>
                  <a:gd name="T22" fmla="*/ 399 w 250"/>
                  <a:gd name="T23" fmla="*/ 79 h 375"/>
                  <a:gd name="T24" fmla="*/ 260 w 250"/>
                  <a:gd name="T25" fmla="*/ 225 h 375"/>
                  <a:gd name="T26" fmla="*/ 398 w 250"/>
                  <a:gd name="T27" fmla="*/ 143 h 375"/>
                  <a:gd name="T28" fmla="*/ 401 w 250"/>
                  <a:gd name="T29" fmla="*/ 148 h 375"/>
                  <a:gd name="T30" fmla="*/ 399 w 250"/>
                  <a:gd name="T31" fmla="*/ 150 h 375"/>
                  <a:gd name="T32" fmla="*/ 330 w 250"/>
                  <a:gd name="T33" fmla="*/ 254 h 375"/>
                  <a:gd name="T34" fmla="*/ 398 w 250"/>
                  <a:gd name="T35" fmla="*/ 215 h 375"/>
                  <a:gd name="T36" fmla="*/ 401 w 250"/>
                  <a:gd name="T37" fmla="*/ 219 h 375"/>
                  <a:gd name="T38" fmla="*/ 399 w 250"/>
                  <a:gd name="T39" fmla="*/ 222 h 375"/>
                  <a:gd name="T40" fmla="*/ 330 w 250"/>
                  <a:gd name="T41" fmla="*/ 262 h 375"/>
                  <a:gd name="T42" fmla="*/ 258 w 250"/>
                  <a:gd name="T43" fmla="*/ 304 h 375"/>
                  <a:gd name="T44" fmla="*/ 324 w 250"/>
                  <a:gd name="T45" fmla="*/ 331 h 375"/>
                  <a:gd name="T46" fmla="*/ 324 w 250"/>
                  <a:gd name="T47" fmla="*/ 331 h 375"/>
                  <a:gd name="T48" fmla="*/ 398 w 250"/>
                  <a:gd name="T49" fmla="*/ 289 h 375"/>
                  <a:gd name="T50" fmla="*/ 401 w 250"/>
                  <a:gd name="T51" fmla="*/ 293 h 375"/>
                  <a:gd name="T52" fmla="*/ 399 w 250"/>
                  <a:gd name="T53" fmla="*/ 296 h 375"/>
                  <a:gd name="T54" fmla="*/ 330 w 250"/>
                  <a:gd name="T55" fmla="*/ 400 h 375"/>
                  <a:gd name="T56" fmla="*/ 398 w 250"/>
                  <a:gd name="T57" fmla="*/ 362 h 375"/>
                  <a:gd name="T58" fmla="*/ 401 w 250"/>
                  <a:gd name="T59" fmla="*/ 365 h 375"/>
                  <a:gd name="T60" fmla="*/ 399 w 250"/>
                  <a:gd name="T61" fmla="*/ 368 h 375"/>
                  <a:gd name="T62" fmla="*/ 184 w 250"/>
                  <a:gd name="T63" fmla="*/ 492 h 375"/>
                  <a:gd name="T64" fmla="*/ 114 w 250"/>
                  <a:gd name="T65" fmla="*/ 534 h 375"/>
                  <a:gd name="T66" fmla="*/ 107 w 250"/>
                  <a:gd name="T67" fmla="*/ 603 h 375"/>
                  <a:gd name="T68" fmla="*/ 107 w 250"/>
                  <a:gd name="T69" fmla="*/ 531 h 375"/>
                  <a:gd name="T70" fmla="*/ 107 w 250"/>
                  <a:gd name="T71" fmla="*/ 458 h 375"/>
                  <a:gd name="T72" fmla="*/ 107 w 250"/>
                  <a:gd name="T73" fmla="*/ 458 h 375"/>
                  <a:gd name="T74" fmla="*/ 107 w 250"/>
                  <a:gd name="T75" fmla="*/ 384 h 375"/>
                  <a:gd name="T76" fmla="*/ 107 w 250"/>
                  <a:gd name="T77" fmla="*/ 314 h 375"/>
                  <a:gd name="T78" fmla="*/ 107 w 250"/>
                  <a:gd name="T79" fmla="*/ 312 h 375"/>
                  <a:gd name="T80" fmla="*/ 107 w 250"/>
                  <a:gd name="T81" fmla="*/ 241 h 375"/>
                  <a:gd name="T82" fmla="*/ 107 w 250"/>
                  <a:gd name="T83" fmla="*/ 170 h 375"/>
                  <a:gd name="T84" fmla="*/ 186 w 250"/>
                  <a:gd name="T85" fmla="*/ 275 h 375"/>
                  <a:gd name="T86" fmla="*/ 324 w 250"/>
                  <a:gd name="T87" fmla="*/ 259 h 375"/>
                  <a:gd name="T88" fmla="*/ 186 w 250"/>
                  <a:gd name="T89" fmla="*/ 275 h 375"/>
                  <a:gd name="T90" fmla="*/ 324 w 250"/>
                  <a:gd name="T91" fmla="*/ 116 h 375"/>
                  <a:gd name="T92" fmla="*/ 114 w 250"/>
                  <a:gd name="T93" fmla="*/ 170 h 375"/>
                  <a:gd name="T94" fmla="*/ 253 w 250"/>
                  <a:gd name="T95" fmla="*/ 156 h 375"/>
                  <a:gd name="T96" fmla="*/ 255 w 250"/>
                  <a:gd name="T97" fmla="*/ 156 h 375"/>
                  <a:gd name="T98" fmla="*/ 114 w 250"/>
                  <a:gd name="T99" fmla="*/ 309 h 375"/>
                  <a:gd name="T100" fmla="*/ 180 w 250"/>
                  <a:gd name="T101" fmla="*/ 270 h 375"/>
                  <a:gd name="T102" fmla="*/ 253 w 250"/>
                  <a:gd name="T103" fmla="*/ 228 h 375"/>
                  <a:gd name="T104" fmla="*/ 114 w 250"/>
                  <a:gd name="T105" fmla="*/ 244 h 375"/>
                  <a:gd name="T106" fmla="*/ 180 w 250"/>
                  <a:gd name="T107" fmla="*/ 278 h 375"/>
                  <a:gd name="T108" fmla="*/ 114 w 250"/>
                  <a:gd name="T109" fmla="*/ 381 h 375"/>
                  <a:gd name="T110" fmla="*/ 114 w 250"/>
                  <a:gd name="T111" fmla="*/ 388 h 375"/>
                  <a:gd name="T112" fmla="*/ 252 w 250"/>
                  <a:gd name="T113" fmla="*/ 373 h 375"/>
                  <a:gd name="T114" fmla="*/ 114 w 250"/>
                  <a:gd name="T115" fmla="*/ 388 h 375"/>
                  <a:gd name="T116" fmla="*/ 324 w 250"/>
                  <a:gd name="T117" fmla="*/ 404 h 375"/>
                  <a:gd name="T118" fmla="*/ 184 w 250"/>
                  <a:gd name="T119" fmla="*/ 420 h 375"/>
                  <a:gd name="T120" fmla="*/ 178 w 250"/>
                  <a:gd name="T121" fmla="*/ 425 h 375"/>
                  <a:gd name="T122" fmla="*/ 114 w 250"/>
                  <a:gd name="T123" fmla="*/ 526 h 375"/>
                  <a:gd name="T124" fmla="*/ 178 w 250"/>
                  <a:gd name="T125" fmla="*/ 425 h 37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50"/>
                  <a:gd name="T190" fmla="*/ 0 h 375"/>
                  <a:gd name="T191" fmla="*/ 250 w 250"/>
                  <a:gd name="T192" fmla="*/ 375 h 375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50" h="375">
                    <a:moveTo>
                      <a:pt x="1" y="69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6"/>
                      <a:pt x="62" y="99"/>
                      <a:pt x="69" y="103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3" y="27"/>
                      <a:pt x="203" y="27"/>
                      <a:pt x="203" y="27"/>
                    </a:cubicBezTo>
                    <a:cubicBezTo>
                      <a:pt x="247" y="1"/>
                      <a:pt x="247" y="1"/>
                      <a:pt x="247" y="1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249" y="2"/>
                      <a:pt x="249" y="2"/>
                      <a:pt x="249" y="2"/>
                    </a:cubicBezTo>
                    <a:cubicBezTo>
                      <a:pt x="250" y="3"/>
                      <a:pt x="250" y="3"/>
                      <a:pt x="250" y="3"/>
                    </a:cubicBezTo>
                    <a:cubicBezTo>
                      <a:pt x="250" y="4"/>
                      <a:pt x="250" y="4"/>
                      <a:pt x="250" y="4"/>
                    </a:cubicBezTo>
                    <a:cubicBezTo>
                      <a:pt x="249" y="4"/>
                      <a:pt x="249" y="4"/>
                      <a:pt x="249" y="4"/>
                    </a:cubicBezTo>
                    <a:cubicBezTo>
                      <a:pt x="206" y="29"/>
                      <a:pt x="206" y="29"/>
                      <a:pt x="206" y="29"/>
                    </a:cubicBezTo>
                    <a:cubicBezTo>
                      <a:pt x="206" y="70"/>
                      <a:pt x="206" y="70"/>
                      <a:pt x="206" y="70"/>
                    </a:cubicBezTo>
                    <a:cubicBezTo>
                      <a:pt x="247" y="46"/>
                      <a:pt x="247" y="46"/>
                      <a:pt x="247" y="46"/>
                    </a:cubicBezTo>
                    <a:cubicBezTo>
                      <a:pt x="248" y="45"/>
                      <a:pt x="248" y="45"/>
                      <a:pt x="248" y="45"/>
                    </a:cubicBezTo>
                    <a:cubicBezTo>
                      <a:pt x="249" y="46"/>
                      <a:pt x="249" y="46"/>
                      <a:pt x="249" y="46"/>
                    </a:cubicBezTo>
                    <a:cubicBezTo>
                      <a:pt x="250" y="47"/>
                      <a:pt x="250" y="47"/>
                      <a:pt x="250" y="47"/>
                    </a:cubicBezTo>
                    <a:cubicBezTo>
                      <a:pt x="250" y="48"/>
                      <a:pt x="250" y="48"/>
                      <a:pt x="250" y="48"/>
                    </a:cubicBezTo>
                    <a:cubicBezTo>
                      <a:pt x="249" y="49"/>
                      <a:pt x="249" y="49"/>
                      <a:pt x="249" y="49"/>
                    </a:cubicBezTo>
                    <a:cubicBezTo>
                      <a:pt x="162" y="100"/>
                      <a:pt x="162" y="100"/>
                      <a:pt x="162" y="100"/>
                    </a:cubicBezTo>
                    <a:cubicBezTo>
                      <a:pt x="162" y="140"/>
                      <a:pt x="162" y="140"/>
                      <a:pt x="162" y="140"/>
                    </a:cubicBezTo>
                    <a:cubicBezTo>
                      <a:pt x="247" y="90"/>
                      <a:pt x="247" y="90"/>
                      <a:pt x="247" y="90"/>
                    </a:cubicBezTo>
                    <a:cubicBezTo>
                      <a:pt x="248" y="89"/>
                      <a:pt x="248" y="89"/>
                      <a:pt x="248" y="89"/>
                    </a:cubicBezTo>
                    <a:cubicBezTo>
                      <a:pt x="249" y="91"/>
                      <a:pt x="249" y="91"/>
                      <a:pt x="249" y="91"/>
                    </a:cubicBezTo>
                    <a:cubicBezTo>
                      <a:pt x="250" y="92"/>
                      <a:pt x="250" y="92"/>
                      <a:pt x="250" y="92"/>
                    </a:cubicBezTo>
                    <a:cubicBezTo>
                      <a:pt x="250" y="93"/>
                      <a:pt x="250" y="93"/>
                      <a:pt x="250" y="93"/>
                    </a:cubicBezTo>
                    <a:cubicBezTo>
                      <a:pt x="249" y="93"/>
                      <a:pt x="249" y="93"/>
                      <a:pt x="249" y="93"/>
                    </a:cubicBezTo>
                    <a:cubicBezTo>
                      <a:pt x="206" y="118"/>
                      <a:pt x="206" y="118"/>
                      <a:pt x="206" y="118"/>
                    </a:cubicBezTo>
                    <a:cubicBezTo>
                      <a:pt x="206" y="158"/>
                      <a:pt x="206" y="158"/>
                      <a:pt x="206" y="158"/>
                    </a:cubicBezTo>
                    <a:cubicBezTo>
                      <a:pt x="247" y="135"/>
                      <a:pt x="247" y="135"/>
                      <a:pt x="247" y="135"/>
                    </a:cubicBezTo>
                    <a:cubicBezTo>
                      <a:pt x="248" y="134"/>
                      <a:pt x="248" y="134"/>
                      <a:pt x="248" y="134"/>
                    </a:cubicBezTo>
                    <a:cubicBezTo>
                      <a:pt x="249" y="135"/>
                      <a:pt x="249" y="135"/>
                      <a:pt x="249" y="135"/>
                    </a:cubicBezTo>
                    <a:cubicBezTo>
                      <a:pt x="250" y="136"/>
                      <a:pt x="250" y="136"/>
                      <a:pt x="250" y="136"/>
                    </a:cubicBezTo>
                    <a:cubicBezTo>
                      <a:pt x="250" y="137"/>
                      <a:pt x="250" y="137"/>
                      <a:pt x="250" y="137"/>
                    </a:cubicBezTo>
                    <a:cubicBezTo>
                      <a:pt x="249" y="138"/>
                      <a:pt x="249" y="138"/>
                      <a:pt x="249" y="138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205" y="163"/>
                      <a:pt x="205" y="163"/>
                      <a:pt x="205" y="163"/>
                    </a:cubicBezTo>
                    <a:cubicBezTo>
                      <a:pt x="161" y="189"/>
                      <a:pt x="161" y="189"/>
                      <a:pt x="161" y="189"/>
                    </a:cubicBezTo>
                    <a:cubicBezTo>
                      <a:pt x="161" y="230"/>
                      <a:pt x="161" y="230"/>
                      <a:pt x="161" y="230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47" y="181"/>
                      <a:pt x="247" y="181"/>
                      <a:pt x="247" y="181"/>
                    </a:cubicBezTo>
                    <a:cubicBezTo>
                      <a:pt x="248" y="180"/>
                      <a:pt x="248" y="180"/>
                      <a:pt x="248" y="180"/>
                    </a:cubicBezTo>
                    <a:cubicBezTo>
                      <a:pt x="249" y="181"/>
                      <a:pt x="249" y="181"/>
                      <a:pt x="249" y="181"/>
                    </a:cubicBezTo>
                    <a:cubicBezTo>
                      <a:pt x="250" y="182"/>
                      <a:pt x="250" y="182"/>
                      <a:pt x="250" y="182"/>
                    </a:cubicBezTo>
                    <a:cubicBezTo>
                      <a:pt x="250" y="183"/>
                      <a:pt x="250" y="183"/>
                      <a:pt x="250" y="183"/>
                    </a:cubicBezTo>
                    <a:cubicBezTo>
                      <a:pt x="249" y="184"/>
                      <a:pt x="249" y="184"/>
                      <a:pt x="249" y="184"/>
                    </a:cubicBezTo>
                    <a:cubicBezTo>
                      <a:pt x="206" y="209"/>
                      <a:pt x="206" y="209"/>
                      <a:pt x="206" y="209"/>
                    </a:cubicBezTo>
                    <a:cubicBezTo>
                      <a:pt x="206" y="249"/>
                      <a:pt x="206" y="249"/>
                      <a:pt x="206" y="249"/>
                    </a:cubicBezTo>
                    <a:cubicBezTo>
                      <a:pt x="247" y="225"/>
                      <a:pt x="247" y="225"/>
                      <a:pt x="247" y="225"/>
                    </a:cubicBezTo>
                    <a:cubicBezTo>
                      <a:pt x="248" y="225"/>
                      <a:pt x="248" y="225"/>
                      <a:pt x="248" y="225"/>
                    </a:cubicBezTo>
                    <a:cubicBezTo>
                      <a:pt x="249" y="226"/>
                      <a:pt x="249" y="226"/>
                      <a:pt x="249" y="226"/>
                    </a:cubicBezTo>
                    <a:cubicBezTo>
                      <a:pt x="250" y="227"/>
                      <a:pt x="250" y="227"/>
                      <a:pt x="250" y="227"/>
                    </a:cubicBezTo>
                    <a:cubicBezTo>
                      <a:pt x="250" y="228"/>
                      <a:pt x="250" y="228"/>
                      <a:pt x="250" y="228"/>
                    </a:cubicBezTo>
                    <a:cubicBezTo>
                      <a:pt x="249" y="229"/>
                      <a:pt x="249" y="229"/>
                      <a:pt x="249" y="229"/>
                    </a:cubicBezTo>
                    <a:cubicBezTo>
                      <a:pt x="115" y="306"/>
                      <a:pt x="115" y="306"/>
                      <a:pt x="115" y="306"/>
                    </a:cubicBezTo>
                    <a:cubicBezTo>
                      <a:pt x="115" y="306"/>
                      <a:pt x="115" y="306"/>
                      <a:pt x="115" y="306"/>
                    </a:cubicBezTo>
                    <a:cubicBezTo>
                      <a:pt x="114" y="306"/>
                      <a:pt x="114" y="306"/>
                      <a:pt x="114" y="306"/>
                    </a:cubicBezTo>
                    <a:cubicBezTo>
                      <a:pt x="71" y="332"/>
                      <a:pt x="71" y="332"/>
                      <a:pt x="71" y="332"/>
                    </a:cubicBezTo>
                    <a:cubicBezTo>
                      <a:pt x="71" y="375"/>
                      <a:pt x="71" y="375"/>
                      <a:pt x="71" y="375"/>
                    </a:cubicBezTo>
                    <a:cubicBezTo>
                      <a:pt x="67" y="375"/>
                      <a:pt x="67" y="375"/>
                      <a:pt x="67" y="375"/>
                    </a:cubicBezTo>
                    <a:cubicBezTo>
                      <a:pt x="67" y="330"/>
                      <a:pt x="67" y="330"/>
                      <a:pt x="67" y="330"/>
                    </a:cubicBezTo>
                    <a:cubicBezTo>
                      <a:pt x="67" y="330"/>
                      <a:pt x="67" y="330"/>
                      <a:pt x="67" y="330"/>
                    </a:cubicBezTo>
                    <a:cubicBezTo>
                      <a:pt x="67" y="330"/>
                      <a:pt x="67" y="330"/>
                      <a:pt x="67" y="330"/>
                    </a:cubicBezTo>
                    <a:cubicBezTo>
                      <a:pt x="67" y="285"/>
                      <a:pt x="67" y="285"/>
                      <a:pt x="67" y="285"/>
                    </a:cubicBezTo>
                    <a:cubicBezTo>
                      <a:pt x="67" y="285"/>
                      <a:pt x="67" y="285"/>
                      <a:pt x="67" y="285"/>
                    </a:cubicBezTo>
                    <a:cubicBezTo>
                      <a:pt x="67" y="285"/>
                      <a:pt x="67" y="285"/>
                      <a:pt x="67" y="285"/>
                    </a:cubicBezTo>
                    <a:cubicBezTo>
                      <a:pt x="67" y="239"/>
                      <a:pt x="67" y="239"/>
                      <a:pt x="67" y="239"/>
                    </a:cubicBezTo>
                    <a:cubicBezTo>
                      <a:pt x="67" y="239"/>
                      <a:pt x="67" y="239"/>
                      <a:pt x="67" y="239"/>
                    </a:cubicBezTo>
                    <a:cubicBezTo>
                      <a:pt x="67" y="239"/>
                      <a:pt x="67" y="239"/>
                      <a:pt x="67" y="239"/>
                    </a:cubicBezTo>
                    <a:cubicBezTo>
                      <a:pt x="67" y="195"/>
                      <a:pt x="67" y="195"/>
                      <a:pt x="67" y="195"/>
                    </a:cubicBezTo>
                    <a:cubicBezTo>
                      <a:pt x="67" y="194"/>
                      <a:pt x="67" y="194"/>
                      <a:pt x="67" y="194"/>
                    </a:cubicBezTo>
                    <a:cubicBezTo>
                      <a:pt x="67" y="194"/>
                      <a:pt x="67" y="194"/>
                      <a:pt x="67" y="194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7" y="106"/>
                      <a:pt x="67" y="106"/>
                      <a:pt x="67" y="106"/>
                    </a:cubicBezTo>
                    <a:lnTo>
                      <a:pt x="1" y="69"/>
                    </a:lnTo>
                    <a:close/>
                    <a:moveTo>
                      <a:pt x="116" y="171"/>
                    </a:moveTo>
                    <a:cubicBezTo>
                      <a:pt x="116" y="211"/>
                      <a:pt x="116" y="211"/>
                      <a:pt x="116" y="211"/>
                    </a:cubicBezTo>
                    <a:cubicBezTo>
                      <a:pt x="202" y="161"/>
                      <a:pt x="202" y="161"/>
                      <a:pt x="202" y="161"/>
                    </a:cubicBezTo>
                    <a:cubicBezTo>
                      <a:pt x="202" y="121"/>
                      <a:pt x="202" y="121"/>
                      <a:pt x="202" y="121"/>
                    </a:cubicBezTo>
                    <a:lnTo>
                      <a:pt x="116" y="171"/>
                    </a:lnTo>
                    <a:close/>
                    <a:moveTo>
                      <a:pt x="159" y="97"/>
                    </a:moveTo>
                    <a:cubicBezTo>
                      <a:pt x="202" y="72"/>
                      <a:pt x="202" y="72"/>
                      <a:pt x="202" y="72"/>
                    </a:cubicBezTo>
                    <a:cubicBezTo>
                      <a:pt x="202" y="31"/>
                      <a:pt x="202" y="31"/>
                      <a:pt x="202" y="31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48"/>
                      <a:pt x="71" y="148"/>
                      <a:pt x="71" y="148"/>
                    </a:cubicBezTo>
                    <a:cubicBezTo>
                      <a:pt x="158" y="97"/>
                      <a:pt x="158" y="97"/>
                      <a:pt x="158" y="97"/>
                    </a:cubicBezTo>
                    <a:cubicBezTo>
                      <a:pt x="158" y="97"/>
                      <a:pt x="158" y="97"/>
                      <a:pt x="158" y="97"/>
                    </a:cubicBezTo>
                    <a:lnTo>
                      <a:pt x="159" y="97"/>
                    </a:lnTo>
                    <a:close/>
                    <a:moveTo>
                      <a:pt x="71" y="152"/>
                    </a:moveTo>
                    <a:cubicBezTo>
                      <a:pt x="71" y="192"/>
                      <a:pt x="71" y="192"/>
                      <a:pt x="71" y="192"/>
                    </a:cubicBezTo>
                    <a:cubicBezTo>
                      <a:pt x="112" y="168"/>
                      <a:pt x="112" y="168"/>
                      <a:pt x="112" y="168"/>
                    </a:cubicBezTo>
                    <a:cubicBezTo>
                      <a:pt x="112" y="168"/>
                      <a:pt x="112" y="168"/>
                      <a:pt x="112" y="168"/>
                    </a:cubicBezTo>
                    <a:cubicBezTo>
                      <a:pt x="113" y="168"/>
                      <a:pt x="113" y="168"/>
                      <a:pt x="113" y="168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8" y="102"/>
                      <a:pt x="158" y="102"/>
                      <a:pt x="158" y="102"/>
                    </a:cubicBezTo>
                    <a:lnTo>
                      <a:pt x="71" y="152"/>
                    </a:lnTo>
                    <a:close/>
                    <a:moveTo>
                      <a:pt x="112" y="213"/>
                    </a:moveTo>
                    <a:cubicBezTo>
                      <a:pt x="112" y="173"/>
                      <a:pt x="112" y="173"/>
                      <a:pt x="112" y="173"/>
                    </a:cubicBezTo>
                    <a:cubicBezTo>
                      <a:pt x="71" y="197"/>
                      <a:pt x="71" y="197"/>
                      <a:pt x="71" y="197"/>
                    </a:cubicBezTo>
                    <a:cubicBezTo>
                      <a:pt x="71" y="237"/>
                      <a:pt x="71" y="237"/>
                      <a:pt x="71" y="237"/>
                    </a:cubicBezTo>
                    <a:lnTo>
                      <a:pt x="112" y="213"/>
                    </a:lnTo>
                    <a:close/>
                    <a:moveTo>
                      <a:pt x="71" y="241"/>
                    </a:moveTo>
                    <a:cubicBezTo>
                      <a:pt x="71" y="283"/>
                      <a:pt x="71" y="283"/>
                      <a:pt x="71" y="283"/>
                    </a:cubicBezTo>
                    <a:cubicBezTo>
                      <a:pt x="157" y="232"/>
                      <a:pt x="157" y="232"/>
                      <a:pt x="157" y="232"/>
                    </a:cubicBezTo>
                    <a:cubicBezTo>
                      <a:pt x="157" y="191"/>
                      <a:pt x="157" y="191"/>
                      <a:pt x="157" y="191"/>
                    </a:cubicBezTo>
                    <a:lnTo>
                      <a:pt x="71" y="241"/>
                    </a:lnTo>
                    <a:close/>
                    <a:moveTo>
                      <a:pt x="115" y="302"/>
                    </a:moveTo>
                    <a:cubicBezTo>
                      <a:pt x="202" y="251"/>
                      <a:pt x="202" y="251"/>
                      <a:pt x="202" y="251"/>
                    </a:cubicBezTo>
                    <a:cubicBezTo>
                      <a:pt x="202" y="211"/>
                      <a:pt x="202" y="211"/>
                      <a:pt x="202" y="211"/>
                    </a:cubicBezTo>
                    <a:cubicBezTo>
                      <a:pt x="115" y="261"/>
                      <a:pt x="115" y="261"/>
                      <a:pt x="115" y="261"/>
                    </a:cubicBezTo>
                    <a:lnTo>
                      <a:pt x="115" y="302"/>
                    </a:lnTo>
                    <a:close/>
                    <a:moveTo>
                      <a:pt x="111" y="264"/>
                    </a:moveTo>
                    <a:cubicBezTo>
                      <a:pt x="71" y="287"/>
                      <a:pt x="71" y="287"/>
                      <a:pt x="71" y="287"/>
                    </a:cubicBezTo>
                    <a:cubicBezTo>
                      <a:pt x="71" y="327"/>
                      <a:pt x="71" y="327"/>
                      <a:pt x="71" y="327"/>
                    </a:cubicBezTo>
                    <a:cubicBezTo>
                      <a:pt x="111" y="304"/>
                      <a:pt x="111" y="304"/>
                      <a:pt x="111" y="304"/>
                    </a:cubicBezTo>
                    <a:lnTo>
                      <a:pt x="111" y="2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8" name="Freeform 744"/>
              <p:cNvSpPr>
                <a:spLocks noEditPoints="1"/>
              </p:cNvSpPr>
              <p:nvPr/>
            </p:nvSpPr>
            <p:spPr bwMode="auto">
              <a:xfrm>
                <a:off x="4529482" y="3599949"/>
                <a:ext cx="209986" cy="270224"/>
              </a:xfrm>
              <a:custGeom>
                <a:avLst/>
                <a:gdLst>
                  <a:gd name="T0" fmla="*/ 2 w 412"/>
                  <a:gd name="T1" fmla="*/ 170 h 677"/>
                  <a:gd name="T2" fmla="*/ 294 w 412"/>
                  <a:gd name="T3" fmla="*/ 2 h 677"/>
                  <a:gd name="T4" fmla="*/ 294 w 412"/>
                  <a:gd name="T5" fmla="*/ 0 h 677"/>
                  <a:gd name="T6" fmla="*/ 296 w 412"/>
                  <a:gd name="T7" fmla="*/ 2 h 677"/>
                  <a:gd name="T8" fmla="*/ 298 w 412"/>
                  <a:gd name="T9" fmla="*/ 2 h 677"/>
                  <a:gd name="T10" fmla="*/ 408 w 412"/>
                  <a:gd name="T11" fmla="*/ 67 h 677"/>
                  <a:gd name="T12" fmla="*/ 410 w 412"/>
                  <a:gd name="T13" fmla="*/ 67 h 677"/>
                  <a:gd name="T14" fmla="*/ 410 w 412"/>
                  <a:gd name="T15" fmla="*/ 69 h 677"/>
                  <a:gd name="T16" fmla="*/ 412 w 412"/>
                  <a:gd name="T17" fmla="*/ 505 h 677"/>
                  <a:gd name="T18" fmla="*/ 412 w 412"/>
                  <a:gd name="T19" fmla="*/ 506 h 677"/>
                  <a:gd name="T20" fmla="*/ 410 w 412"/>
                  <a:gd name="T21" fmla="*/ 508 h 677"/>
                  <a:gd name="T22" fmla="*/ 118 w 412"/>
                  <a:gd name="T23" fmla="*/ 677 h 677"/>
                  <a:gd name="T24" fmla="*/ 118 w 412"/>
                  <a:gd name="T25" fmla="*/ 677 h 677"/>
                  <a:gd name="T26" fmla="*/ 116 w 412"/>
                  <a:gd name="T27" fmla="*/ 677 h 677"/>
                  <a:gd name="T28" fmla="*/ 4 w 412"/>
                  <a:gd name="T29" fmla="*/ 611 h 677"/>
                  <a:gd name="T30" fmla="*/ 2 w 412"/>
                  <a:gd name="T31" fmla="*/ 609 h 677"/>
                  <a:gd name="T32" fmla="*/ 2 w 412"/>
                  <a:gd name="T33" fmla="*/ 609 h 677"/>
                  <a:gd name="T34" fmla="*/ 0 w 412"/>
                  <a:gd name="T35" fmla="*/ 172 h 677"/>
                  <a:gd name="T36" fmla="*/ 0 w 412"/>
                  <a:gd name="T37" fmla="*/ 170 h 677"/>
                  <a:gd name="T38" fmla="*/ 2 w 412"/>
                  <a:gd name="T39" fmla="*/ 170 h 677"/>
                  <a:gd name="T40" fmla="*/ 400 w 412"/>
                  <a:gd name="T41" fmla="*/ 74 h 677"/>
                  <a:gd name="T42" fmla="*/ 349 w 412"/>
                  <a:gd name="T43" fmla="*/ 43 h 677"/>
                  <a:gd name="T44" fmla="*/ 294 w 412"/>
                  <a:gd name="T45" fmla="*/ 13 h 677"/>
                  <a:gd name="T46" fmla="*/ 153 w 412"/>
                  <a:gd name="T47" fmla="*/ 95 h 677"/>
                  <a:gd name="T48" fmla="*/ 12 w 412"/>
                  <a:gd name="T49" fmla="*/ 177 h 677"/>
                  <a:gd name="T50" fmla="*/ 12 w 412"/>
                  <a:gd name="T51" fmla="*/ 415 h 677"/>
                  <a:gd name="T52" fmla="*/ 12 w 412"/>
                  <a:gd name="T53" fmla="*/ 604 h 677"/>
                  <a:gd name="T54" fmla="*/ 68 w 412"/>
                  <a:gd name="T55" fmla="*/ 636 h 677"/>
                  <a:gd name="T56" fmla="*/ 118 w 412"/>
                  <a:gd name="T57" fmla="*/ 665 h 677"/>
                  <a:gd name="T58" fmla="*/ 179 w 412"/>
                  <a:gd name="T59" fmla="*/ 628 h 677"/>
                  <a:gd name="T60" fmla="*/ 400 w 412"/>
                  <a:gd name="T61" fmla="*/ 501 h 677"/>
                  <a:gd name="T62" fmla="*/ 400 w 412"/>
                  <a:gd name="T63" fmla="*/ 74 h 67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12"/>
                  <a:gd name="T97" fmla="*/ 0 h 677"/>
                  <a:gd name="T98" fmla="*/ 412 w 412"/>
                  <a:gd name="T99" fmla="*/ 677 h 67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12" h="677">
                    <a:moveTo>
                      <a:pt x="2" y="170"/>
                    </a:moveTo>
                    <a:lnTo>
                      <a:pt x="294" y="2"/>
                    </a:lnTo>
                    <a:lnTo>
                      <a:pt x="294" y="0"/>
                    </a:lnTo>
                    <a:lnTo>
                      <a:pt x="296" y="2"/>
                    </a:lnTo>
                    <a:lnTo>
                      <a:pt x="298" y="2"/>
                    </a:lnTo>
                    <a:lnTo>
                      <a:pt x="408" y="67"/>
                    </a:lnTo>
                    <a:lnTo>
                      <a:pt x="410" y="67"/>
                    </a:lnTo>
                    <a:lnTo>
                      <a:pt x="410" y="69"/>
                    </a:lnTo>
                    <a:lnTo>
                      <a:pt x="412" y="505"/>
                    </a:lnTo>
                    <a:lnTo>
                      <a:pt x="412" y="506"/>
                    </a:lnTo>
                    <a:lnTo>
                      <a:pt x="410" y="508"/>
                    </a:lnTo>
                    <a:lnTo>
                      <a:pt x="118" y="677"/>
                    </a:lnTo>
                    <a:lnTo>
                      <a:pt x="116" y="677"/>
                    </a:lnTo>
                    <a:lnTo>
                      <a:pt x="4" y="611"/>
                    </a:lnTo>
                    <a:lnTo>
                      <a:pt x="2" y="609"/>
                    </a:lnTo>
                    <a:lnTo>
                      <a:pt x="0" y="172"/>
                    </a:lnTo>
                    <a:lnTo>
                      <a:pt x="0" y="170"/>
                    </a:lnTo>
                    <a:lnTo>
                      <a:pt x="2" y="170"/>
                    </a:lnTo>
                    <a:close/>
                    <a:moveTo>
                      <a:pt x="400" y="74"/>
                    </a:moveTo>
                    <a:lnTo>
                      <a:pt x="349" y="43"/>
                    </a:lnTo>
                    <a:lnTo>
                      <a:pt x="294" y="13"/>
                    </a:lnTo>
                    <a:lnTo>
                      <a:pt x="153" y="95"/>
                    </a:lnTo>
                    <a:lnTo>
                      <a:pt x="12" y="177"/>
                    </a:lnTo>
                    <a:lnTo>
                      <a:pt x="12" y="415"/>
                    </a:lnTo>
                    <a:lnTo>
                      <a:pt x="12" y="604"/>
                    </a:lnTo>
                    <a:lnTo>
                      <a:pt x="68" y="636"/>
                    </a:lnTo>
                    <a:lnTo>
                      <a:pt x="118" y="665"/>
                    </a:lnTo>
                    <a:lnTo>
                      <a:pt x="179" y="628"/>
                    </a:lnTo>
                    <a:lnTo>
                      <a:pt x="400" y="501"/>
                    </a:lnTo>
                    <a:lnTo>
                      <a:pt x="400" y="74"/>
                    </a:lnTo>
                    <a:close/>
                  </a:path>
                </a:pathLst>
              </a:custGeom>
              <a:solidFill>
                <a:srgbClr val="771B0C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9" name="Freeform 745"/>
              <p:cNvSpPr/>
              <p:nvPr/>
            </p:nvSpPr>
            <p:spPr bwMode="auto">
              <a:xfrm>
                <a:off x="4641101" y="3732866"/>
                <a:ext cx="112128" cy="95397"/>
              </a:xfrm>
              <a:custGeom>
                <a:avLst/>
                <a:gdLst>
                  <a:gd name="T0" fmla="*/ 119 w 137"/>
                  <a:gd name="T1" fmla="*/ 5 h 149"/>
                  <a:gd name="T2" fmla="*/ 220 w 137"/>
                  <a:gd name="T3" fmla="*/ 181 h 149"/>
                  <a:gd name="T4" fmla="*/ 117 w 137"/>
                  <a:gd name="T5" fmla="*/ 239 h 149"/>
                  <a:gd name="T6" fmla="*/ 117 w 137"/>
                  <a:gd name="T7" fmla="*/ 175 h 149"/>
                  <a:gd name="T8" fmla="*/ 0 w 137"/>
                  <a:gd name="T9" fmla="*/ 107 h 149"/>
                  <a:gd name="T10" fmla="*/ 0 w 137"/>
                  <a:gd name="T11" fmla="*/ 0 h 149"/>
                  <a:gd name="T12" fmla="*/ 119 w 137"/>
                  <a:gd name="T13" fmla="*/ 69 h 149"/>
                  <a:gd name="T14" fmla="*/ 119 w 137"/>
                  <a:gd name="T15" fmla="*/ 5 h 1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7"/>
                  <a:gd name="T25" fmla="*/ 0 h 149"/>
                  <a:gd name="T26" fmla="*/ 137 w 137"/>
                  <a:gd name="T27" fmla="*/ 149 h 1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7" h="149">
                    <a:moveTo>
                      <a:pt x="74" y="3"/>
                    </a:moveTo>
                    <a:cubicBezTo>
                      <a:pt x="137" y="113"/>
                      <a:pt x="137" y="113"/>
                      <a:pt x="137" y="113"/>
                    </a:cubicBezTo>
                    <a:cubicBezTo>
                      <a:pt x="73" y="149"/>
                      <a:pt x="73" y="149"/>
                      <a:pt x="73" y="149"/>
                    </a:cubicBezTo>
                    <a:cubicBezTo>
                      <a:pt x="73" y="136"/>
                      <a:pt x="73" y="123"/>
                      <a:pt x="73" y="109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4" y="30"/>
                      <a:pt x="74" y="17"/>
                      <a:pt x="74" y="3"/>
                    </a:cubicBezTo>
                    <a:close/>
                  </a:path>
                </a:pathLst>
              </a:custGeom>
              <a:solidFill>
                <a:srgbClr val="E6E7E8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0" name="Freeform 746"/>
              <p:cNvSpPr/>
              <p:nvPr/>
            </p:nvSpPr>
            <p:spPr bwMode="auto">
              <a:xfrm>
                <a:off x="4468321" y="3674989"/>
                <a:ext cx="60651" cy="51490"/>
              </a:xfrm>
              <a:custGeom>
                <a:avLst/>
                <a:gdLst>
                  <a:gd name="T0" fmla="*/ 64 w 74"/>
                  <a:gd name="T1" fmla="*/ 2 h 80"/>
                  <a:gd name="T2" fmla="*/ 119 w 74"/>
                  <a:gd name="T3" fmla="*/ 98 h 80"/>
                  <a:gd name="T4" fmla="*/ 64 w 74"/>
                  <a:gd name="T5" fmla="*/ 129 h 80"/>
                  <a:gd name="T6" fmla="*/ 64 w 74"/>
                  <a:gd name="T7" fmla="*/ 95 h 80"/>
                  <a:gd name="T8" fmla="*/ 0 w 74"/>
                  <a:gd name="T9" fmla="*/ 58 h 80"/>
                  <a:gd name="T10" fmla="*/ 0 w 74"/>
                  <a:gd name="T11" fmla="*/ 0 h 80"/>
                  <a:gd name="T12" fmla="*/ 64 w 74"/>
                  <a:gd name="T13" fmla="*/ 37 h 80"/>
                  <a:gd name="T14" fmla="*/ 64 w 74"/>
                  <a:gd name="T15" fmla="*/ 2 h 8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4"/>
                  <a:gd name="T25" fmla="*/ 0 h 80"/>
                  <a:gd name="T26" fmla="*/ 74 w 74"/>
                  <a:gd name="T27" fmla="*/ 80 h 8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4" h="80">
                    <a:moveTo>
                      <a:pt x="40" y="1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73"/>
                      <a:pt x="40" y="66"/>
                      <a:pt x="40" y="5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6"/>
                      <a:pt x="40" y="8"/>
                      <a:pt x="40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1" name="Freeform 747"/>
              <p:cNvSpPr/>
              <p:nvPr/>
            </p:nvSpPr>
            <p:spPr bwMode="auto">
              <a:xfrm>
                <a:off x="4468321" y="3710913"/>
                <a:ext cx="60651" cy="51490"/>
              </a:xfrm>
              <a:custGeom>
                <a:avLst/>
                <a:gdLst>
                  <a:gd name="T0" fmla="*/ 64 w 74"/>
                  <a:gd name="T1" fmla="*/ 2 h 80"/>
                  <a:gd name="T2" fmla="*/ 119 w 74"/>
                  <a:gd name="T3" fmla="*/ 98 h 80"/>
                  <a:gd name="T4" fmla="*/ 64 w 74"/>
                  <a:gd name="T5" fmla="*/ 129 h 80"/>
                  <a:gd name="T6" fmla="*/ 64 w 74"/>
                  <a:gd name="T7" fmla="*/ 95 h 80"/>
                  <a:gd name="T8" fmla="*/ 0 w 74"/>
                  <a:gd name="T9" fmla="*/ 58 h 80"/>
                  <a:gd name="T10" fmla="*/ 0 w 74"/>
                  <a:gd name="T11" fmla="*/ 0 h 80"/>
                  <a:gd name="T12" fmla="*/ 64 w 74"/>
                  <a:gd name="T13" fmla="*/ 37 h 80"/>
                  <a:gd name="T14" fmla="*/ 64 w 74"/>
                  <a:gd name="T15" fmla="*/ 2 h 8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4"/>
                  <a:gd name="T25" fmla="*/ 0 h 80"/>
                  <a:gd name="T26" fmla="*/ 74 w 74"/>
                  <a:gd name="T27" fmla="*/ 80 h 8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4" h="80">
                    <a:moveTo>
                      <a:pt x="40" y="1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73"/>
                      <a:pt x="40" y="66"/>
                      <a:pt x="40" y="5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6"/>
                      <a:pt x="40" y="8"/>
                      <a:pt x="40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2" name="Freeform 748"/>
              <p:cNvSpPr/>
              <p:nvPr/>
            </p:nvSpPr>
            <p:spPr bwMode="auto">
              <a:xfrm>
                <a:off x="4468321" y="3749231"/>
                <a:ext cx="60651" cy="52289"/>
              </a:xfrm>
              <a:custGeom>
                <a:avLst/>
                <a:gdLst>
                  <a:gd name="T0" fmla="*/ 64 w 74"/>
                  <a:gd name="T1" fmla="*/ 3 h 81"/>
                  <a:gd name="T2" fmla="*/ 119 w 74"/>
                  <a:gd name="T3" fmla="*/ 99 h 81"/>
                  <a:gd name="T4" fmla="*/ 64 w 74"/>
                  <a:gd name="T5" fmla="*/ 131 h 81"/>
                  <a:gd name="T6" fmla="*/ 64 w 74"/>
                  <a:gd name="T7" fmla="*/ 97 h 81"/>
                  <a:gd name="T8" fmla="*/ 0 w 74"/>
                  <a:gd name="T9" fmla="*/ 58 h 81"/>
                  <a:gd name="T10" fmla="*/ 0 w 74"/>
                  <a:gd name="T11" fmla="*/ 0 h 81"/>
                  <a:gd name="T12" fmla="*/ 64 w 74"/>
                  <a:gd name="T13" fmla="*/ 37 h 81"/>
                  <a:gd name="T14" fmla="*/ 64 w 74"/>
                  <a:gd name="T15" fmla="*/ 3 h 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4"/>
                  <a:gd name="T25" fmla="*/ 0 h 81"/>
                  <a:gd name="T26" fmla="*/ 74 w 74"/>
                  <a:gd name="T27" fmla="*/ 81 h 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4" h="81">
                    <a:moveTo>
                      <a:pt x="40" y="2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4"/>
                      <a:pt x="40" y="67"/>
                      <a:pt x="40" y="6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6"/>
                      <a:pt x="40" y="9"/>
                      <a:pt x="40" y="2"/>
                    </a:cubicBezTo>
                    <a:close/>
                  </a:path>
                </a:pathLst>
              </a:custGeom>
              <a:solidFill>
                <a:srgbClr val="BFBFB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30" name="组合 529"/>
            <p:cNvGrpSpPr/>
            <p:nvPr/>
          </p:nvGrpSpPr>
          <p:grpSpPr>
            <a:xfrm>
              <a:off x="8787227" y="1593760"/>
              <a:ext cx="284908" cy="270224"/>
              <a:chOff x="4468321" y="3599949"/>
              <a:chExt cx="284908" cy="270224"/>
            </a:xfrm>
          </p:grpSpPr>
          <p:sp>
            <p:nvSpPr>
              <p:cNvPr id="531" name="AutoShape 737"/>
              <p:cNvSpPr>
                <a:spLocks noChangeAspect="1" noChangeArrowheads="1" noTextEdit="1"/>
              </p:cNvSpPr>
              <p:nvPr/>
            </p:nvSpPr>
            <p:spPr bwMode="auto">
              <a:xfrm>
                <a:off x="4468321" y="3599949"/>
                <a:ext cx="284908" cy="2694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2" name="Freeform 739"/>
              <p:cNvSpPr/>
              <p:nvPr/>
            </p:nvSpPr>
            <p:spPr bwMode="auto">
              <a:xfrm>
                <a:off x="4532030" y="3669401"/>
                <a:ext cx="57593" cy="197978"/>
              </a:xfrm>
              <a:custGeom>
                <a:avLst/>
                <a:gdLst>
                  <a:gd name="T0" fmla="*/ 111 w 113"/>
                  <a:gd name="T1" fmla="*/ 64 h 496"/>
                  <a:gd name="T2" fmla="*/ 0 w 113"/>
                  <a:gd name="T3" fmla="*/ 0 h 496"/>
                  <a:gd name="T4" fmla="*/ 2 w 113"/>
                  <a:gd name="T5" fmla="*/ 433 h 496"/>
                  <a:gd name="T6" fmla="*/ 113 w 113"/>
                  <a:gd name="T7" fmla="*/ 496 h 496"/>
                  <a:gd name="T8" fmla="*/ 111 w 113"/>
                  <a:gd name="T9" fmla="*/ 64 h 4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"/>
                  <a:gd name="T16" fmla="*/ 0 h 496"/>
                  <a:gd name="T17" fmla="*/ 113 w 113"/>
                  <a:gd name="T18" fmla="*/ 496 h 4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" h="496">
                    <a:moveTo>
                      <a:pt x="111" y="64"/>
                    </a:moveTo>
                    <a:lnTo>
                      <a:pt x="0" y="0"/>
                    </a:lnTo>
                    <a:lnTo>
                      <a:pt x="2" y="433"/>
                    </a:lnTo>
                    <a:lnTo>
                      <a:pt x="113" y="496"/>
                    </a:lnTo>
                    <a:lnTo>
                      <a:pt x="111" y="64"/>
                    </a:lnTo>
                    <a:close/>
                  </a:path>
                </a:pathLst>
              </a:custGeom>
              <a:solidFill>
                <a:srgbClr val="A92C22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3" name="Freeform 740"/>
              <p:cNvSpPr/>
              <p:nvPr/>
            </p:nvSpPr>
            <p:spPr bwMode="auto">
              <a:xfrm>
                <a:off x="4532030" y="3669401"/>
                <a:ext cx="57593" cy="197978"/>
              </a:xfrm>
              <a:custGeom>
                <a:avLst/>
                <a:gdLst>
                  <a:gd name="T0" fmla="*/ 111 w 113"/>
                  <a:gd name="T1" fmla="*/ 64 h 496"/>
                  <a:gd name="T2" fmla="*/ 0 w 113"/>
                  <a:gd name="T3" fmla="*/ 0 h 496"/>
                  <a:gd name="T4" fmla="*/ 2 w 113"/>
                  <a:gd name="T5" fmla="*/ 433 h 496"/>
                  <a:gd name="T6" fmla="*/ 113 w 113"/>
                  <a:gd name="T7" fmla="*/ 496 h 496"/>
                  <a:gd name="T8" fmla="*/ 111 w 113"/>
                  <a:gd name="T9" fmla="*/ 64 h 4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"/>
                  <a:gd name="T16" fmla="*/ 0 h 496"/>
                  <a:gd name="T17" fmla="*/ 113 w 113"/>
                  <a:gd name="T18" fmla="*/ 496 h 4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" h="496">
                    <a:moveTo>
                      <a:pt x="111" y="64"/>
                    </a:moveTo>
                    <a:lnTo>
                      <a:pt x="0" y="0"/>
                    </a:lnTo>
                    <a:lnTo>
                      <a:pt x="2" y="433"/>
                    </a:lnTo>
                    <a:lnTo>
                      <a:pt x="113" y="496"/>
                    </a:lnTo>
                    <a:lnTo>
                      <a:pt x="111" y="64"/>
                    </a:lnTo>
                    <a:close/>
                  </a:path>
                </a:pathLst>
              </a:custGeom>
              <a:solidFill>
                <a:srgbClr val="A92C22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4" name="Freeform 741"/>
              <p:cNvSpPr/>
              <p:nvPr/>
            </p:nvSpPr>
            <p:spPr bwMode="auto">
              <a:xfrm>
                <a:off x="4532030" y="3602344"/>
                <a:ext cx="203870" cy="92603"/>
              </a:xfrm>
              <a:custGeom>
                <a:avLst/>
                <a:gdLst>
                  <a:gd name="T0" fmla="*/ 400 w 400"/>
                  <a:gd name="T1" fmla="*/ 65 h 232"/>
                  <a:gd name="T2" fmla="*/ 289 w 400"/>
                  <a:gd name="T3" fmla="*/ 0 h 232"/>
                  <a:gd name="T4" fmla="*/ 0 w 400"/>
                  <a:gd name="T5" fmla="*/ 168 h 232"/>
                  <a:gd name="T6" fmla="*/ 111 w 400"/>
                  <a:gd name="T7" fmla="*/ 232 h 232"/>
                  <a:gd name="T8" fmla="*/ 400 w 400"/>
                  <a:gd name="T9" fmla="*/ 65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0"/>
                  <a:gd name="T16" fmla="*/ 0 h 232"/>
                  <a:gd name="T17" fmla="*/ 400 w 400"/>
                  <a:gd name="T18" fmla="*/ 232 h 2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0" h="232">
                    <a:moveTo>
                      <a:pt x="400" y="65"/>
                    </a:moveTo>
                    <a:lnTo>
                      <a:pt x="289" y="0"/>
                    </a:lnTo>
                    <a:lnTo>
                      <a:pt x="0" y="168"/>
                    </a:lnTo>
                    <a:lnTo>
                      <a:pt x="111" y="232"/>
                    </a:lnTo>
                    <a:lnTo>
                      <a:pt x="400" y="65"/>
                    </a:lnTo>
                    <a:close/>
                  </a:path>
                </a:pathLst>
              </a:custGeom>
              <a:solidFill>
                <a:srgbClr val="CD3529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5" name="Freeform 742"/>
              <p:cNvSpPr/>
              <p:nvPr/>
            </p:nvSpPr>
            <p:spPr bwMode="auto">
              <a:xfrm>
                <a:off x="4588604" y="3628289"/>
                <a:ext cx="147296" cy="239091"/>
              </a:xfrm>
              <a:custGeom>
                <a:avLst/>
                <a:gdLst>
                  <a:gd name="T0" fmla="*/ 0 w 289"/>
                  <a:gd name="T1" fmla="*/ 167 h 599"/>
                  <a:gd name="T2" fmla="*/ 2 w 289"/>
                  <a:gd name="T3" fmla="*/ 599 h 599"/>
                  <a:gd name="T4" fmla="*/ 289 w 289"/>
                  <a:gd name="T5" fmla="*/ 432 h 599"/>
                  <a:gd name="T6" fmla="*/ 289 w 289"/>
                  <a:gd name="T7" fmla="*/ 0 h 599"/>
                  <a:gd name="T8" fmla="*/ 0 w 289"/>
                  <a:gd name="T9" fmla="*/ 167 h 5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9"/>
                  <a:gd name="T16" fmla="*/ 0 h 599"/>
                  <a:gd name="T17" fmla="*/ 289 w 289"/>
                  <a:gd name="T18" fmla="*/ 599 h 5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9" h="599">
                    <a:moveTo>
                      <a:pt x="0" y="167"/>
                    </a:moveTo>
                    <a:lnTo>
                      <a:pt x="2" y="599"/>
                    </a:lnTo>
                    <a:lnTo>
                      <a:pt x="289" y="432"/>
                    </a:lnTo>
                    <a:lnTo>
                      <a:pt x="289" y="0"/>
                    </a:lnTo>
                    <a:lnTo>
                      <a:pt x="0" y="167"/>
                    </a:lnTo>
                    <a:close/>
                  </a:path>
                </a:pathLst>
              </a:custGeom>
              <a:solidFill>
                <a:srgbClr val="98271D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6" name="Freeform 743"/>
              <p:cNvSpPr>
                <a:spLocks noEditPoints="1"/>
              </p:cNvSpPr>
              <p:nvPr/>
            </p:nvSpPr>
            <p:spPr bwMode="auto">
              <a:xfrm>
                <a:off x="4531521" y="3626692"/>
                <a:ext cx="204379" cy="240687"/>
              </a:xfrm>
              <a:custGeom>
                <a:avLst/>
                <a:gdLst>
                  <a:gd name="T0" fmla="*/ 0 w 250"/>
                  <a:gd name="T1" fmla="*/ 109 h 375"/>
                  <a:gd name="T2" fmla="*/ 2 w 250"/>
                  <a:gd name="T3" fmla="*/ 106 h 375"/>
                  <a:gd name="T4" fmla="*/ 5 w 250"/>
                  <a:gd name="T5" fmla="*/ 105 h 375"/>
                  <a:gd name="T6" fmla="*/ 324 w 250"/>
                  <a:gd name="T7" fmla="*/ 43 h 375"/>
                  <a:gd name="T8" fmla="*/ 326 w 250"/>
                  <a:gd name="T9" fmla="*/ 43 h 375"/>
                  <a:gd name="T10" fmla="*/ 398 w 250"/>
                  <a:gd name="T11" fmla="*/ 0 h 375"/>
                  <a:gd name="T12" fmla="*/ 401 w 250"/>
                  <a:gd name="T13" fmla="*/ 5 h 375"/>
                  <a:gd name="T14" fmla="*/ 399 w 250"/>
                  <a:gd name="T15" fmla="*/ 6 h 375"/>
                  <a:gd name="T16" fmla="*/ 330 w 250"/>
                  <a:gd name="T17" fmla="*/ 113 h 375"/>
                  <a:gd name="T18" fmla="*/ 398 w 250"/>
                  <a:gd name="T19" fmla="*/ 72 h 375"/>
                  <a:gd name="T20" fmla="*/ 401 w 250"/>
                  <a:gd name="T21" fmla="*/ 76 h 375"/>
                  <a:gd name="T22" fmla="*/ 399 w 250"/>
                  <a:gd name="T23" fmla="*/ 79 h 375"/>
                  <a:gd name="T24" fmla="*/ 260 w 250"/>
                  <a:gd name="T25" fmla="*/ 225 h 375"/>
                  <a:gd name="T26" fmla="*/ 398 w 250"/>
                  <a:gd name="T27" fmla="*/ 143 h 375"/>
                  <a:gd name="T28" fmla="*/ 401 w 250"/>
                  <a:gd name="T29" fmla="*/ 148 h 375"/>
                  <a:gd name="T30" fmla="*/ 399 w 250"/>
                  <a:gd name="T31" fmla="*/ 150 h 375"/>
                  <a:gd name="T32" fmla="*/ 330 w 250"/>
                  <a:gd name="T33" fmla="*/ 254 h 375"/>
                  <a:gd name="T34" fmla="*/ 398 w 250"/>
                  <a:gd name="T35" fmla="*/ 215 h 375"/>
                  <a:gd name="T36" fmla="*/ 401 w 250"/>
                  <a:gd name="T37" fmla="*/ 219 h 375"/>
                  <a:gd name="T38" fmla="*/ 399 w 250"/>
                  <a:gd name="T39" fmla="*/ 222 h 375"/>
                  <a:gd name="T40" fmla="*/ 330 w 250"/>
                  <a:gd name="T41" fmla="*/ 262 h 375"/>
                  <a:gd name="T42" fmla="*/ 258 w 250"/>
                  <a:gd name="T43" fmla="*/ 304 h 375"/>
                  <a:gd name="T44" fmla="*/ 324 w 250"/>
                  <a:gd name="T45" fmla="*/ 331 h 375"/>
                  <a:gd name="T46" fmla="*/ 324 w 250"/>
                  <a:gd name="T47" fmla="*/ 331 h 375"/>
                  <a:gd name="T48" fmla="*/ 398 w 250"/>
                  <a:gd name="T49" fmla="*/ 289 h 375"/>
                  <a:gd name="T50" fmla="*/ 401 w 250"/>
                  <a:gd name="T51" fmla="*/ 293 h 375"/>
                  <a:gd name="T52" fmla="*/ 399 w 250"/>
                  <a:gd name="T53" fmla="*/ 296 h 375"/>
                  <a:gd name="T54" fmla="*/ 330 w 250"/>
                  <a:gd name="T55" fmla="*/ 400 h 375"/>
                  <a:gd name="T56" fmla="*/ 398 w 250"/>
                  <a:gd name="T57" fmla="*/ 362 h 375"/>
                  <a:gd name="T58" fmla="*/ 401 w 250"/>
                  <a:gd name="T59" fmla="*/ 365 h 375"/>
                  <a:gd name="T60" fmla="*/ 399 w 250"/>
                  <a:gd name="T61" fmla="*/ 368 h 375"/>
                  <a:gd name="T62" fmla="*/ 184 w 250"/>
                  <a:gd name="T63" fmla="*/ 492 h 375"/>
                  <a:gd name="T64" fmla="*/ 114 w 250"/>
                  <a:gd name="T65" fmla="*/ 534 h 375"/>
                  <a:gd name="T66" fmla="*/ 107 w 250"/>
                  <a:gd name="T67" fmla="*/ 603 h 375"/>
                  <a:gd name="T68" fmla="*/ 107 w 250"/>
                  <a:gd name="T69" fmla="*/ 531 h 375"/>
                  <a:gd name="T70" fmla="*/ 107 w 250"/>
                  <a:gd name="T71" fmla="*/ 458 h 375"/>
                  <a:gd name="T72" fmla="*/ 107 w 250"/>
                  <a:gd name="T73" fmla="*/ 458 h 375"/>
                  <a:gd name="T74" fmla="*/ 107 w 250"/>
                  <a:gd name="T75" fmla="*/ 384 h 375"/>
                  <a:gd name="T76" fmla="*/ 107 w 250"/>
                  <a:gd name="T77" fmla="*/ 314 h 375"/>
                  <a:gd name="T78" fmla="*/ 107 w 250"/>
                  <a:gd name="T79" fmla="*/ 312 h 375"/>
                  <a:gd name="T80" fmla="*/ 107 w 250"/>
                  <a:gd name="T81" fmla="*/ 241 h 375"/>
                  <a:gd name="T82" fmla="*/ 107 w 250"/>
                  <a:gd name="T83" fmla="*/ 170 h 375"/>
                  <a:gd name="T84" fmla="*/ 186 w 250"/>
                  <a:gd name="T85" fmla="*/ 275 h 375"/>
                  <a:gd name="T86" fmla="*/ 324 w 250"/>
                  <a:gd name="T87" fmla="*/ 259 h 375"/>
                  <a:gd name="T88" fmla="*/ 186 w 250"/>
                  <a:gd name="T89" fmla="*/ 275 h 375"/>
                  <a:gd name="T90" fmla="*/ 324 w 250"/>
                  <a:gd name="T91" fmla="*/ 116 h 375"/>
                  <a:gd name="T92" fmla="*/ 114 w 250"/>
                  <a:gd name="T93" fmla="*/ 170 h 375"/>
                  <a:gd name="T94" fmla="*/ 253 w 250"/>
                  <a:gd name="T95" fmla="*/ 156 h 375"/>
                  <a:gd name="T96" fmla="*/ 255 w 250"/>
                  <a:gd name="T97" fmla="*/ 156 h 375"/>
                  <a:gd name="T98" fmla="*/ 114 w 250"/>
                  <a:gd name="T99" fmla="*/ 309 h 375"/>
                  <a:gd name="T100" fmla="*/ 180 w 250"/>
                  <a:gd name="T101" fmla="*/ 270 h 375"/>
                  <a:gd name="T102" fmla="*/ 253 w 250"/>
                  <a:gd name="T103" fmla="*/ 228 h 375"/>
                  <a:gd name="T104" fmla="*/ 114 w 250"/>
                  <a:gd name="T105" fmla="*/ 244 h 375"/>
                  <a:gd name="T106" fmla="*/ 180 w 250"/>
                  <a:gd name="T107" fmla="*/ 278 h 375"/>
                  <a:gd name="T108" fmla="*/ 114 w 250"/>
                  <a:gd name="T109" fmla="*/ 381 h 375"/>
                  <a:gd name="T110" fmla="*/ 114 w 250"/>
                  <a:gd name="T111" fmla="*/ 388 h 375"/>
                  <a:gd name="T112" fmla="*/ 252 w 250"/>
                  <a:gd name="T113" fmla="*/ 373 h 375"/>
                  <a:gd name="T114" fmla="*/ 114 w 250"/>
                  <a:gd name="T115" fmla="*/ 388 h 375"/>
                  <a:gd name="T116" fmla="*/ 324 w 250"/>
                  <a:gd name="T117" fmla="*/ 404 h 375"/>
                  <a:gd name="T118" fmla="*/ 184 w 250"/>
                  <a:gd name="T119" fmla="*/ 420 h 375"/>
                  <a:gd name="T120" fmla="*/ 178 w 250"/>
                  <a:gd name="T121" fmla="*/ 425 h 375"/>
                  <a:gd name="T122" fmla="*/ 114 w 250"/>
                  <a:gd name="T123" fmla="*/ 526 h 375"/>
                  <a:gd name="T124" fmla="*/ 178 w 250"/>
                  <a:gd name="T125" fmla="*/ 425 h 37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50"/>
                  <a:gd name="T190" fmla="*/ 0 h 375"/>
                  <a:gd name="T191" fmla="*/ 250 w 250"/>
                  <a:gd name="T192" fmla="*/ 375 h 375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50" h="375">
                    <a:moveTo>
                      <a:pt x="1" y="69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6"/>
                      <a:pt x="62" y="99"/>
                      <a:pt x="69" y="103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3" y="27"/>
                      <a:pt x="203" y="27"/>
                      <a:pt x="203" y="27"/>
                    </a:cubicBezTo>
                    <a:cubicBezTo>
                      <a:pt x="247" y="1"/>
                      <a:pt x="247" y="1"/>
                      <a:pt x="247" y="1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249" y="2"/>
                      <a:pt x="249" y="2"/>
                      <a:pt x="249" y="2"/>
                    </a:cubicBezTo>
                    <a:cubicBezTo>
                      <a:pt x="250" y="3"/>
                      <a:pt x="250" y="3"/>
                      <a:pt x="250" y="3"/>
                    </a:cubicBezTo>
                    <a:cubicBezTo>
                      <a:pt x="250" y="4"/>
                      <a:pt x="250" y="4"/>
                      <a:pt x="250" y="4"/>
                    </a:cubicBezTo>
                    <a:cubicBezTo>
                      <a:pt x="249" y="4"/>
                      <a:pt x="249" y="4"/>
                      <a:pt x="249" y="4"/>
                    </a:cubicBezTo>
                    <a:cubicBezTo>
                      <a:pt x="206" y="29"/>
                      <a:pt x="206" y="29"/>
                      <a:pt x="206" y="29"/>
                    </a:cubicBezTo>
                    <a:cubicBezTo>
                      <a:pt x="206" y="70"/>
                      <a:pt x="206" y="70"/>
                      <a:pt x="206" y="70"/>
                    </a:cubicBezTo>
                    <a:cubicBezTo>
                      <a:pt x="247" y="46"/>
                      <a:pt x="247" y="46"/>
                      <a:pt x="247" y="46"/>
                    </a:cubicBezTo>
                    <a:cubicBezTo>
                      <a:pt x="248" y="45"/>
                      <a:pt x="248" y="45"/>
                      <a:pt x="248" y="45"/>
                    </a:cubicBezTo>
                    <a:cubicBezTo>
                      <a:pt x="249" y="46"/>
                      <a:pt x="249" y="46"/>
                      <a:pt x="249" y="46"/>
                    </a:cubicBezTo>
                    <a:cubicBezTo>
                      <a:pt x="250" y="47"/>
                      <a:pt x="250" y="47"/>
                      <a:pt x="250" y="47"/>
                    </a:cubicBezTo>
                    <a:cubicBezTo>
                      <a:pt x="250" y="48"/>
                      <a:pt x="250" y="48"/>
                      <a:pt x="250" y="48"/>
                    </a:cubicBezTo>
                    <a:cubicBezTo>
                      <a:pt x="249" y="49"/>
                      <a:pt x="249" y="49"/>
                      <a:pt x="249" y="49"/>
                    </a:cubicBezTo>
                    <a:cubicBezTo>
                      <a:pt x="162" y="100"/>
                      <a:pt x="162" y="100"/>
                      <a:pt x="162" y="100"/>
                    </a:cubicBezTo>
                    <a:cubicBezTo>
                      <a:pt x="162" y="140"/>
                      <a:pt x="162" y="140"/>
                      <a:pt x="162" y="140"/>
                    </a:cubicBezTo>
                    <a:cubicBezTo>
                      <a:pt x="247" y="90"/>
                      <a:pt x="247" y="90"/>
                      <a:pt x="247" y="90"/>
                    </a:cubicBezTo>
                    <a:cubicBezTo>
                      <a:pt x="248" y="89"/>
                      <a:pt x="248" y="89"/>
                      <a:pt x="248" y="89"/>
                    </a:cubicBezTo>
                    <a:cubicBezTo>
                      <a:pt x="249" y="91"/>
                      <a:pt x="249" y="91"/>
                      <a:pt x="249" y="91"/>
                    </a:cubicBezTo>
                    <a:cubicBezTo>
                      <a:pt x="250" y="92"/>
                      <a:pt x="250" y="92"/>
                      <a:pt x="250" y="92"/>
                    </a:cubicBezTo>
                    <a:cubicBezTo>
                      <a:pt x="250" y="93"/>
                      <a:pt x="250" y="93"/>
                      <a:pt x="250" y="93"/>
                    </a:cubicBezTo>
                    <a:cubicBezTo>
                      <a:pt x="249" y="93"/>
                      <a:pt x="249" y="93"/>
                      <a:pt x="249" y="93"/>
                    </a:cubicBezTo>
                    <a:cubicBezTo>
                      <a:pt x="206" y="118"/>
                      <a:pt x="206" y="118"/>
                      <a:pt x="206" y="118"/>
                    </a:cubicBezTo>
                    <a:cubicBezTo>
                      <a:pt x="206" y="158"/>
                      <a:pt x="206" y="158"/>
                      <a:pt x="206" y="158"/>
                    </a:cubicBezTo>
                    <a:cubicBezTo>
                      <a:pt x="247" y="135"/>
                      <a:pt x="247" y="135"/>
                      <a:pt x="247" y="135"/>
                    </a:cubicBezTo>
                    <a:cubicBezTo>
                      <a:pt x="248" y="134"/>
                      <a:pt x="248" y="134"/>
                      <a:pt x="248" y="134"/>
                    </a:cubicBezTo>
                    <a:cubicBezTo>
                      <a:pt x="249" y="135"/>
                      <a:pt x="249" y="135"/>
                      <a:pt x="249" y="135"/>
                    </a:cubicBezTo>
                    <a:cubicBezTo>
                      <a:pt x="250" y="136"/>
                      <a:pt x="250" y="136"/>
                      <a:pt x="250" y="136"/>
                    </a:cubicBezTo>
                    <a:cubicBezTo>
                      <a:pt x="250" y="137"/>
                      <a:pt x="250" y="137"/>
                      <a:pt x="250" y="137"/>
                    </a:cubicBezTo>
                    <a:cubicBezTo>
                      <a:pt x="249" y="138"/>
                      <a:pt x="249" y="138"/>
                      <a:pt x="249" y="138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205" y="163"/>
                      <a:pt x="205" y="163"/>
                      <a:pt x="205" y="163"/>
                    </a:cubicBezTo>
                    <a:cubicBezTo>
                      <a:pt x="161" y="189"/>
                      <a:pt x="161" y="189"/>
                      <a:pt x="161" y="189"/>
                    </a:cubicBezTo>
                    <a:cubicBezTo>
                      <a:pt x="161" y="230"/>
                      <a:pt x="161" y="230"/>
                      <a:pt x="161" y="230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47" y="181"/>
                      <a:pt x="247" y="181"/>
                      <a:pt x="247" y="181"/>
                    </a:cubicBezTo>
                    <a:cubicBezTo>
                      <a:pt x="248" y="180"/>
                      <a:pt x="248" y="180"/>
                      <a:pt x="248" y="180"/>
                    </a:cubicBezTo>
                    <a:cubicBezTo>
                      <a:pt x="249" y="181"/>
                      <a:pt x="249" y="181"/>
                      <a:pt x="249" y="181"/>
                    </a:cubicBezTo>
                    <a:cubicBezTo>
                      <a:pt x="250" y="182"/>
                      <a:pt x="250" y="182"/>
                      <a:pt x="250" y="182"/>
                    </a:cubicBezTo>
                    <a:cubicBezTo>
                      <a:pt x="250" y="183"/>
                      <a:pt x="250" y="183"/>
                      <a:pt x="250" y="183"/>
                    </a:cubicBezTo>
                    <a:cubicBezTo>
                      <a:pt x="249" y="184"/>
                      <a:pt x="249" y="184"/>
                      <a:pt x="249" y="184"/>
                    </a:cubicBezTo>
                    <a:cubicBezTo>
                      <a:pt x="206" y="209"/>
                      <a:pt x="206" y="209"/>
                      <a:pt x="206" y="209"/>
                    </a:cubicBezTo>
                    <a:cubicBezTo>
                      <a:pt x="206" y="249"/>
                      <a:pt x="206" y="249"/>
                      <a:pt x="206" y="249"/>
                    </a:cubicBezTo>
                    <a:cubicBezTo>
                      <a:pt x="247" y="225"/>
                      <a:pt x="247" y="225"/>
                      <a:pt x="247" y="225"/>
                    </a:cubicBezTo>
                    <a:cubicBezTo>
                      <a:pt x="248" y="225"/>
                      <a:pt x="248" y="225"/>
                      <a:pt x="248" y="225"/>
                    </a:cubicBezTo>
                    <a:cubicBezTo>
                      <a:pt x="249" y="226"/>
                      <a:pt x="249" y="226"/>
                      <a:pt x="249" y="226"/>
                    </a:cubicBezTo>
                    <a:cubicBezTo>
                      <a:pt x="250" y="227"/>
                      <a:pt x="250" y="227"/>
                      <a:pt x="250" y="227"/>
                    </a:cubicBezTo>
                    <a:cubicBezTo>
                      <a:pt x="250" y="228"/>
                      <a:pt x="250" y="228"/>
                      <a:pt x="250" y="228"/>
                    </a:cubicBezTo>
                    <a:cubicBezTo>
                      <a:pt x="249" y="229"/>
                      <a:pt x="249" y="229"/>
                      <a:pt x="249" y="229"/>
                    </a:cubicBezTo>
                    <a:cubicBezTo>
                      <a:pt x="115" y="306"/>
                      <a:pt x="115" y="306"/>
                      <a:pt x="115" y="306"/>
                    </a:cubicBezTo>
                    <a:cubicBezTo>
                      <a:pt x="115" y="306"/>
                      <a:pt x="115" y="306"/>
                      <a:pt x="115" y="306"/>
                    </a:cubicBezTo>
                    <a:cubicBezTo>
                      <a:pt x="114" y="306"/>
                      <a:pt x="114" y="306"/>
                      <a:pt x="114" y="306"/>
                    </a:cubicBezTo>
                    <a:cubicBezTo>
                      <a:pt x="71" y="332"/>
                      <a:pt x="71" y="332"/>
                      <a:pt x="71" y="332"/>
                    </a:cubicBezTo>
                    <a:cubicBezTo>
                      <a:pt x="71" y="375"/>
                      <a:pt x="71" y="375"/>
                      <a:pt x="71" y="375"/>
                    </a:cubicBezTo>
                    <a:cubicBezTo>
                      <a:pt x="67" y="375"/>
                      <a:pt x="67" y="375"/>
                      <a:pt x="67" y="375"/>
                    </a:cubicBezTo>
                    <a:cubicBezTo>
                      <a:pt x="67" y="330"/>
                      <a:pt x="67" y="330"/>
                      <a:pt x="67" y="330"/>
                    </a:cubicBezTo>
                    <a:cubicBezTo>
                      <a:pt x="67" y="330"/>
                      <a:pt x="67" y="330"/>
                      <a:pt x="67" y="330"/>
                    </a:cubicBezTo>
                    <a:cubicBezTo>
                      <a:pt x="67" y="330"/>
                      <a:pt x="67" y="330"/>
                      <a:pt x="67" y="330"/>
                    </a:cubicBezTo>
                    <a:cubicBezTo>
                      <a:pt x="67" y="285"/>
                      <a:pt x="67" y="285"/>
                      <a:pt x="67" y="285"/>
                    </a:cubicBezTo>
                    <a:cubicBezTo>
                      <a:pt x="67" y="285"/>
                      <a:pt x="67" y="285"/>
                      <a:pt x="67" y="285"/>
                    </a:cubicBezTo>
                    <a:cubicBezTo>
                      <a:pt x="67" y="285"/>
                      <a:pt x="67" y="285"/>
                      <a:pt x="67" y="285"/>
                    </a:cubicBezTo>
                    <a:cubicBezTo>
                      <a:pt x="67" y="239"/>
                      <a:pt x="67" y="239"/>
                      <a:pt x="67" y="239"/>
                    </a:cubicBezTo>
                    <a:cubicBezTo>
                      <a:pt x="67" y="239"/>
                      <a:pt x="67" y="239"/>
                      <a:pt x="67" y="239"/>
                    </a:cubicBezTo>
                    <a:cubicBezTo>
                      <a:pt x="67" y="239"/>
                      <a:pt x="67" y="239"/>
                      <a:pt x="67" y="239"/>
                    </a:cubicBezTo>
                    <a:cubicBezTo>
                      <a:pt x="67" y="195"/>
                      <a:pt x="67" y="195"/>
                      <a:pt x="67" y="195"/>
                    </a:cubicBezTo>
                    <a:cubicBezTo>
                      <a:pt x="67" y="194"/>
                      <a:pt x="67" y="194"/>
                      <a:pt x="67" y="194"/>
                    </a:cubicBezTo>
                    <a:cubicBezTo>
                      <a:pt x="67" y="194"/>
                      <a:pt x="67" y="194"/>
                      <a:pt x="67" y="194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7" y="106"/>
                      <a:pt x="67" y="106"/>
                      <a:pt x="67" y="106"/>
                    </a:cubicBezTo>
                    <a:lnTo>
                      <a:pt x="1" y="69"/>
                    </a:lnTo>
                    <a:close/>
                    <a:moveTo>
                      <a:pt x="116" y="171"/>
                    </a:moveTo>
                    <a:cubicBezTo>
                      <a:pt x="116" y="211"/>
                      <a:pt x="116" y="211"/>
                      <a:pt x="116" y="211"/>
                    </a:cubicBezTo>
                    <a:cubicBezTo>
                      <a:pt x="202" y="161"/>
                      <a:pt x="202" y="161"/>
                      <a:pt x="202" y="161"/>
                    </a:cubicBezTo>
                    <a:cubicBezTo>
                      <a:pt x="202" y="121"/>
                      <a:pt x="202" y="121"/>
                      <a:pt x="202" y="121"/>
                    </a:cubicBezTo>
                    <a:lnTo>
                      <a:pt x="116" y="171"/>
                    </a:lnTo>
                    <a:close/>
                    <a:moveTo>
                      <a:pt x="159" y="97"/>
                    </a:moveTo>
                    <a:cubicBezTo>
                      <a:pt x="202" y="72"/>
                      <a:pt x="202" y="72"/>
                      <a:pt x="202" y="72"/>
                    </a:cubicBezTo>
                    <a:cubicBezTo>
                      <a:pt x="202" y="31"/>
                      <a:pt x="202" y="31"/>
                      <a:pt x="202" y="31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48"/>
                      <a:pt x="71" y="148"/>
                      <a:pt x="71" y="148"/>
                    </a:cubicBezTo>
                    <a:cubicBezTo>
                      <a:pt x="158" y="97"/>
                      <a:pt x="158" y="97"/>
                      <a:pt x="158" y="97"/>
                    </a:cubicBezTo>
                    <a:cubicBezTo>
                      <a:pt x="158" y="97"/>
                      <a:pt x="158" y="97"/>
                      <a:pt x="158" y="97"/>
                    </a:cubicBezTo>
                    <a:lnTo>
                      <a:pt x="159" y="97"/>
                    </a:lnTo>
                    <a:close/>
                    <a:moveTo>
                      <a:pt x="71" y="152"/>
                    </a:moveTo>
                    <a:cubicBezTo>
                      <a:pt x="71" y="192"/>
                      <a:pt x="71" y="192"/>
                      <a:pt x="71" y="192"/>
                    </a:cubicBezTo>
                    <a:cubicBezTo>
                      <a:pt x="112" y="168"/>
                      <a:pt x="112" y="168"/>
                      <a:pt x="112" y="168"/>
                    </a:cubicBezTo>
                    <a:cubicBezTo>
                      <a:pt x="112" y="168"/>
                      <a:pt x="112" y="168"/>
                      <a:pt x="112" y="168"/>
                    </a:cubicBezTo>
                    <a:cubicBezTo>
                      <a:pt x="113" y="168"/>
                      <a:pt x="113" y="168"/>
                      <a:pt x="113" y="168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8" y="102"/>
                      <a:pt x="158" y="102"/>
                      <a:pt x="158" y="102"/>
                    </a:cubicBezTo>
                    <a:lnTo>
                      <a:pt x="71" y="152"/>
                    </a:lnTo>
                    <a:close/>
                    <a:moveTo>
                      <a:pt x="112" y="213"/>
                    </a:moveTo>
                    <a:cubicBezTo>
                      <a:pt x="112" y="173"/>
                      <a:pt x="112" y="173"/>
                      <a:pt x="112" y="173"/>
                    </a:cubicBezTo>
                    <a:cubicBezTo>
                      <a:pt x="71" y="197"/>
                      <a:pt x="71" y="197"/>
                      <a:pt x="71" y="197"/>
                    </a:cubicBezTo>
                    <a:cubicBezTo>
                      <a:pt x="71" y="237"/>
                      <a:pt x="71" y="237"/>
                      <a:pt x="71" y="237"/>
                    </a:cubicBezTo>
                    <a:lnTo>
                      <a:pt x="112" y="213"/>
                    </a:lnTo>
                    <a:close/>
                    <a:moveTo>
                      <a:pt x="71" y="241"/>
                    </a:moveTo>
                    <a:cubicBezTo>
                      <a:pt x="71" y="283"/>
                      <a:pt x="71" y="283"/>
                      <a:pt x="71" y="283"/>
                    </a:cubicBezTo>
                    <a:cubicBezTo>
                      <a:pt x="157" y="232"/>
                      <a:pt x="157" y="232"/>
                      <a:pt x="157" y="232"/>
                    </a:cubicBezTo>
                    <a:cubicBezTo>
                      <a:pt x="157" y="191"/>
                      <a:pt x="157" y="191"/>
                      <a:pt x="157" y="191"/>
                    </a:cubicBezTo>
                    <a:lnTo>
                      <a:pt x="71" y="241"/>
                    </a:lnTo>
                    <a:close/>
                    <a:moveTo>
                      <a:pt x="115" y="302"/>
                    </a:moveTo>
                    <a:cubicBezTo>
                      <a:pt x="202" y="251"/>
                      <a:pt x="202" y="251"/>
                      <a:pt x="202" y="251"/>
                    </a:cubicBezTo>
                    <a:cubicBezTo>
                      <a:pt x="202" y="211"/>
                      <a:pt x="202" y="211"/>
                      <a:pt x="202" y="211"/>
                    </a:cubicBezTo>
                    <a:cubicBezTo>
                      <a:pt x="115" y="261"/>
                      <a:pt x="115" y="261"/>
                      <a:pt x="115" y="261"/>
                    </a:cubicBezTo>
                    <a:lnTo>
                      <a:pt x="115" y="302"/>
                    </a:lnTo>
                    <a:close/>
                    <a:moveTo>
                      <a:pt x="111" y="264"/>
                    </a:moveTo>
                    <a:cubicBezTo>
                      <a:pt x="71" y="287"/>
                      <a:pt x="71" y="287"/>
                      <a:pt x="71" y="287"/>
                    </a:cubicBezTo>
                    <a:cubicBezTo>
                      <a:pt x="71" y="327"/>
                      <a:pt x="71" y="327"/>
                      <a:pt x="71" y="327"/>
                    </a:cubicBezTo>
                    <a:cubicBezTo>
                      <a:pt x="111" y="304"/>
                      <a:pt x="111" y="304"/>
                      <a:pt x="111" y="304"/>
                    </a:cubicBezTo>
                    <a:lnTo>
                      <a:pt x="111" y="2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7" name="Freeform 744"/>
              <p:cNvSpPr>
                <a:spLocks noEditPoints="1"/>
              </p:cNvSpPr>
              <p:nvPr/>
            </p:nvSpPr>
            <p:spPr bwMode="auto">
              <a:xfrm>
                <a:off x="4529482" y="3599949"/>
                <a:ext cx="209986" cy="270224"/>
              </a:xfrm>
              <a:custGeom>
                <a:avLst/>
                <a:gdLst>
                  <a:gd name="T0" fmla="*/ 2 w 412"/>
                  <a:gd name="T1" fmla="*/ 170 h 677"/>
                  <a:gd name="T2" fmla="*/ 294 w 412"/>
                  <a:gd name="T3" fmla="*/ 2 h 677"/>
                  <a:gd name="T4" fmla="*/ 294 w 412"/>
                  <a:gd name="T5" fmla="*/ 0 h 677"/>
                  <a:gd name="T6" fmla="*/ 296 w 412"/>
                  <a:gd name="T7" fmla="*/ 2 h 677"/>
                  <a:gd name="T8" fmla="*/ 298 w 412"/>
                  <a:gd name="T9" fmla="*/ 2 h 677"/>
                  <a:gd name="T10" fmla="*/ 408 w 412"/>
                  <a:gd name="T11" fmla="*/ 67 h 677"/>
                  <a:gd name="T12" fmla="*/ 410 w 412"/>
                  <a:gd name="T13" fmla="*/ 67 h 677"/>
                  <a:gd name="T14" fmla="*/ 410 w 412"/>
                  <a:gd name="T15" fmla="*/ 69 h 677"/>
                  <a:gd name="T16" fmla="*/ 412 w 412"/>
                  <a:gd name="T17" fmla="*/ 505 h 677"/>
                  <a:gd name="T18" fmla="*/ 412 w 412"/>
                  <a:gd name="T19" fmla="*/ 506 h 677"/>
                  <a:gd name="T20" fmla="*/ 410 w 412"/>
                  <a:gd name="T21" fmla="*/ 508 h 677"/>
                  <a:gd name="T22" fmla="*/ 118 w 412"/>
                  <a:gd name="T23" fmla="*/ 677 h 677"/>
                  <a:gd name="T24" fmla="*/ 118 w 412"/>
                  <a:gd name="T25" fmla="*/ 677 h 677"/>
                  <a:gd name="T26" fmla="*/ 116 w 412"/>
                  <a:gd name="T27" fmla="*/ 677 h 677"/>
                  <a:gd name="T28" fmla="*/ 4 w 412"/>
                  <a:gd name="T29" fmla="*/ 611 h 677"/>
                  <a:gd name="T30" fmla="*/ 2 w 412"/>
                  <a:gd name="T31" fmla="*/ 609 h 677"/>
                  <a:gd name="T32" fmla="*/ 2 w 412"/>
                  <a:gd name="T33" fmla="*/ 609 h 677"/>
                  <a:gd name="T34" fmla="*/ 0 w 412"/>
                  <a:gd name="T35" fmla="*/ 172 h 677"/>
                  <a:gd name="T36" fmla="*/ 0 w 412"/>
                  <a:gd name="T37" fmla="*/ 170 h 677"/>
                  <a:gd name="T38" fmla="*/ 2 w 412"/>
                  <a:gd name="T39" fmla="*/ 170 h 677"/>
                  <a:gd name="T40" fmla="*/ 400 w 412"/>
                  <a:gd name="T41" fmla="*/ 74 h 677"/>
                  <a:gd name="T42" fmla="*/ 349 w 412"/>
                  <a:gd name="T43" fmla="*/ 43 h 677"/>
                  <a:gd name="T44" fmla="*/ 294 w 412"/>
                  <a:gd name="T45" fmla="*/ 13 h 677"/>
                  <a:gd name="T46" fmla="*/ 153 w 412"/>
                  <a:gd name="T47" fmla="*/ 95 h 677"/>
                  <a:gd name="T48" fmla="*/ 12 w 412"/>
                  <a:gd name="T49" fmla="*/ 177 h 677"/>
                  <a:gd name="T50" fmla="*/ 12 w 412"/>
                  <a:gd name="T51" fmla="*/ 415 h 677"/>
                  <a:gd name="T52" fmla="*/ 12 w 412"/>
                  <a:gd name="T53" fmla="*/ 604 h 677"/>
                  <a:gd name="T54" fmla="*/ 68 w 412"/>
                  <a:gd name="T55" fmla="*/ 636 h 677"/>
                  <a:gd name="T56" fmla="*/ 118 w 412"/>
                  <a:gd name="T57" fmla="*/ 665 h 677"/>
                  <a:gd name="T58" fmla="*/ 179 w 412"/>
                  <a:gd name="T59" fmla="*/ 628 h 677"/>
                  <a:gd name="T60" fmla="*/ 400 w 412"/>
                  <a:gd name="T61" fmla="*/ 501 h 677"/>
                  <a:gd name="T62" fmla="*/ 400 w 412"/>
                  <a:gd name="T63" fmla="*/ 74 h 67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12"/>
                  <a:gd name="T97" fmla="*/ 0 h 677"/>
                  <a:gd name="T98" fmla="*/ 412 w 412"/>
                  <a:gd name="T99" fmla="*/ 677 h 67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12" h="677">
                    <a:moveTo>
                      <a:pt x="2" y="170"/>
                    </a:moveTo>
                    <a:lnTo>
                      <a:pt x="294" y="2"/>
                    </a:lnTo>
                    <a:lnTo>
                      <a:pt x="294" y="0"/>
                    </a:lnTo>
                    <a:lnTo>
                      <a:pt x="296" y="2"/>
                    </a:lnTo>
                    <a:lnTo>
                      <a:pt x="298" y="2"/>
                    </a:lnTo>
                    <a:lnTo>
                      <a:pt x="408" y="67"/>
                    </a:lnTo>
                    <a:lnTo>
                      <a:pt x="410" y="67"/>
                    </a:lnTo>
                    <a:lnTo>
                      <a:pt x="410" y="69"/>
                    </a:lnTo>
                    <a:lnTo>
                      <a:pt x="412" y="505"/>
                    </a:lnTo>
                    <a:lnTo>
                      <a:pt x="412" y="506"/>
                    </a:lnTo>
                    <a:lnTo>
                      <a:pt x="410" y="508"/>
                    </a:lnTo>
                    <a:lnTo>
                      <a:pt x="118" y="677"/>
                    </a:lnTo>
                    <a:lnTo>
                      <a:pt x="116" y="677"/>
                    </a:lnTo>
                    <a:lnTo>
                      <a:pt x="4" y="611"/>
                    </a:lnTo>
                    <a:lnTo>
                      <a:pt x="2" y="609"/>
                    </a:lnTo>
                    <a:lnTo>
                      <a:pt x="0" y="172"/>
                    </a:lnTo>
                    <a:lnTo>
                      <a:pt x="0" y="170"/>
                    </a:lnTo>
                    <a:lnTo>
                      <a:pt x="2" y="170"/>
                    </a:lnTo>
                    <a:close/>
                    <a:moveTo>
                      <a:pt x="400" y="74"/>
                    </a:moveTo>
                    <a:lnTo>
                      <a:pt x="349" y="43"/>
                    </a:lnTo>
                    <a:lnTo>
                      <a:pt x="294" y="13"/>
                    </a:lnTo>
                    <a:lnTo>
                      <a:pt x="153" y="95"/>
                    </a:lnTo>
                    <a:lnTo>
                      <a:pt x="12" y="177"/>
                    </a:lnTo>
                    <a:lnTo>
                      <a:pt x="12" y="415"/>
                    </a:lnTo>
                    <a:lnTo>
                      <a:pt x="12" y="604"/>
                    </a:lnTo>
                    <a:lnTo>
                      <a:pt x="68" y="636"/>
                    </a:lnTo>
                    <a:lnTo>
                      <a:pt x="118" y="665"/>
                    </a:lnTo>
                    <a:lnTo>
                      <a:pt x="179" y="628"/>
                    </a:lnTo>
                    <a:lnTo>
                      <a:pt x="400" y="501"/>
                    </a:lnTo>
                    <a:lnTo>
                      <a:pt x="400" y="74"/>
                    </a:lnTo>
                    <a:close/>
                  </a:path>
                </a:pathLst>
              </a:custGeom>
              <a:solidFill>
                <a:srgbClr val="771B0C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8" name="Freeform 745"/>
              <p:cNvSpPr/>
              <p:nvPr/>
            </p:nvSpPr>
            <p:spPr bwMode="auto">
              <a:xfrm>
                <a:off x="4641101" y="3732866"/>
                <a:ext cx="112128" cy="95397"/>
              </a:xfrm>
              <a:custGeom>
                <a:avLst/>
                <a:gdLst>
                  <a:gd name="T0" fmla="*/ 119 w 137"/>
                  <a:gd name="T1" fmla="*/ 5 h 149"/>
                  <a:gd name="T2" fmla="*/ 220 w 137"/>
                  <a:gd name="T3" fmla="*/ 181 h 149"/>
                  <a:gd name="T4" fmla="*/ 117 w 137"/>
                  <a:gd name="T5" fmla="*/ 239 h 149"/>
                  <a:gd name="T6" fmla="*/ 117 w 137"/>
                  <a:gd name="T7" fmla="*/ 175 h 149"/>
                  <a:gd name="T8" fmla="*/ 0 w 137"/>
                  <a:gd name="T9" fmla="*/ 107 h 149"/>
                  <a:gd name="T10" fmla="*/ 0 w 137"/>
                  <a:gd name="T11" fmla="*/ 0 h 149"/>
                  <a:gd name="T12" fmla="*/ 119 w 137"/>
                  <a:gd name="T13" fmla="*/ 69 h 149"/>
                  <a:gd name="T14" fmla="*/ 119 w 137"/>
                  <a:gd name="T15" fmla="*/ 5 h 1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7"/>
                  <a:gd name="T25" fmla="*/ 0 h 149"/>
                  <a:gd name="T26" fmla="*/ 137 w 137"/>
                  <a:gd name="T27" fmla="*/ 149 h 1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7" h="149">
                    <a:moveTo>
                      <a:pt x="74" y="3"/>
                    </a:moveTo>
                    <a:cubicBezTo>
                      <a:pt x="137" y="113"/>
                      <a:pt x="137" y="113"/>
                      <a:pt x="137" y="113"/>
                    </a:cubicBezTo>
                    <a:cubicBezTo>
                      <a:pt x="73" y="149"/>
                      <a:pt x="73" y="149"/>
                      <a:pt x="73" y="149"/>
                    </a:cubicBezTo>
                    <a:cubicBezTo>
                      <a:pt x="73" y="136"/>
                      <a:pt x="73" y="123"/>
                      <a:pt x="73" y="109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4" y="30"/>
                      <a:pt x="74" y="17"/>
                      <a:pt x="74" y="3"/>
                    </a:cubicBezTo>
                    <a:close/>
                  </a:path>
                </a:pathLst>
              </a:custGeom>
              <a:solidFill>
                <a:srgbClr val="E6E7E8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9" name="Freeform 746"/>
              <p:cNvSpPr/>
              <p:nvPr/>
            </p:nvSpPr>
            <p:spPr bwMode="auto">
              <a:xfrm>
                <a:off x="4468321" y="3674989"/>
                <a:ext cx="60651" cy="51490"/>
              </a:xfrm>
              <a:custGeom>
                <a:avLst/>
                <a:gdLst>
                  <a:gd name="T0" fmla="*/ 64 w 74"/>
                  <a:gd name="T1" fmla="*/ 2 h 80"/>
                  <a:gd name="T2" fmla="*/ 119 w 74"/>
                  <a:gd name="T3" fmla="*/ 98 h 80"/>
                  <a:gd name="T4" fmla="*/ 64 w 74"/>
                  <a:gd name="T5" fmla="*/ 129 h 80"/>
                  <a:gd name="T6" fmla="*/ 64 w 74"/>
                  <a:gd name="T7" fmla="*/ 95 h 80"/>
                  <a:gd name="T8" fmla="*/ 0 w 74"/>
                  <a:gd name="T9" fmla="*/ 58 h 80"/>
                  <a:gd name="T10" fmla="*/ 0 w 74"/>
                  <a:gd name="T11" fmla="*/ 0 h 80"/>
                  <a:gd name="T12" fmla="*/ 64 w 74"/>
                  <a:gd name="T13" fmla="*/ 37 h 80"/>
                  <a:gd name="T14" fmla="*/ 64 w 74"/>
                  <a:gd name="T15" fmla="*/ 2 h 8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4"/>
                  <a:gd name="T25" fmla="*/ 0 h 80"/>
                  <a:gd name="T26" fmla="*/ 74 w 74"/>
                  <a:gd name="T27" fmla="*/ 80 h 8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4" h="80">
                    <a:moveTo>
                      <a:pt x="40" y="1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73"/>
                      <a:pt x="40" y="66"/>
                      <a:pt x="40" y="5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6"/>
                      <a:pt x="40" y="8"/>
                      <a:pt x="40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0" name="Freeform 747"/>
              <p:cNvSpPr/>
              <p:nvPr/>
            </p:nvSpPr>
            <p:spPr bwMode="auto">
              <a:xfrm>
                <a:off x="4468321" y="3710913"/>
                <a:ext cx="60651" cy="51490"/>
              </a:xfrm>
              <a:custGeom>
                <a:avLst/>
                <a:gdLst>
                  <a:gd name="T0" fmla="*/ 64 w 74"/>
                  <a:gd name="T1" fmla="*/ 2 h 80"/>
                  <a:gd name="T2" fmla="*/ 119 w 74"/>
                  <a:gd name="T3" fmla="*/ 98 h 80"/>
                  <a:gd name="T4" fmla="*/ 64 w 74"/>
                  <a:gd name="T5" fmla="*/ 129 h 80"/>
                  <a:gd name="T6" fmla="*/ 64 w 74"/>
                  <a:gd name="T7" fmla="*/ 95 h 80"/>
                  <a:gd name="T8" fmla="*/ 0 w 74"/>
                  <a:gd name="T9" fmla="*/ 58 h 80"/>
                  <a:gd name="T10" fmla="*/ 0 w 74"/>
                  <a:gd name="T11" fmla="*/ 0 h 80"/>
                  <a:gd name="T12" fmla="*/ 64 w 74"/>
                  <a:gd name="T13" fmla="*/ 37 h 80"/>
                  <a:gd name="T14" fmla="*/ 64 w 74"/>
                  <a:gd name="T15" fmla="*/ 2 h 8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4"/>
                  <a:gd name="T25" fmla="*/ 0 h 80"/>
                  <a:gd name="T26" fmla="*/ 74 w 74"/>
                  <a:gd name="T27" fmla="*/ 80 h 8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4" h="80">
                    <a:moveTo>
                      <a:pt x="40" y="1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73"/>
                      <a:pt x="40" y="66"/>
                      <a:pt x="40" y="5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6"/>
                      <a:pt x="40" y="8"/>
                      <a:pt x="40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1" name="Freeform 748"/>
              <p:cNvSpPr/>
              <p:nvPr/>
            </p:nvSpPr>
            <p:spPr bwMode="auto">
              <a:xfrm>
                <a:off x="4468321" y="3749231"/>
                <a:ext cx="60651" cy="52289"/>
              </a:xfrm>
              <a:custGeom>
                <a:avLst/>
                <a:gdLst>
                  <a:gd name="T0" fmla="*/ 64 w 74"/>
                  <a:gd name="T1" fmla="*/ 3 h 81"/>
                  <a:gd name="T2" fmla="*/ 119 w 74"/>
                  <a:gd name="T3" fmla="*/ 99 h 81"/>
                  <a:gd name="T4" fmla="*/ 64 w 74"/>
                  <a:gd name="T5" fmla="*/ 131 h 81"/>
                  <a:gd name="T6" fmla="*/ 64 w 74"/>
                  <a:gd name="T7" fmla="*/ 97 h 81"/>
                  <a:gd name="T8" fmla="*/ 0 w 74"/>
                  <a:gd name="T9" fmla="*/ 58 h 81"/>
                  <a:gd name="T10" fmla="*/ 0 w 74"/>
                  <a:gd name="T11" fmla="*/ 0 h 81"/>
                  <a:gd name="T12" fmla="*/ 64 w 74"/>
                  <a:gd name="T13" fmla="*/ 37 h 81"/>
                  <a:gd name="T14" fmla="*/ 64 w 74"/>
                  <a:gd name="T15" fmla="*/ 3 h 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4"/>
                  <a:gd name="T25" fmla="*/ 0 h 81"/>
                  <a:gd name="T26" fmla="*/ 74 w 74"/>
                  <a:gd name="T27" fmla="*/ 81 h 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4" h="81">
                    <a:moveTo>
                      <a:pt x="40" y="2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4"/>
                      <a:pt x="40" y="67"/>
                      <a:pt x="40" y="6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16"/>
                      <a:pt x="40" y="9"/>
                      <a:pt x="40" y="2"/>
                    </a:cubicBezTo>
                    <a:close/>
                  </a:path>
                </a:pathLst>
              </a:custGeom>
              <a:solidFill>
                <a:srgbClr val="BFBFB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0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53" name="组合 552"/>
          <p:cNvGrpSpPr/>
          <p:nvPr/>
        </p:nvGrpSpPr>
        <p:grpSpPr>
          <a:xfrm>
            <a:off x="2074420" y="2733732"/>
            <a:ext cx="284908" cy="270224"/>
            <a:chOff x="4468321" y="3599949"/>
            <a:chExt cx="284908" cy="270224"/>
          </a:xfrm>
        </p:grpSpPr>
        <p:sp>
          <p:nvSpPr>
            <p:cNvPr id="554" name="AutoShape 737"/>
            <p:cNvSpPr>
              <a:spLocks noChangeAspect="1" noChangeArrowheads="1" noTextEdit="1"/>
            </p:cNvSpPr>
            <p:nvPr/>
          </p:nvSpPr>
          <p:spPr bwMode="auto">
            <a:xfrm>
              <a:off x="4468321" y="3599949"/>
              <a:ext cx="284908" cy="26942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5" name="Freeform 739"/>
            <p:cNvSpPr/>
            <p:nvPr/>
          </p:nvSpPr>
          <p:spPr bwMode="auto">
            <a:xfrm>
              <a:off x="4532030" y="3669401"/>
              <a:ext cx="57593" cy="197978"/>
            </a:xfrm>
            <a:custGeom>
              <a:avLst/>
              <a:gdLst>
                <a:gd name="T0" fmla="*/ 111 w 113"/>
                <a:gd name="T1" fmla="*/ 64 h 496"/>
                <a:gd name="T2" fmla="*/ 0 w 113"/>
                <a:gd name="T3" fmla="*/ 0 h 496"/>
                <a:gd name="T4" fmla="*/ 2 w 113"/>
                <a:gd name="T5" fmla="*/ 433 h 496"/>
                <a:gd name="T6" fmla="*/ 113 w 113"/>
                <a:gd name="T7" fmla="*/ 496 h 496"/>
                <a:gd name="T8" fmla="*/ 111 w 113"/>
                <a:gd name="T9" fmla="*/ 64 h 4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496"/>
                <a:gd name="T17" fmla="*/ 113 w 113"/>
                <a:gd name="T18" fmla="*/ 496 h 4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496">
                  <a:moveTo>
                    <a:pt x="111" y="64"/>
                  </a:moveTo>
                  <a:lnTo>
                    <a:pt x="0" y="0"/>
                  </a:lnTo>
                  <a:lnTo>
                    <a:pt x="2" y="433"/>
                  </a:lnTo>
                  <a:lnTo>
                    <a:pt x="113" y="496"/>
                  </a:lnTo>
                  <a:lnTo>
                    <a:pt x="111" y="64"/>
                  </a:lnTo>
                  <a:close/>
                </a:path>
              </a:pathLst>
            </a:custGeom>
            <a:solidFill>
              <a:srgbClr val="A92C22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6" name="Freeform 740"/>
            <p:cNvSpPr/>
            <p:nvPr/>
          </p:nvSpPr>
          <p:spPr bwMode="auto">
            <a:xfrm>
              <a:off x="4532030" y="3669401"/>
              <a:ext cx="57593" cy="197978"/>
            </a:xfrm>
            <a:custGeom>
              <a:avLst/>
              <a:gdLst>
                <a:gd name="T0" fmla="*/ 111 w 113"/>
                <a:gd name="T1" fmla="*/ 64 h 496"/>
                <a:gd name="T2" fmla="*/ 0 w 113"/>
                <a:gd name="T3" fmla="*/ 0 h 496"/>
                <a:gd name="T4" fmla="*/ 2 w 113"/>
                <a:gd name="T5" fmla="*/ 433 h 496"/>
                <a:gd name="T6" fmla="*/ 113 w 113"/>
                <a:gd name="T7" fmla="*/ 496 h 496"/>
                <a:gd name="T8" fmla="*/ 111 w 113"/>
                <a:gd name="T9" fmla="*/ 64 h 4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496"/>
                <a:gd name="T17" fmla="*/ 113 w 113"/>
                <a:gd name="T18" fmla="*/ 496 h 4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496">
                  <a:moveTo>
                    <a:pt x="111" y="64"/>
                  </a:moveTo>
                  <a:lnTo>
                    <a:pt x="0" y="0"/>
                  </a:lnTo>
                  <a:lnTo>
                    <a:pt x="2" y="433"/>
                  </a:lnTo>
                  <a:lnTo>
                    <a:pt x="113" y="496"/>
                  </a:lnTo>
                  <a:lnTo>
                    <a:pt x="111" y="64"/>
                  </a:lnTo>
                  <a:close/>
                </a:path>
              </a:pathLst>
            </a:custGeom>
            <a:solidFill>
              <a:srgbClr val="A92C22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7" name="Freeform 741"/>
            <p:cNvSpPr/>
            <p:nvPr/>
          </p:nvSpPr>
          <p:spPr bwMode="auto">
            <a:xfrm>
              <a:off x="4532030" y="3602344"/>
              <a:ext cx="203870" cy="92603"/>
            </a:xfrm>
            <a:custGeom>
              <a:avLst/>
              <a:gdLst>
                <a:gd name="T0" fmla="*/ 400 w 400"/>
                <a:gd name="T1" fmla="*/ 65 h 232"/>
                <a:gd name="T2" fmla="*/ 289 w 400"/>
                <a:gd name="T3" fmla="*/ 0 h 232"/>
                <a:gd name="T4" fmla="*/ 0 w 400"/>
                <a:gd name="T5" fmla="*/ 168 h 232"/>
                <a:gd name="T6" fmla="*/ 111 w 400"/>
                <a:gd name="T7" fmla="*/ 232 h 232"/>
                <a:gd name="T8" fmla="*/ 400 w 400"/>
                <a:gd name="T9" fmla="*/ 65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0"/>
                <a:gd name="T16" fmla="*/ 0 h 232"/>
                <a:gd name="T17" fmla="*/ 400 w 400"/>
                <a:gd name="T18" fmla="*/ 232 h 2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0" h="232">
                  <a:moveTo>
                    <a:pt x="400" y="65"/>
                  </a:moveTo>
                  <a:lnTo>
                    <a:pt x="289" y="0"/>
                  </a:lnTo>
                  <a:lnTo>
                    <a:pt x="0" y="168"/>
                  </a:lnTo>
                  <a:lnTo>
                    <a:pt x="111" y="232"/>
                  </a:lnTo>
                  <a:lnTo>
                    <a:pt x="400" y="65"/>
                  </a:lnTo>
                  <a:close/>
                </a:path>
              </a:pathLst>
            </a:custGeom>
            <a:solidFill>
              <a:srgbClr val="CD3529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8" name="Freeform 742"/>
            <p:cNvSpPr/>
            <p:nvPr/>
          </p:nvSpPr>
          <p:spPr bwMode="auto">
            <a:xfrm>
              <a:off x="4588604" y="3628289"/>
              <a:ext cx="147296" cy="239091"/>
            </a:xfrm>
            <a:custGeom>
              <a:avLst/>
              <a:gdLst>
                <a:gd name="T0" fmla="*/ 0 w 289"/>
                <a:gd name="T1" fmla="*/ 167 h 599"/>
                <a:gd name="T2" fmla="*/ 2 w 289"/>
                <a:gd name="T3" fmla="*/ 599 h 599"/>
                <a:gd name="T4" fmla="*/ 289 w 289"/>
                <a:gd name="T5" fmla="*/ 432 h 599"/>
                <a:gd name="T6" fmla="*/ 289 w 289"/>
                <a:gd name="T7" fmla="*/ 0 h 599"/>
                <a:gd name="T8" fmla="*/ 0 w 289"/>
                <a:gd name="T9" fmla="*/ 167 h 5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9"/>
                <a:gd name="T16" fmla="*/ 0 h 599"/>
                <a:gd name="T17" fmla="*/ 289 w 289"/>
                <a:gd name="T18" fmla="*/ 599 h 5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9" h="599">
                  <a:moveTo>
                    <a:pt x="0" y="167"/>
                  </a:moveTo>
                  <a:lnTo>
                    <a:pt x="2" y="599"/>
                  </a:lnTo>
                  <a:lnTo>
                    <a:pt x="289" y="432"/>
                  </a:lnTo>
                  <a:lnTo>
                    <a:pt x="289" y="0"/>
                  </a:lnTo>
                  <a:lnTo>
                    <a:pt x="0" y="167"/>
                  </a:lnTo>
                  <a:close/>
                </a:path>
              </a:pathLst>
            </a:custGeom>
            <a:solidFill>
              <a:srgbClr val="98271D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9" name="Freeform 743"/>
            <p:cNvSpPr>
              <a:spLocks noEditPoints="1"/>
            </p:cNvSpPr>
            <p:nvPr/>
          </p:nvSpPr>
          <p:spPr bwMode="auto">
            <a:xfrm>
              <a:off x="4531521" y="3626692"/>
              <a:ext cx="204379" cy="240687"/>
            </a:xfrm>
            <a:custGeom>
              <a:avLst/>
              <a:gdLst>
                <a:gd name="T0" fmla="*/ 0 w 250"/>
                <a:gd name="T1" fmla="*/ 109 h 375"/>
                <a:gd name="T2" fmla="*/ 2 w 250"/>
                <a:gd name="T3" fmla="*/ 106 h 375"/>
                <a:gd name="T4" fmla="*/ 5 w 250"/>
                <a:gd name="T5" fmla="*/ 105 h 375"/>
                <a:gd name="T6" fmla="*/ 324 w 250"/>
                <a:gd name="T7" fmla="*/ 43 h 375"/>
                <a:gd name="T8" fmla="*/ 326 w 250"/>
                <a:gd name="T9" fmla="*/ 43 h 375"/>
                <a:gd name="T10" fmla="*/ 398 w 250"/>
                <a:gd name="T11" fmla="*/ 0 h 375"/>
                <a:gd name="T12" fmla="*/ 401 w 250"/>
                <a:gd name="T13" fmla="*/ 5 h 375"/>
                <a:gd name="T14" fmla="*/ 399 w 250"/>
                <a:gd name="T15" fmla="*/ 6 h 375"/>
                <a:gd name="T16" fmla="*/ 330 w 250"/>
                <a:gd name="T17" fmla="*/ 113 h 375"/>
                <a:gd name="T18" fmla="*/ 398 w 250"/>
                <a:gd name="T19" fmla="*/ 72 h 375"/>
                <a:gd name="T20" fmla="*/ 401 w 250"/>
                <a:gd name="T21" fmla="*/ 76 h 375"/>
                <a:gd name="T22" fmla="*/ 399 w 250"/>
                <a:gd name="T23" fmla="*/ 79 h 375"/>
                <a:gd name="T24" fmla="*/ 260 w 250"/>
                <a:gd name="T25" fmla="*/ 225 h 375"/>
                <a:gd name="T26" fmla="*/ 398 w 250"/>
                <a:gd name="T27" fmla="*/ 143 h 375"/>
                <a:gd name="T28" fmla="*/ 401 w 250"/>
                <a:gd name="T29" fmla="*/ 148 h 375"/>
                <a:gd name="T30" fmla="*/ 399 w 250"/>
                <a:gd name="T31" fmla="*/ 150 h 375"/>
                <a:gd name="T32" fmla="*/ 330 w 250"/>
                <a:gd name="T33" fmla="*/ 254 h 375"/>
                <a:gd name="T34" fmla="*/ 398 w 250"/>
                <a:gd name="T35" fmla="*/ 215 h 375"/>
                <a:gd name="T36" fmla="*/ 401 w 250"/>
                <a:gd name="T37" fmla="*/ 219 h 375"/>
                <a:gd name="T38" fmla="*/ 399 w 250"/>
                <a:gd name="T39" fmla="*/ 222 h 375"/>
                <a:gd name="T40" fmla="*/ 330 w 250"/>
                <a:gd name="T41" fmla="*/ 262 h 375"/>
                <a:gd name="T42" fmla="*/ 258 w 250"/>
                <a:gd name="T43" fmla="*/ 304 h 375"/>
                <a:gd name="T44" fmla="*/ 324 w 250"/>
                <a:gd name="T45" fmla="*/ 331 h 375"/>
                <a:gd name="T46" fmla="*/ 324 w 250"/>
                <a:gd name="T47" fmla="*/ 331 h 375"/>
                <a:gd name="T48" fmla="*/ 398 w 250"/>
                <a:gd name="T49" fmla="*/ 289 h 375"/>
                <a:gd name="T50" fmla="*/ 401 w 250"/>
                <a:gd name="T51" fmla="*/ 293 h 375"/>
                <a:gd name="T52" fmla="*/ 399 w 250"/>
                <a:gd name="T53" fmla="*/ 296 h 375"/>
                <a:gd name="T54" fmla="*/ 330 w 250"/>
                <a:gd name="T55" fmla="*/ 400 h 375"/>
                <a:gd name="T56" fmla="*/ 398 w 250"/>
                <a:gd name="T57" fmla="*/ 362 h 375"/>
                <a:gd name="T58" fmla="*/ 401 w 250"/>
                <a:gd name="T59" fmla="*/ 365 h 375"/>
                <a:gd name="T60" fmla="*/ 399 w 250"/>
                <a:gd name="T61" fmla="*/ 368 h 375"/>
                <a:gd name="T62" fmla="*/ 184 w 250"/>
                <a:gd name="T63" fmla="*/ 492 h 375"/>
                <a:gd name="T64" fmla="*/ 114 w 250"/>
                <a:gd name="T65" fmla="*/ 534 h 375"/>
                <a:gd name="T66" fmla="*/ 107 w 250"/>
                <a:gd name="T67" fmla="*/ 603 h 375"/>
                <a:gd name="T68" fmla="*/ 107 w 250"/>
                <a:gd name="T69" fmla="*/ 531 h 375"/>
                <a:gd name="T70" fmla="*/ 107 w 250"/>
                <a:gd name="T71" fmla="*/ 458 h 375"/>
                <a:gd name="T72" fmla="*/ 107 w 250"/>
                <a:gd name="T73" fmla="*/ 458 h 375"/>
                <a:gd name="T74" fmla="*/ 107 w 250"/>
                <a:gd name="T75" fmla="*/ 384 h 375"/>
                <a:gd name="T76" fmla="*/ 107 w 250"/>
                <a:gd name="T77" fmla="*/ 314 h 375"/>
                <a:gd name="T78" fmla="*/ 107 w 250"/>
                <a:gd name="T79" fmla="*/ 312 h 375"/>
                <a:gd name="T80" fmla="*/ 107 w 250"/>
                <a:gd name="T81" fmla="*/ 241 h 375"/>
                <a:gd name="T82" fmla="*/ 107 w 250"/>
                <a:gd name="T83" fmla="*/ 170 h 375"/>
                <a:gd name="T84" fmla="*/ 186 w 250"/>
                <a:gd name="T85" fmla="*/ 275 h 375"/>
                <a:gd name="T86" fmla="*/ 324 w 250"/>
                <a:gd name="T87" fmla="*/ 259 h 375"/>
                <a:gd name="T88" fmla="*/ 186 w 250"/>
                <a:gd name="T89" fmla="*/ 275 h 375"/>
                <a:gd name="T90" fmla="*/ 324 w 250"/>
                <a:gd name="T91" fmla="*/ 116 h 375"/>
                <a:gd name="T92" fmla="*/ 114 w 250"/>
                <a:gd name="T93" fmla="*/ 170 h 375"/>
                <a:gd name="T94" fmla="*/ 253 w 250"/>
                <a:gd name="T95" fmla="*/ 156 h 375"/>
                <a:gd name="T96" fmla="*/ 255 w 250"/>
                <a:gd name="T97" fmla="*/ 156 h 375"/>
                <a:gd name="T98" fmla="*/ 114 w 250"/>
                <a:gd name="T99" fmla="*/ 309 h 375"/>
                <a:gd name="T100" fmla="*/ 180 w 250"/>
                <a:gd name="T101" fmla="*/ 270 h 375"/>
                <a:gd name="T102" fmla="*/ 253 w 250"/>
                <a:gd name="T103" fmla="*/ 228 h 375"/>
                <a:gd name="T104" fmla="*/ 114 w 250"/>
                <a:gd name="T105" fmla="*/ 244 h 375"/>
                <a:gd name="T106" fmla="*/ 180 w 250"/>
                <a:gd name="T107" fmla="*/ 278 h 375"/>
                <a:gd name="T108" fmla="*/ 114 w 250"/>
                <a:gd name="T109" fmla="*/ 381 h 375"/>
                <a:gd name="T110" fmla="*/ 114 w 250"/>
                <a:gd name="T111" fmla="*/ 388 h 375"/>
                <a:gd name="T112" fmla="*/ 252 w 250"/>
                <a:gd name="T113" fmla="*/ 373 h 375"/>
                <a:gd name="T114" fmla="*/ 114 w 250"/>
                <a:gd name="T115" fmla="*/ 388 h 375"/>
                <a:gd name="T116" fmla="*/ 324 w 250"/>
                <a:gd name="T117" fmla="*/ 404 h 375"/>
                <a:gd name="T118" fmla="*/ 184 w 250"/>
                <a:gd name="T119" fmla="*/ 420 h 375"/>
                <a:gd name="T120" fmla="*/ 178 w 250"/>
                <a:gd name="T121" fmla="*/ 425 h 375"/>
                <a:gd name="T122" fmla="*/ 114 w 250"/>
                <a:gd name="T123" fmla="*/ 526 h 375"/>
                <a:gd name="T124" fmla="*/ 178 w 250"/>
                <a:gd name="T125" fmla="*/ 425 h 37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50"/>
                <a:gd name="T190" fmla="*/ 0 h 375"/>
                <a:gd name="T191" fmla="*/ 250 w 250"/>
                <a:gd name="T192" fmla="*/ 375 h 37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50" h="375">
                  <a:moveTo>
                    <a:pt x="1" y="69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4" y="66"/>
                    <a:pt x="62" y="99"/>
                    <a:pt x="69" y="103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9" y="2"/>
                    <a:pt x="249" y="2"/>
                    <a:pt x="249" y="2"/>
                  </a:cubicBezTo>
                  <a:cubicBezTo>
                    <a:pt x="250" y="3"/>
                    <a:pt x="250" y="3"/>
                    <a:pt x="250" y="3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8"/>
                    <a:pt x="250" y="48"/>
                    <a:pt x="250" y="48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247" y="90"/>
                    <a:pt x="247" y="90"/>
                    <a:pt x="247" y="90"/>
                  </a:cubicBezTo>
                  <a:cubicBezTo>
                    <a:pt x="248" y="89"/>
                    <a:pt x="248" y="89"/>
                    <a:pt x="248" y="89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2"/>
                    <a:pt x="250" y="92"/>
                    <a:pt x="250" y="92"/>
                  </a:cubicBezTo>
                  <a:cubicBezTo>
                    <a:pt x="250" y="93"/>
                    <a:pt x="250" y="93"/>
                    <a:pt x="250" y="93"/>
                  </a:cubicBezTo>
                  <a:cubicBezTo>
                    <a:pt x="249" y="93"/>
                    <a:pt x="249" y="93"/>
                    <a:pt x="249" y="93"/>
                  </a:cubicBezTo>
                  <a:cubicBezTo>
                    <a:pt x="206" y="118"/>
                    <a:pt x="206" y="118"/>
                    <a:pt x="206" y="118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47" y="135"/>
                    <a:pt x="247" y="135"/>
                    <a:pt x="247" y="135"/>
                  </a:cubicBezTo>
                  <a:cubicBezTo>
                    <a:pt x="248" y="134"/>
                    <a:pt x="248" y="134"/>
                    <a:pt x="248" y="134"/>
                  </a:cubicBezTo>
                  <a:cubicBezTo>
                    <a:pt x="249" y="135"/>
                    <a:pt x="249" y="135"/>
                    <a:pt x="249" y="135"/>
                  </a:cubicBezTo>
                  <a:cubicBezTo>
                    <a:pt x="250" y="136"/>
                    <a:pt x="250" y="136"/>
                    <a:pt x="250" y="136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5" y="163"/>
                    <a:pt x="205" y="163"/>
                    <a:pt x="205" y="163"/>
                  </a:cubicBezTo>
                  <a:cubicBezTo>
                    <a:pt x="161" y="189"/>
                    <a:pt x="161" y="189"/>
                    <a:pt x="161" y="189"/>
                  </a:cubicBezTo>
                  <a:cubicBezTo>
                    <a:pt x="161" y="230"/>
                    <a:pt x="161" y="230"/>
                    <a:pt x="161" y="230"/>
                  </a:cubicBezTo>
                  <a:cubicBezTo>
                    <a:pt x="202" y="206"/>
                    <a:pt x="202" y="206"/>
                    <a:pt x="202" y="206"/>
                  </a:cubicBezTo>
                  <a:cubicBezTo>
                    <a:pt x="202" y="206"/>
                    <a:pt x="202" y="206"/>
                    <a:pt x="202" y="206"/>
                  </a:cubicBezTo>
                  <a:cubicBezTo>
                    <a:pt x="202" y="206"/>
                    <a:pt x="202" y="206"/>
                    <a:pt x="202" y="206"/>
                  </a:cubicBezTo>
                  <a:cubicBezTo>
                    <a:pt x="247" y="181"/>
                    <a:pt x="247" y="181"/>
                    <a:pt x="247" y="181"/>
                  </a:cubicBezTo>
                  <a:cubicBezTo>
                    <a:pt x="248" y="180"/>
                    <a:pt x="248" y="180"/>
                    <a:pt x="248" y="180"/>
                  </a:cubicBezTo>
                  <a:cubicBezTo>
                    <a:pt x="249" y="181"/>
                    <a:pt x="249" y="181"/>
                    <a:pt x="249" y="181"/>
                  </a:cubicBezTo>
                  <a:cubicBezTo>
                    <a:pt x="250" y="182"/>
                    <a:pt x="250" y="182"/>
                    <a:pt x="250" y="182"/>
                  </a:cubicBezTo>
                  <a:cubicBezTo>
                    <a:pt x="250" y="183"/>
                    <a:pt x="250" y="183"/>
                    <a:pt x="250" y="183"/>
                  </a:cubicBezTo>
                  <a:cubicBezTo>
                    <a:pt x="249" y="184"/>
                    <a:pt x="249" y="184"/>
                    <a:pt x="249" y="184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6" y="249"/>
                    <a:pt x="206" y="249"/>
                    <a:pt x="206" y="249"/>
                  </a:cubicBezTo>
                  <a:cubicBezTo>
                    <a:pt x="247" y="225"/>
                    <a:pt x="247" y="225"/>
                    <a:pt x="247" y="225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9" y="226"/>
                    <a:pt x="249" y="226"/>
                    <a:pt x="249" y="226"/>
                  </a:cubicBezTo>
                  <a:cubicBezTo>
                    <a:pt x="250" y="227"/>
                    <a:pt x="250" y="227"/>
                    <a:pt x="250" y="227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49" y="229"/>
                    <a:pt x="249" y="229"/>
                    <a:pt x="249" y="229"/>
                  </a:cubicBezTo>
                  <a:cubicBezTo>
                    <a:pt x="115" y="306"/>
                    <a:pt x="115" y="306"/>
                    <a:pt x="115" y="306"/>
                  </a:cubicBezTo>
                  <a:cubicBezTo>
                    <a:pt x="115" y="306"/>
                    <a:pt x="115" y="306"/>
                    <a:pt x="115" y="306"/>
                  </a:cubicBezTo>
                  <a:cubicBezTo>
                    <a:pt x="114" y="306"/>
                    <a:pt x="114" y="306"/>
                    <a:pt x="114" y="306"/>
                  </a:cubicBezTo>
                  <a:cubicBezTo>
                    <a:pt x="71" y="332"/>
                    <a:pt x="71" y="332"/>
                    <a:pt x="71" y="332"/>
                  </a:cubicBezTo>
                  <a:cubicBezTo>
                    <a:pt x="71" y="375"/>
                    <a:pt x="71" y="375"/>
                    <a:pt x="71" y="375"/>
                  </a:cubicBezTo>
                  <a:cubicBezTo>
                    <a:pt x="67" y="375"/>
                    <a:pt x="67" y="375"/>
                    <a:pt x="67" y="375"/>
                  </a:cubicBezTo>
                  <a:cubicBezTo>
                    <a:pt x="67" y="330"/>
                    <a:pt x="67" y="330"/>
                    <a:pt x="67" y="330"/>
                  </a:cubicBezTo>
                  <a:cubicBezTo>
                    <a:pt x="67" y="330"/>
                    <a:pt x="67" y="330"/>
                    <a:pt x="67" y="330"/>
                  </a:cubicBezTo>
                  <a:cubicBezTo>
                    <a:pt x="67" y="330"/>
                    <a:pt x="67" y="330"/>
                    <a:pt x="67" y="330"/>
                  </a:cubicBezTo>
                  <a:cubicBezTo>
                    <a:pt x="67" y="285"/>
                    <a:pt x="67" y="285"/>
                    <a:pt x="67" y="285"/>
                  </a:cubicBezTo>
                  <a:cubicBezTo>
                    <a:pt x="67" y="285"/>
                    <a:pt x="67" y="285"/>
                    <a:pt x="67" y="285"/>
                  </a:cubicBezTo>
                  <a:cubicBezTo>
                    <a:pt x="67" y="285"/>
                    <a:pt x="67" y="285"/>
                    <a:pt x="67" y="285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67" y="106"/>
                    <a:pt x="67" y="106"/>
                    <a:pt x="67" y="106"/>
                  </a:cubicBezTo>
                  <a:lnTo>
                    <a:pt x="1" y="69"/>
                  </a:lnTo>
                  <a:close/>
                  <a:moveTo>
                    <a:pt x="116" y="171"/>
                  </a:moveTo>
                  <a:cubicBezTo>
                    <a:pt x="116" y="211"/>
                    <a:pt x="116" y="211"/>
                    <a:pt x="116" y="21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21"/>
                    <a:pt x="202" y="121"/>
                    <a:pt x="202" y="121"/>
                  </a:cubicBezTo>
                  <a:lnTo>
                    <a:pt x="116" y="171"/>
                  </a:lnTo>
                  <a:close/>
                  <a:moveTo>
                    <a:pt x="159" y="97"/>
                  </a:moveTo>
                  <a:cubicBezTo>
                    <a:pt x="202" y="72"/>
                    <a:pt x="202" y="72"/>
                    <a:pt x="202" y="72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48"/>
                    <a:pt x="71" y="148"/>
                    <a:pt x="71" y="148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8" y="97"/>
                    <a:pt x="158" y="97"/>
                    <a:pt x="158" y="97"/>
                  </a:cubicBezTo>
                  <a:lnTo>
                    <a:pt x="159" y="97"/>
                  </a:lnTo>
                  <a:close/>
                  <a:moveTo>
                    <a:pt x="71" y="152"/>
                  </a:moveTo>
                  <a:cubicBezTo>
                    <a:pt x="71" y="192"/>
                    <a:pt x="71" y="192"/>
                    <a:pt x="71" y="192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13" y="168"/>
                    <a:pt x="113" y="168"/>
                    <a:pt x="113" y="168"/>
                  </a:cubicBezTo>
                  <a:cubicBezTo>
                    <a:pt x="158" y="142"/>
                    <a:pt x="158" y="142"/>
                    <a:pt x="158" y="142"/>
                  </a:cubicBezTo>
                  <a:cubicBezTo>
                    <a:pt x="158" y="102"/>
                    <a:pt x="158" y="102"/>
                    <a:pt x="158" y="102"/>
                  </a:cubicBezTo>
                  <a:lnTo>
                    <a:pt x="71" y="152"/>
                  </a:lnTo>
                  <a:close/>
                  <a:moveTo>
                    <a:pt x="112" y="213"/>
                  </a:moveTo>
                  <a:cubicBezTo>
                    <a:pt x="112" y="173"/>
                    <a:pt x="112" y="173"/>
                    <a:pt x="112" y="173"/>
                  </a:cubicBezTo>
                  <a:cubicBezTo>
                    <a:pt x="71" y="197"/>
                    <a:pt x="71" y="197"/>
                    <a:pt x="71" y="197"/>
                  </a:cubicBezTo>
                  <a:cubicBezTo>
                    <a:pt x="71" y="237"/>
                    <a:pt x="71" y="237"/>
                    <a:pt x="71" y="237"/>
                  </a:cubicBezTo>
                  <a:lnTo>
                    <a:pt x="112" y="213"/>
                  </a:lnTo>
                  <a:close/>
                  <a:moveTo>
                    <a:pt x="71" y="241"/>
                  </a:moveTo>
                  <a:cubicBezTo>
                    <a:pt x="71" y="283"/>
                    <a:pt x="71" y="283"/>
                    <a:pt x="71" y="283"/>
                  </a:cubicBezTo>
                  <a:cubicBezTo>
                    <a:pt x="157" y="232"/>
                    <a:pt x="157" y="232"/>
                    <a:pt x="157" y="232"/>
                  </a:cubicBezTo>
                  <a:cubicBezTo>
                    <a:pt x="157" y="191"/>
                    <a:pt x="157" y="191"/>
                    <a:pt x="157" y="191"/>
                  </a:cubicBezTo>
                  <a:lnTo>
                    <a:pt x="71" y="241"/>
                  </a:lnTo>
                  <a:close/>
                  <a:moveTo>
                    <a:pt x="115" y="302"/>
                  </a:moveTo>
                  <a:cubicBezTo>
                    <a:pt x="202" y="251"/>
                    <a:pt x="202" y="251"/>
                    <a:pt x="202" y="251"/>
                  </a:cubicBezTo>
                  <a:cubicBezTo>
                    <a:pt x="202" y="211"/>
                    <a:pt x="202" y="211"/>
                    <a:pt x="202" y="211"/>
                  </a:cubicBezTo>
                  <a:cubicBezTo>
                    <a:pt x="115" y="261"/>
                    <a:pt x="115" y="261"/>
                    <a:pt x="115" y="261"/>
                  </a:cubicBezTo>
                  <a:lnTo>
                    <a:pt x="115" y="302"/>
                  </a:lnTo>
                  <a:close/>
                  <a:moveTo>
                    <a:pt x="111" y="264"/>
                  </a:moveTo>
                  <a:cubicBezTo>
                    <a:pt x="71" y="287"/>
                    <a:pt x="71" y="287"/>
                    <a:pt x="71" y="287"/>
                  </a:cubicBezTo>
                  <a:cubicBezTo>
                    <a:pt x="71" y="327"/>
                    <a:pt x="71" y="327"/>
                    <a:pt x="71" y="327"/>
                  </a:cubicBezTo>
                  <a:cubicBezTo>
                    <a:pt x="111" y="304"/>
                    <a:pt x="111" y="304"/>
                    <a:pt x="111" y="304"/>
                  </a:cubicBezTo>
                  <a:lnTo>
                    <a:pt x="111" y="2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0" name="Freeform 744"/>
            <p:cNvSpPr>
              <a:spLocks noEditPoints="1"/>
            </p:cNvSpPr>
            <p:nvPr/>
          </p:nvSpPr>
          <p:spPr bwMode="auto">
            <a:xfrm>
              <a:off x="4529482" y="3599949"/>
              <a:ext cx="209986" cy="270224"/>
            </a:xfrm>
            <a:custGeom>
              <a:avLst/>
              <a:gdLst>
                <a:gd name="T0" fmla="*/ 2 w 412"/>
                <a:gd name="T1" fmla="*/ 170 h 677"/>
                <a:gd name="T2" fmla="*/ 294 w 412"/>
                <a:gd name="T3" fmla="*/ 2 h 677"/>
                <a:gd name="T4" fmla="*/ 294 w 412"/>
                <a:gd name="T5" fmla="*/ 0 h 677"/>
                <a:gd name="T6" fmla="*/ 296 w 412"/>
                <a:gd name="T7" fmla="*/ 2 h 677"/>
                <a:gd name="T8" fmla="*/ 298 w 412"/>
                <a:gd name="T9" fmla="*/ 2 h 677"/>
                <a:gd name="T10" fmla="*/ 408 w 412"/>
                <a:gd name="T11" fmla="*/ 67 h 677"/>
                <a:gd name="T12" fmla="*/ 410 w 412"/>
                <a:gd name="T13" fmla="*/ 67 h 677"/>
                <a:gd name="T14" fmla="*/ 410 w 412"/>
                <a:gd name="T15" fmla="*/ 69 h 677"/>
                <a:gd name="T16" fmla="*/ 412 w 412"/>
                <a:gd name="T17" fmla="*/ 505 h 677"/>
                <a:gd name="T18" fmla="*/ 412 w 412"/>
                <a:gd name="T19" fmla="*/ 506 h 677"/>
                <a:gd name="T20" fmla="*/ 410 w 412"/>
                <a:gd name="T21" fmla="*/ 508 h 677"/>
                <a:gd name="T22" fmla="*/ 118 w 412"/>
                <a:gd name="T23" fmla="*/ 677 h 677"/>
                <a:gd name="T24" fmla="*/ 118 w 412"/>
                <a:gd name="T25" fmla="*/ 677 h 677"/>
                <a:gd name="T26" fmla="*/ 116 w 412"/>
                <a:gd name="T27" fmla="*/ 677 h 677"/>
                <a:gd name="T28" fmla="*/ 4 w 412"/>
                <a:gd name="T29" fmla="*/ 611 h 677"/>
                <a:gd name="T30" fmla="*/ 2 w 412"/>
                <a:gd name="T31" fmla="*/ 609 h 677"/>
                <a:gd name="T32" fmla="*/ 2 w 412"/>
                <a:gd name="T33" fmla="*/ 609 h 677"/>
                <a:gd name="T34" fmla="*/ 0 w 412"/>
                <a:gd name="T35" fmla="*/ 172 h 677"/>
                <a:gd name="T36" fmla="*/ 0 w 412"/>
                <a:gd name="T37" fmla="*/ 170 h 677"/>
                <a:gd name="T38" fmla="*/ 2 w 412"/>
                <a:gd name="T39" fmla="*/ 170 h 677"/>
                <a:gd name="T40" fmla="*/ 400 w 412"/>
                <a:gd name="T41" fmla="*/ 74 h 677"/>
                <a:gd name="T42" fmla="*/ 349 w 412"/>
                <a:gd name="T43" fmla="*/ 43 h 677"/>
                <a:gd name="T44" fmla="*/ 294 w 412"/>
                <a:gd name="T45" fmla="*/ 13 h 677"/>
                <a:gd name="T46" fmla="*/ 153 w 412"/>
                <a:gd name="T47" fmla="*/ 95 h 677"/>
                <a:gd name="T48" fmla="*/ 12 w 412"/>
                <a:gd name="T49" fmla="*/ 177 h 677"/>
                <a:gd name="T50" fmla="*/ 12 w 412"/>
                <a:gd name="T51" fmla="*/ 415 h 677"/>
                <a:gd name="T52" fmla="*/ 12 w 412"/>
                <a:gd name="T53" fmla="*/ 604 h 677"/>
                <a:gd name="T54" fmla="*/ 68 w 412"/>
                <a:gd name="T55" fmla="*/ 636 h 677"/>
                <a:gd name="T56" fmla="*/ 118 w 412"/>
                <a:gd name="T57" fmla="*/ 665 h 677"/>
                <a:gd name="T58" fmla="*/ 179 w 412"/>
                <a:gd name="T59" fmla="*/ 628 h 677"/>
                <a:gd name="T60" fmla="*/ 400 w 412"/>
                <a:gd name="T61" fmla="*/ 501 h 677"/>
                <a:gd name="T62" fmla="*/ 400 w 412"/>
                <a:gd name="T63" fmla="*/ 74 h 67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12"/>
                <a:gd name="T97" fmla="*/ 0 h 677"/>
                <a:gd name="T98" fmla="*/ 412 w 412"/>
                <a:gd name="T99" fmla="*/ 677 h 67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12" h="677">
                  <a:moveTo>
                    <a:pt x="2" y="170"/>
                  </a:moveTo>
                  <a:lnTo>
                    <a:pt x="294" y="2"/>
                  </a:lnTo>
                  <a:lnTo>
                    <a:pt x="294" y="0"/>
                  </a:lnTo>
                  <a:lnTo>
                    <a:pt x="296" y="2"/>
                  </a:lnTo>
                  <a:lnTo>
                    <a:pt x="298" y="2"/>
                  </a:lnTo>
                  <a:lnTo>
                    <a:pt x="408" y="67"/>
                  </a:lnTo>
                  <a:lnTo>
                    <a:pt x="410" y="67"/>
                  </a:lnTo>
                  <a:lnTo>
                    <a:pt x="410" y="69"/>
                  </a:lnTo>
                  <a:lnTo>
                    <a:pt x="412" y="505"/>
                  </a:lnTo>
                  <a:lnTo>
                    <a:pt x="412" y="506"/>
                  </a:lnTo>
                  <a:lnTo>
                    <a:pt x="410" y="508"/>
                  </a:lnTo>
                  <a:lnTo>
                    <a:pt x="118" y="677"/>
                  </a:lnTo>
                  <a:lnTo>
                    <a:pt x="116" y="677"/>
                  </a:lnTo>
                  <a:lnTo>
                    <a:pt x="4" y="611"/>
                  </a:lnTo>
                  <a:lnTo>
                    <a:pt x="2" y="609"/>
                  </a:lnTo>
                  <a:lnTo>
                    <a:pt x="0" y="172"/>
                  </a:lnTo>
                  <a:lnTo>
                    <a:pt x="0" y="170"/>
                  </a:lnTo>
                  <a:lnTo>
                    <a:pt x="2" y="170"/>
                  </a:lnTo>
                  <a:close/>
                  <a:moveTo>
                    <a:pt x="400" y="74"/>
                  </a:moveTo>
                  <a:lnTo>
                    <a:pt x="349" y="43"/>
                  </a:lnTo>
                  <a:lnTo>
                    <a:pt x="294" y="13"/>
                  </a:lnTo>
                  <a:lnTo>
                    <a:pt x="153" y="95"/>
                  </a:lnTo>
                  <a:lnTo>
                    <a:pt x="12" y="177"/>
                  </a:lnTo>
                  <a:lnTo>
                    <a:pt x="12" y="415"/>
                  </a:lnTo>
                  <a:lnTo>
                    <a:pt x="12" y="604"/>
                  </a:lnTo>
                  <a:lnTo>
                    <a:pt x="68" y="636"/>
                  </a:lnTo>
                  <a:lnTo>
                    <a:pt x="118" y="665"/>
                  </a:lnTo>
                  <a:lnTo>
                    <a:pt x="179" y="628"/>
                  </a:lnTo>
                  <a:lnTo>
                    <a:pt x="400" y="501"/>
                  </a:lnTo>
                  <a:lnTo>
                    <a:pt x="400" y="74"/>
                  </a:lnTo>
                  <a:close/>
                </a:path>
              </a:pathLst>
            </a:custGeom>
            <a:solidFill>
              <a:srgbClr val="771B0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1" name="Freeform 745"/>
            <p:cNvSpPr/>
            <p:nvPr/>
          </p:nvSpPr>
          <p:spPr bwMode="auto">
            <a:xfrm>
              <a:off x="4641101" y="3732866"/>
              <a:ext cx="112128" cy="95397"/>
            </a:xfrm>
            <a:custGeom>
              <a:avLst/>
              <a:gdLst>
                <a:gd name="T0" fmla="*/ 119 w 137"/>
                <a:gd name="T1" fmla="*/ 5 h 149"/>
                <a:gd name="T2" fmla="*/ 220 w 137"/>
                <a:gd name="T3" fmla="*/ 181 h 149"/>
                <a:gd name="T4" fmla="*/ 117 w 137"/>
                <a:gd name="T5" fmla="*/ 239 h 149"/>
                <a:gd name="T6" fmla="*/ 117 w 137"/>
                <a:gd name="T7" fmla="*/ 175 h 149"/>
                <a:gd name="T8" fmla="*/ 0 w 137"/>
                <a:gd name="T9" fmla="*/ 107 h 149"/>
                <a:gd name="T10" fmla="*/ 0 w 137"/>
                <a:gd name="T11" fmla="*/ 0 h 149"/>
                <a:gd name="T12" fmla="*/ 119 w 137"/>
                <a:gd name="T13" fmla="*/ 69 h 149"/>
                <a:gd name="T14" fmla="*/ 119 w 137"/>
                <a:gd name="T15" fmla="*/ 5 h 1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7"/>
                <a:gd name="T25" fmla="*/ 0 h 149"/>
                <a:gd name="T26" fmla="*/ 137 w 137"/>
                <a:gd name="T27" fmla="*/ 149 h 14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7" h="149">
                  <a:moveTo>
                    <a:pt x="74" y="3"/>
                  </a:moveTo>
                  <a:cubicBezTo>
                    <a:pt x="137" y="113"/>
                    <a:pt x="137" y="113"/>
                    <a:pt x="137" y="113"/>
                  </a:cubicBezTo>
                  <a:cubicBezTo>
                    <a:pt x="73" y="149"/>
                    <a:pt x="73" y="149"/>
                    <a:pt x="73" y="149"/>
                  </a:cubicBezTo>
                  <a:cubicBezTo>
                    <a:pt x="73" y="136"/>
                    <a:pt x="73" y="123"/>
                    <a:pt x="73" y="109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30"/>
                    <a:pt x="74" y="17"/>
                    <a:pt x="74" y="3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2" name="Freeform 746"/>
            <p:cNvSpPr/>
            <p:nvPr/>
          </p:nvSpPr>
          <p:spPr bwMode="auto">
            <a:xfrm>
              <a:off x="4468321" y="3674989"/>
              <a:ext cx="60651" cy="51490"/>
            </a:xfrm>
            <a:custGeom>
              <a:avLst/>
              <a:gdLst>
                <a:gd name="T0" fmla="*/ 64 w 74"/>
                <a:gd name="T1" fmla="*/ 2 h 80"/>
                <a:gd name="T2" fmla="*/ 119 w 74"/>
                <a:gd name="T3" fmla="*/ 98 h 80"/>
                <a:gd name="T4" fmla="*/ 64 w 74"/>
                <a:gd name="T5" fmla="*/ 129 h 80"/>
                <a:gd name="T6" fmla="*/ 64 w 74"/>
                <a:gd name="T7" fmla="*/ 95 h 80"/>
                <a:gd name="T8" fmla="*/ 0 w 74"/>
                <a:gd name="T9" fmla="*/ 58 h 80"/>
                <a:gd name="T10" fmla="*/ 0 w 74"/>
                <a:gd name="T11" fmla="*/ 0 h 80"/>
                <a:gd name="T12" fmla="*/ 64 w 74"/>
                <a:gd name="T13" fmla="*/ 37 h 80"/>
                <a:gd name="T14" fmla="*/ 64 w 74"/>
                <a:gd name="T15" fmla="*/ 2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4"/>
                <a:gd name="T25" fmla="*/ 0 h 80"/>
                <a:gd name="T26" fmla="*/ 74 w 74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4" h="80">
                  <a:moveTo>
                    <a:pt x="40" y="1"/>
                  </a:moveTo>
                  <a:cubicBezTo>
                    <a:pt x="74" y="61"/>
                    <a:pt x="74" y="61"/>
                    <a:pt x="74" y="61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73"/>
                    <a:pt x="40" y="66"/>
                    <a:pt x="40" y="5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6"/>
                    <a:pt x="40" y="8"/>
                    <a:pt x="40" y="1"/>
                  </a:cubicBez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3" name="Freeform 747"/>
            <p:cNvSpPr/>
            <p:nvPr/>
          </p:nvSpPr>
          <p:spPr bwMode="auto">
            <a:xfrm>
              <a:off x="4468321" y="3710913"/>
              <a:ext cx="60651" cy="51490"/>
            </a:xfrm>
            <a:custGeom>
              <a:avLst/>
              <a:gdLst>
                <a:gd name="T0" fmla="*/ 64 w 74"/>
                <a:gd name="T1" fmla="*/ 2 h 80"/>
                <a:gd name="T2" fmla="*/ 119 w 74"/>
                <a:gd name="T3" fmla="*/ 98 h 80"/>
                <a:gd name="T4" fmla="*/ 64 w 74"/>
                <a:gd name="T5" fmla="*/ 129 h 80"/>
                <a:gd name="T6" fmla="*/ 64 w 74"/>
                <a:gd name="T7" fmla="*/ 95 h 80"/>
                <a:gd name="T8" fmla="*/ 0 w 74"/>
                <a:gd name="T9" fmla="*/ 58 h 80"/>
                <a:gd name="T10" fmla="*/ 0 w 74"/>
                <a:gd name="T11" fmla="*/ 0 h 80"/>
                <a:gd name="T12" fmla="*/ 64 w 74"/>
                <a:gd name="T13" fmla="*/ 37 h 80"/>
                <a:gd name="T14" fmla="*/ 64 w 74"/>
                <a:gd name="T15" fmla="*/ 2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4"/>
                <a:gd name="T25" fmla="*/ 0 h 80"/>
                <a:gd name="T26" fmla="*/ 74 w 74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4" h="80">
                  <a:moveTo>
                    <a:pt x="40" y="1"/>
                  </a:moveTo>
                  <a:cubicBezTo>
                    <a:pt x="74" y="61"/>
                    <a:pt x="74" y="61"/>
                    <a:pt x="74" y="61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73"/>
                    <a:pt x="40" y="66"/>
                    <a:pt x="40" y="5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6"/>
                    <a:pt x="40" y="8"/>
                    <a:pt x="40" y="1"/>
                  </a:cubicBez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4" name="Freeform 748"/>
            <p:cNvSpPr/>
            <p:nvPr/>
          </p:nvSpPr>
          <p:spPr bwMode="auto">
            <a:xfrm>
              <a:off x="4468321" y="3749231"/>
              <a:ext cx="60651" cy="52289"/>
            </a:xfrm>
            <a:custGeom>
              <a:avLst/>
              <a:gdLst>
                <a:gd name="T0" fmla="*/ 64 w 74"/>
                <a:gd name="T1" fmla="*/ 3 h 81"/>
                <a:gd name="T2" fmla="*/ 119 w 74"/>
                <a:gd name="T3" fmla="*/ 99 h 81"/>
                <a:gd name="T4" fmla="*/ 64 w 74"/>
                <a:gd name="T5" fmla="*/ 131 h 81"/>
                <a:gd name="T6" fmla="*/ 64 w 74"/>
                <a:gd name="T7" fmla="*/ 97 h 81"/>
                <a:gd name="T8" fmla="*/ 0 w 74"/>
                <a:gd name="T9" fmla="*/ 58 h 81"/>
                <a:gd name="T10" fmla="*/ 0 w 74"/>
                <a:gd name="T11" fmla="*/ 0 h 81"/>
                <a:gd name="T12" fmla="*/ 64 w 74"/>
                <a:gd name="T13" fmla="*/ 37 h 81"/>
                <a:gd name="T14" fmla="*/ 64 w 74"/>
                <a:gd name="T15" fmla="*/ 3 h 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4"/>
                <a:gd name="T25" fmla="*/ 0 h 81"/>
                <a:gd name="T26" fmla="*/ 74 w 74"/>
                <a:gd name="T27" fmla="*/ 81 h 8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4" h="81">
                  <a:moveTo>
                    <a:pt x="40" y="2"/>
                  </a:moveTo>
                  <a:cubicBezTo>
                    <a:pt x="74" y="61"/>
                    <a:pt x="74" y="61"/>
                    <a:pt x="74" y="6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74"/>
                    <a:pt x="40" y="67"/>
                    <a:pt x="40" y="6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6"/>
                    <a:pt x="40" y="9"/>
                    <a:pt x="40" y="2"/>
                  </a:cubicBez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5" name="组合 564"/>
          <p:cNvGrpSpPr/>
          <p:nvPr/>
        </p:nvGrpSpPr>
        <p:grpSpPr>
          <a:xfrm>
            <a:off x="2073633" y="2941245"/>
            <a:ext cx="284908" cy="270224"/>
            <a:chOff x="4468321" y="3599949"/>
            <a:chExt cx="284908" cy="270224"/>
          </a:xfrm>
        </p:grpSpPr>
        <p:sp>
          <p:nvSpPr>
            <p:cNvPr id="566" name="AutoShape 737"/>
            <p:cNvSpPr>
              <a:spLocks noChangeAspect="1" noChangeArrowheads="1" noTextEdit="1"/>
            </p:cNvSpPr>
            <p:nvPr/>
          </p:nvSpPr>
          <p:spPr bwMode="auto">
            <a:xfrm>
              <a:off x="4468321" y="3599949"/>
              <a:ext cx="284908" cy="26942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7" name="Freeform 739"/>
            <p:cNvSpPr/>
            <p:nvPr/>
          </p:nvSpPr>
          <p:spPr bwMode="auto">
            <a:xfrm>
              <a:off x="4532030" y="3669401"/>
              <a:ext cx="57593" cy="197978"/>
            </a:xfrm>
            <a:custGeom>
              <a:avLst/>
              <a:gdLst>
                <a:gd name="T0" fmla="*/ 111 w 113"/>
                <a:gd name="T1" fmla="*/ 64 h 496"/>
                <a:gd name="T2" fmla="*/ 0 w 113"/>
                <a:gd name="T3" fmla="*/ 0 h 496"/>
                <a:gd name="T4" fmla="*/ 2 w 113"/>
                <a:gd name="T5" fmla="*/ 433 h 496"/>
                <a:gd name="T6" fmla="*/ 113 w 113"/>
                <a:gd name="T7" fmla="*/ 496 h 496"/>
                <a:gd name="T8" fmla="*/ 111 w 113"/>
                <a:gd name="T9" fmla="*/ 64 h 4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496"/>
                <a:gd name="T17" fmla="*/ 113 w 113"/>
                <a:gd name="T18" fmla="*/ 496 h 4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496">
                  <a:moveTo>
                    <a:pt x="111" y="64"/>
                  </a:moveTo>
                  <a:lnTo>
                    <a:pt x="0" y="0"/>
                  </a:lnTo>
                  <a:lnTo>
                    <a:pt x="2" y="433"/>
                  </a:lnTo>
                  <a:lnTo>
                    <a:pt x="113" y="496"/>
                  </a:lnTo>
                  <a:lnTo>
                    <a:pt x="111" y="64"/>
                  </a:lnTo>
                  <a:close/>
                </a:path>
              </a:pathLst>
            </a:custGeom>
            <a:solidFill>
              <a:srgbClr val="A92C22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8" name="Freeform 740"/>
            <p:cNvSpPr/>
            <p:nvPr/>
          </p:nvSpPr>
          <p:spPr bwMode="auto">
            <a:xfrm>
              <a:off x="4532030" y="3669401"/>
              <a:ext cx="57593" cy="197978"/>
            </a:xfrm>
            <a:custGeom>
              <a:avLst/>
              <a:gdLst>
                <a:gd name="T0" fmla="*/ 111 w 113"/>
                <a:gd name="T1" fmla="*/ 64 h 496"/>
                <a:gd name="T2" fmla="*/ 0 w 113"/>
                <a:gd name="T3" fmla="*/ 0 h 496"/>
                <a:gd name="T4" fmla="*/ 2 w 113"/>
                <a:gd name="T5" fmla="*/ 433 h 496"/>
                <a:gd name="T6" fmla="*/ 113 w 113"/>
                <a:gd name="T7" fmla="*/ 496 h 496"/>
                <a:gd name="T8" fmla="*/ 111 w 113"/>
                <a:gd name="T9" fmla="*/ 64 h 4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496"/>
                <a:gd name="T17" fmla="*/ 113 w 113"/>
                <a:gd name="T18" fmla="*/ 496 h 4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496">
                  <a:moveTo>
                    <a:pt x="111" y="64"/>
                  </a:moveTo>
                  <a:lnTo>
                    <a:pt x="0" y="0"/>
                  </a:lnTo>
                  <a:lnTo>
                    <a:pt x="2" y="433"/>
                  </a:lnTo>
                  <a:lnTo>
                    <a:pt x="113" y="496"/>
                  </a:lnTo>
                  <a:lnTo>
                    <a:pt x="111" y="64"/>
                  </a:lnTo>
                  <a:close/>
                </a:path>
              </a:pathLst>
            </a:custGeom>
            <a:solidFill>
              <a:srgbClr val="A92C22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9" name="Freeform 741"/>
            <p:cNvSpPr/>
            <p:nvPr/>
          </p:nvSpPr>
          <p:spPr bwMode="auto">
            <a:xfrm>
              <a:off x="4532030" y="3602344"/>
              <a:ext cx="203870" cy="92603"/>
            </a:xfrm>
            <a:custGeom>
              <a:avLst/>
              <a:gdLst>
                <a:gd name="T0" fmla="*/ 400 w 400"/>
                <a:gd name="T1" fmla="*/ 65 h 232"/>
                <a:gd name="T2" fmla="*/ 289 w 400"/>
                <a:gd name="T3" fmla="*/ 0 h 232"/>
                <a:gd name="T4" fmla="*/ 0 w 400"/>
                <a:gd name="T5" fmla="*/ 168 h 232"/>
                <a:gd name="T6" fmla="*/ 111 w 400"/>
                <a:gd name="T7" fmla="*/ 232 h 232"/>
                <a:gd name="T8" fmla="*/ 400 w 400"/>
                <a:gd name="T9" fmla="*/ 65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0"/>
                <a:gd name="T16" fmla="*/ 0 h 232"/>
                <a:gd name="T17" fmla="*/ 400 w 400"/>
                <a:gd name="T18" fmla="*/ 232 h 2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0" h="232">
                  <a:moveTo>
                    <a:pt x="400" y="65"/>
                  </a:moveTo>
                  <a:lnTo>
                    <a:pt x="289" y="0"/>
                  </a:lnTo>
                  <a:lnTo>
                    <a:pt x="0" y="168"/>
                  </a:lnTo>
                  <a:lnTo>
                    <a:pt x="111" y="232"/>
                  </a:lnTo>
                  <a:lnTo>
                    <a:pt x="400" y="65"/>
                  </a:lnTo>
                  <a:close/>
                </a:path>
              </a:pathLst>
            </a:custGeom>
            <a:solidFill>
              <a:srgbClr val="CD3529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0" name="Freeform 742"/>
            <p:cNvSpPr/>
            <p:nvPr/>
          </p:nvSpPr>
          <p:spPr bwMode="auto">
            <a:xfrm>
              <a:off x="4588604" y="3628289"/>
              <a:ext cx="147296" cy="239091"/>
            </a:xfrm>
            <a:custGeom>
              <a:avLst/>
              <a:gdLst>
                <a:gd name="T0" fmla="*/ 0 w 289"/>
                <a:gd name="T1" fmla="*/ 167 h 599"/>
                <a:gd name="T2" fmla="*/ 2 w 289"/>
                <a:gd name="T3" fmla="*/ 599 h 599"/>
                <a:gd name="T4" fmla="*/ 289 w 289"/>
                <a:gd name="T5" fmla="*/ 432 h 599"/>
                <a:gd name="T6" fmla="*/ 289 w 289"/>
                <a:gd name="T7" fmla="*/ 0 h 599"/>
                <a:gd name="T8" fmla="*/ 0 w 289"/>
                <a:gd name="T9" fmla="*/ 167 h 5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9"/>
                <a:gd name="T16" fmla="*/ 0 h 599"/>
                <a:gd name="T17" fmla="*/ 289 w 289"/>
                <a:gd name="T18" fmla="*/ 599 h 5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9" h="599">
                  <a:moveTo>
                    <a:pt x="0" y="167"/>
                  </a:moveTo>
                  <a:lnTo>
                    <a:pt x="2" y="599"/>
                  </a:lnTo>
                  <a:lnTo>
                    <a:pt x="289" y="432"/>
                  </a:lnTo>
                  <a:lnTo>
                    <a:pt x="289" y="0"/>
                  </a:lnTo>
                  <a:lnTo>
                    <a:pt x="0" y="167"/>
                  </a:lnTo>
                  <a:close/>
                </a:path>
              </a:pathLst>
            </a:custGeom>
            <a:solidFill>
              <a:srgbClr val="98271D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1" name="Freeform 743"/>
            <p:cNvSpPr>
              <a:spLocks noEditPoints="1"/>
            </p:cNvSpPr>
            <p:nvPr/>
          </p:nvSpPr>
          <p:spPr bwMode="auto">
            <a:xfrm>
              <a:off x="4531521" y="3626692"/>
              <a:ext cx="204379" cy="240687"/>
            </a:xfrm>
            <a:custGeom>
              <a:avLst/>
              <a:gdLst>
                <a:gd name="T0" fmla="*/ 0 w 250"/>
                <a:gd name="T1" fmla="*/ 109 h 375"/>
                <a:gd name="T2" fmla="*/ 2 w 250"/>
                <a:gd name="T3" fmla="*/ 106 h 375"/>
                <a:gd name="T4" fmla="*/ 5 w 250"/>
                <a:gd name="T5" fmla="*/ 105 h 375"/>
                <a:gd name="T6" fmla="*/ 324 w 250"/>
                <a:gd name="T7" fmla="*/ 43 h 375"/>
                <a:gd name="T8" fmla="*/ 326 w 250"/>
                <a:gd name="T9" fmla="*/ 43 h 375"/>
                <a:gd name="T10" fmla="*/ 398 w 250"/>
                <a:gd name="T11" fmla="*/ 0 h 375"/>
                <a:gd name="T12" fmla="*/ 401 w 250"/>
                <a:gd name="T13" fmla="*/ 5 h 375"/>
                <a:gd name="T14" fmla="*/ 399 w 250"/>
                <a:gd name="T15" fmla="*/ 6 h 375"/>
                <a:gd name="T16" fmla="*/ 330 w 250"/>
                <a:gd name="T17" fmla="*/ 113 h 375"/>
                <a:gd name="T18" fmla="*/ 398 w 250"/>
                <a:gd name="T19" fmla="*/ 72 h 375"/>
                <a:gd name="T20" fmla="*/ 401 w 250"/>
                <a:gd name="T21" fmla="*/ 76 h 375"/>
                <a:gd name="T22" fmla="*/ 399 w 250"/>
                <a:gd name="T23" fmla="*/ 79 h 375"/>
                <a:gd name="T24" fmla="*/ 260 w 250"/>
                <a:gd name="T25" fmla="*/ 225 h 375"/>
                <a:gd name="T26" fmla="*/ 398 w 250"/>
                <a:gd name="T27" fmla="*/ 143 h 375"/>
                <a:gd name="T28" fmla="*/ 401 w 250"/>
                <a:gd name="T29" fmla="*/ 148 h 375"/>
                <a:gd name="T30" fmla="*/ 399 w 250"/>
                <a:gd name="T31" fmla="*/ 150 h 375"/>
                <a:gd name="T32" fmla="*/ 330 w 250"/>
                <a:gd name="T33" fmla="*/ 254 h 375"/>
                <a:gd name="T34" fmla="*/ 398 w 250"/>
                <a:gd name="T35" fmla="*/ 215 h 375"/>
                <a:gd name="T36" fmla="*/ 401 w 250"/>
                <a:gd name="T37" fmla="*/ 219 h 375"/>
                <a:gd name="T38" fmla="*/ 399 w 250"/>
                <a:gd name="T39" fmla="*/ 222 h 375"/>
                <a:gd name="T40" fmla="*/ 330 w 250"/>
                <a:gd name="T41" fmla="*/ 262 h 375"/>
                <a:gd name="T42" fmla="*/ 258 w 250"/>
                <a:gd name="T43" fmla="*/ 304 h 375"/>
                <a:gd name="T44" fmla="*/ 324 w 250"/>
                <a:gd name="T45" fmla="*/ 331 h 375"/>
                <a:gd name="T46" fmla="*/ 324 w 250"/>
                <a:gd name="T47" fmla="*/ 331 h 375"/>
                <a:gd name="T48" fmla="*/ 398 w 250"/>
                <a:gd name="T49" fmla="*/ 289 h 375"/>
                <a:gd name="T50" fmla="*/ 401 w 250"/>
                <a:gd name="T51" fmla="*/ 293 h 375"/>
                <a:gd name="T52" fmla="*/ 399 w 250"/>
                <a:gd name="T53" fmla="*/ 296 h 375"/>
                <a:gd name="T54" fmla="*/ 330 w 250"/>
                <a:gd name="T55" fmla="*/ 400 h 375"/>
                <a:gd name="T56" fmla="*/ 398 w 250"/>
                <a:gd name="T57" fmla="*/ 362 h 375"/>
                <a:gd name="T58" fmla="*/ 401 w 250"/>
                <a:gd name="T59" fmla="*/ 365 h 375"/>
                <a:gd name="T60" fmla="*/ 399 w 250"/>
                <a:gd name="T61" fmla="*/ 368 h 375"/>
                <a:gd name="T62" fmla="*/ 184 w 250"/>
                <a:gd name="T63" fmla="*/ 492 h 375"/>
                <a:gd name="T64" fmla="*/ 114 w 250"/>
                <a:gd name="T65" fmla="*/ 534 h 375"/>
                <a:gd name="T66" fmla="*/ 107 w 250"/>
                <a:gd name="T67" fmla="*/ 603 h 375"/>
                <a:gd name="T68" fmla="*/ 107 w 250"/>
                <a:gd name="T69" fmla="*/ 531 h 375"/>
                <a:gd name="T70" fmla="*/ 107 w 250"/>
                <a:gd name="T71" fmla="*/ 458 h 375"/>
                <a:gd name="T72" fmla="*/ 107 w 250"/>
                <a:gd name="T73" fmla="*/ 458 h 375"/>
                <a:gd name="T74" fmla="*/ 107 w 250"/>
                <a:gd name="T75" fmla="*/ 384 h 375"/>
                <a:gd name="T76" fmla="*/ 107 w 250"/>
                <a:gd name="T77" fmla="*/ 314 h 375"/>
                <a:gd name="T78" fmla="*/ 107 w 250"/>
                <a:gd name="T79" fmla="*/ 312 h 375"/>
                <a:gd name="T80" fmla="*/ 107 w 250"/>
                <a:gd name="T81" fmla="*/ 241 h 375"/>
                <a:gd name="T82" fmla="*/ 107 w 250"/>
                <a:gd name="T83" fmla="*/ 170 h 375"/>
                <a:gd name="T84" fmla="*/ 186 w 250"/>
                <a:gd name="T85" fmla="*/ 275 h 375"/>
                <a:gd name="T86" fmla="*/ 324 w 250"/>
                <a:gd name="T87" fmla="*/ 259 h 375"/>
                <a:gd name="T88" fmla="*/ 186 w 250"/>
                <a:gd name="T89" fmla="*/ 275 h 375"/>
                <a:gd name="T90" fmla="*/ 324 w 250"/>
                <a:gd name="T91" fmla="*/ 116 h 375"/>
                <a:gd name="T92" fmla="*/ 114 w 250"/>
                <a:gd name="T93" fmla="*/ 170 h 375"/>
                <a:gd name="T94" fmla="*/ 253 w 250"/>
                <a:gd name="T95" fmla="*/ 156 h 375"/>
                <a:gd name="T96" fmla="*/ 255 w 250"/>
                <a:gd name="T97" fmla="*/ 156 h 375"/>
                <a:gd name="T98" fmla="*/ 114 w 250"/>
                <a:gd name="T99" fmla="*/ 309 h 375"/>
                <a:gd name="T100" fmla="*/ 180 w 250"/>
                <a:gd name="T101" fmla="*/ 270 h 375"/>
                <a:gd name="T102" fmla="*/ 253 w 250"/>
                <a:gd name="T103" fmla="*/ 228 h 375"/>
                <a:gd name="T104" fmla="*/ 114 w 250"/>
                <a:gd name="T105" fmla="*/ 244 h 375"/>
                <a:gd name="T106" fmla="*/ 180 w 250"/>
                <a:gd name="T107" fmla="*/ 278 h 375"/>
                <a:gd name="T108" fmla="*/ 114 w 250"/>
                <a:gd name="T109" fmla="*/ 381 h 375"/>
                <a:gd name="T110" fmla="*/ 114 w 250"/>
                <a:gd name="T111" fmla="*/ 388 h 375"/>
                <a:gd name="T112" fmla="*/ 252 w 250"/>
                <a:gd name="T113" fmla="*/ 373 h 375"/>
                <a:gd name="T114" fmla="*/ 114 w 250"/>
                <a:gd name="T115" fmla="*/ 388 h 375"/>
                <a:gd name="T116" fmla="*/ 324 w 250"/>
                <a:gd name="T117" fmla="*/ 404 h 375"/>
                <a:gd name="T118" fmla="*/ 184 w 250"/>
                <a:gd name="T119" fmla="*/ 420 h 375"/>
                <a:gd name="T120" fmla="*/ 178 w 250"/>
                <a:gd name="T121" fmla="*/ 425 h 375"/>
                <a:gd name="T122" fmla="*/ 114 w 250"/>
                <a:gd name="T123" fmla="*/ 526 h 375"/>
                <a:gd name="T124" fmla="*/ 178 w 250"/>
                <a:gd name="T125" fmla="*/ 425 h 37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50"/>
                <a:gd name="T190" fmla="*/ 0 h 375"/>
                <a:gd name="T191" fmla="*/ 250 w 250"/>
                <a:gd name="T192" fmla="*/ 375 h 37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50" h="375">
                  <a:moveTo>
                    <a:pt x="1" y="69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4" y="66"/>
                    <a:pt x="62" y="99"/>
                    <a:pt x="69" y="103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9" y="2"/>
                    <a:pt x="249" y="2"/>
                    <a:pt x="249" y="2"/>
                  </a:cubicBezTo>
                  <a:cubicBezTo>
                    <a:pt x="250" y="3"/>
                    <a:pt x="250" y="3"/>
                    <a:pt x="250" y="3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8"/>
                    <a:pt x="250" y="48"/>
                    <a:pt x="250" y="48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247" y="90"/>
                    <a:pt x="247" y="90"/>
                    <a:pt x="247" y="90"/>
                  </a:cubicBezTo>
                  <a:cubicBezTo>
                    <a:pt x="248" y="89"/>
                    <a:pt x="248" y="89"/>
                    <a:pt x="248" y="89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2"/>
                    <a:pt x="250" y="92"/>
                    <a:pt x="250" y="92"/>
                  </a:cubicBezTo>
                  <a:cubicBezTo>
                    <a:pt x="250" y="93"/>
                    <a:pt x="250" y="93"/>
                    <a:pt x="250" y="93"/>
                  </a:cubicBezTo>
                  <a:cubicBezTo>
                    <a:pt x="249" y="93"/>
                    <a:pt x="249" y="93"/>
                    <a:pt x="249" y="93"/>
                  </a:cubicBezTo>
                  <a:cubicBezTo>
                    <a:pt x="206" y="118"/>
                    <a:pt x="206" y="118"/>
                    <a:pt x="206" y="118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47" y="135"/>
                    <a:pt x="247" y="135"/>
                    <a:pt x="247" y="135"/>
                  </a:cubicBezTo>
                  <a:cubicBezTo>
                    <a:pt x="248" y="134"/>
                    <a:pt x="248" y="134"/>
                    <a:pt x="248" y="134"/>
                  </a:cubicBezTo>
                  <a:cubicBezTo>
                    <a:pt x="249" y="135"/>
                    <a:pt x="249" y="135"/>
                    <a:pt x="249" y="135"/>
                  </a:cubicBezTo>
                  <a:cubicBezTo>
                    <a:pt x="250" y="136"/>
                    <a:pt x="250" y="136"/>
                    <a:pt x="250" y="136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5" y="163"/>
                    <a:pt x="205" y="163"/>
                    <a:pt x="205" y="163"/>
                  </a:cubicBezTo>
                  <a:cubicBezTo>
                    <a:pt x="161" y="189"/>
                    <a:pt x="161" y="189"/>
                    <a:pt x="161" y="189"/>
                  </a:cubicBezTo>
                  <a:cubicBezTo>
                    <a:pt x="161" y="230"/>
                    <a:pt x="161" y="230"/>
                    <a:pt x="161" y="230"/>
                  </a:cubicBezTo>
                  <a:cubicBezTo>
                    <a:pt x="202" y="206"/>
                    <a:pt x="202" y="206"/>
                    <a:pt x="202" y="206"/>
                  </a:cubicBezTo>
                  <a:cubicBezTo>
                    <a:pt x="202" y="206"/>
                    <a:pt x="202" y="206"/>
                    <a:pt x="202" y="206"/>
                  </a:cubicBezTo>
                  <a:cubicBezTo>
                    <a:pt x="202" y="206"/>
                    <a:pt x="202" y="206"/>
                    <a:pt x="202" y="206"/>
                  </a:cubicBezTo>
                  <a:cubicBezTo>
                    <a:pt x="247" y="181"/>
                    <a:pt x="247" y="181"/>
                    <a:pt x="247" y="181"/>
                  </a:cubicBezTo>
                  <a:cubicBezTo>
                    <a:pt x="248" y="180"/>
                    <a:pt x="248" y="180"/>
                    <a:pt x="248" y="180"/>
                  </a:cubicBezTo>
                  <a:cubicBezTo>
                    <a:pt x="249" y="181"/>
                    <a:pt x="249" y="181"/>
                    <a:pt x="249" y="181"/>
                  </a:cubicBezTo>
                  <a:cubicBezTo>
                    <a:pt x="250" y="182"/>
                    <a:pt x="250" y="182"/>
                    <a:pt x="250" y="182"/>
                  </a:cubicBezTo>
                  <a:cubicBezTo>
                    <a:pt x="250" y="183"/>
                    <a:pt x="250" y="183"/>
                    <a:pt x="250" y="183"/>
                  </a:cubicBezTo>
                  <a:cubicBezTo>
                    <a:pt x="249" y="184"/>
                    <a:pt x="249" y="184"/>
                    <a:pt x="249" y="184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6" y="249"/>
                    <a:pt x="206" y="249"/>
                    <a:pt x="206" y="249"/>
                  </a:cubicBezTo>
                  <a:cubicBezTo>
                    <a:pt x="247" y="225"/>
                    <a:pt x="247" y="225"/>
                    <a:pt x="247" y="225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9" y="226"/>
                    <a:pt x="249" y="226"/>
                    <a:pt x="249" y="226"/>
                  </a:cubicBezTo>
                  <a:cubicBezTo>
                    <a:pt x="250" y="227"/>
                    <a:pt x="250" y="227"/>
                    <a:pt x="250" y="227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49" y="229"/>
                    <a:pt x="249" y="229"/>
                    <a:pt x="249" y="229"/>
                  </a:cubicBezTo>
                  <a:cubicBezTo>
                    <a:pt x="115" y="306"/>
                    <a:pt x="115" y="306"/>
                    <a:pt x="115" y="306"/>
                  </a:cubicBezTo>
                  <a:cubicBezTo>
                    <a:pt x="115" y="306"/>
                    <a:pt x="115" y="306"/>
                    <a:pt x="115" y="306"/>
                  </a:cubicBezTo>
                  <a:cubicBezTo>
                    <a:pt x="114" y="306"/>
                    <a:pt x="114" y="306"/>
                    <a:pt x="114" y="306"/>
                  </a:cubicBezTo>
                  <a:cubicBezTo>
                    <a:pt x="71" y="332"/>
                    <a:pt x="71" y="332"/>
                    <a:pt x="71" y="332"/>
                  </a:cubicBezTo>
                  <a:cubicBezTo>
                    <a:pt x="71" y="375"/>
                    <a:pt x="71" y="375"/>
                    <a:pt x="71" y="375"/>
                  </a:cubicBezTo>
                  <a:cubicBezTo>
                    <a:pt x="67" y="375"/>
                    <a:pt x="67" y="375"/>
                    <a:pt x="67" y="375"/>
                  </a:cubicBezTo>
                  <a:cubicBezTo>
                    <a:pt x="67" y="330"/>
                    <a:pt x="67" y="330"/>
                    <a:pt x="67" y="330"/>
                  </a:cubicBezTo>
                  <a:cubicBezTo>
                    <a:pt x="67" y="330"/>
                    <a:pt x="67" y="330"/>
                    <a:pt x="67" y="330"/>
                  </a:cubicBezTo>
                  <a:cubicBezTo>
                    <a:pt x="67" y="330"/>
                    <a:pt x="67" y="330"/>
                    <a:pt x="67" y="330"/>
                  </a:cubicBezTo>
                  <a:cubicBezTo>
                    <a:pt x="67" y="285"/>
                    <a:pt x="67" y="285"/>
                    <a:pt x="67" y="285"/>
                  </a:cubicBezTo>
                  <a:cubicBezTo>
                    <a:pt x="67" y="285"/>
                    <a:pt x="67" y="285"/>
                    <a:pt x="67" y="285"/>
                  </a:cubicBezTo>
                  <a:cubicBezTo>
                    <a:pt x="67" y="285"/>
                    <a:pt x="67" y="285"/>
                    <a:pt x="67" y="285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67" y="106"/>
                    <a:pt x="67" y="106"/>
                    <a:pt x="67" y="106"/>
                  </a:cubicBezTo>
                  <a:lnTo>
                    <a:pt x="1" y="69"/>
                  </a:lnTo>
                  <a:close/>
                  <a:moveTo>
                    <a:pt x="116" y="171"/>
                  </a:moveTo>
                  <a:cubicBezTo>
                    <a:pt x="116" y="211"/>
                    <a:pt x="116" y="211"/>
                    <a:pt x="116" y="21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21"/>
                    <a:pt x="202" y="121"/>
                    <a:pt x="202" y="121"/>
                  </a:cubicBezTo>
                  <a:lnTo>
                    <a:pt x="116" y="171"/>
                  </a:lnTo>
                  <a:close/>
                  <a:moveTo>
                    <a:pt x="159" y="97"/>
                  </a:moveTo>
                  <a:cubicBezTo>
                    <a:pt x="202" y="72"/>
                    <a:pt x="202" y="72"/>
                    <a:pt x="202" y="72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48"/>
                    <a:pt x="71" y="148"/>
                    <a:pt x="71" y="148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8" y="97"/>
                    <a:pt x="158" y="97"/>
                    <a:pt x="158" y="97"/>
                  </a:cubicBezTo>
                  <a:lnTo>
                    <a:pt x="159" y="97"/>
                  </a:lnTo>
                  <a:close/>
                  <a:moveTo>
                    <a:pt x="71" y="152"/>
                  </a:moveTo>
                  <a:cubicBezTo>
                    <a:pt x="71" y="192"/>
                    <a:pt x="71" y="192"/>
                    <a:pt x="71" y="192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13" y="168"/>
                    <a:pt x="113" y="168"/>
                    <a:pt x="113" y="168"/>
                  </a:cubicBezTo>
                  <a:cubicBezTo>
                    <a:pt x="158" y="142"/>
                    <a:pt x="158" y="142"/>
                    <a:pt x="158" y="142"/>
                  </a:cubicBezTo>
                  <a:cubicBezTo>
                    <a:pt x="158" y="102"/>
                    <a:pt x="158" y="102"/>
                    <a:pt x="158" y="102"/>
                  </a:cubicBezTo>
                  <a:lnTo>
                    <a:pt x="71" y="152"/>
                  </a:lnTo>
                  <a:close/>
                  <a:moveTo>
                    <a:pt x="112" y="213"/>
                  </a:moveTo>
                  <a:cubicBezTo>
                    <a:pt x="112" y="173"/>
                    <a:pt x="112" y="173"/>
                    <a:pt x="112" y="173"/>
                  </a:cubicBezTo>
                  <a:cubicBezTo>
                    <a:pt x="71" y="197"/>
                    <a:pt x="71" y="197"/>
                    <a:pt x="71" y="197"/>
                  </a:cubicBezTo>
                  <a:cubicBezTo>
                    <a:pt x="71" y="237"/>
                    <a:pt x="71" y="237"/>
                    <a:pt x="71" y="237"/>
                  </a:cubicBezTo>
                  <a:lnTo>
                    <a:pt x="112" y="213"/>
                  </a:lnTo>
                  <a:close/>
                  <a:moveTo>
                    <a:pt x="71" y="241"/>
                  </a:moveTo>
                  <a:cubicBezTo>
                    <a:pt x="71" y="283"/>
                    <a:pt x="71" y="283"/>
                    <a:pt x="71" y="283"/>
                  </a:cubicBezTo>
                  <a:cubicBezTo>
                    <a:pt x="157" y="232"/>
                    <a:pt x="157" y="232"/>
                    <a:pt x="157" y="232"/>
                  </a:cubicBezTo>
                  <a:cubicBezTo>
                    <a:pt x="157" y="191"/>
                    <a:pt x="157" y="191"/>
                    <a:pt x="157" y="191"/>
                  </a:cubicBezTo>
                  <a:lnTo>
                    <a:pt x="71" y="241"/>
                  </a:lnTo>
                  <a:close/>
                  <a:moveTo>
                    <a:pt x="115" y="302"/>
                  </a:moveTo>
                  <a:cubicBezTo>
                    <a:pt x="202" y="251"/>
                    <a:pt x="202" y="251"/>
                    <a:pt x="202" y="251"/>
                  </a:cubicBezTo>
                  <a:cubicBezTo>
                    <a:pt x="202" y="211"/>
                    <a:pt x="202" y="211"/>
                    <a:pt x="202" y="211"/>
                  </a:cubicBezTo>
                  <a:cubicBezTo>
                    <a:pt x="115" y="261"/>
                    <a:pt x="115" y="261"/>
                    <a:pt x="115" y="261"/>
                  </a:cubicBezTo>
                  <a:lnTo>
                    <a:pt x="115" y="302"/>
                  </a:lnTo>
                  <a:close/>
                  <a:moveTo>
                    <a:pt x="111" y="264"/>
                  </a:moveTo>
                  <a:cubicBezTo>
                    <a:pt x="71" y="287"/>
                    <a:pt x="71" y="287"/>
                    <a:pt x="71" y="287"/>
                  </a:cubicBezTo>
                  <a:cubicBezTo>
                    <a:pt x="71" y="327"/>
                    <a:pt x="71" y="327"/>
                    <a:pt x="71" y="327"/>
                  </a:cubicBezTo>
                  <a:cubicBezTo>
                    <a:pt x="111" y="304"/>
                    <a:pt x="111" y="304"/>
                    <a:pt x="111" y="304"/>
                  </a:cubicBezTo>
                  <a:lnTo>
                    <a:pt x="111" y="2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2" name="Freeform 744"/>
            <p:cNvSpPr>
              <a:spLocks noEditPoints="1"/>
            </p:cNvSpPr>
            <p:nvPr/>
          </p:nvSpPr>
          <p:spPr bwMode="auto">
            <a:xfrm>
              <a:off x="4529482" y="3599949"/>
              <a:ext cx="209986" cy="270224"/>
            </a:xfrm>
            <a:custGeom>
              <a:avLst/>
              <a:gdLst>
                <a:gd name="T0" fmla="*/ 2 w 412"/>
                <a:gd name="T1" fmla="*/ 170 h 677"/>
                <a:gd name="T2" fmla="*/ 294 w 412"/>
                <a:gd name="T3" fmla="*/ 2 h 677"/>
                <a:gd name="T4" fmla="*/ 294 w 412"/>
                <a:gd name="T5" fmla="*/ 0 h 677"/>
                <a:gd name="T6" fmla="*/ 296 w 412"/>
                <a:gd name="T7" fmla="*/ 2 h 677"/>
                <a:gd name="T8" fmla="*/ 298 w 412"/>
                <a:gd name="T9" fmla="*/ 2 h 677"/>
                <a:gd name="T10" fmla="*/ 408 w 412"/>
                <a:gd name="T11" fmla="*/ 67 h 677"/>
                <a:gd name="T12" fmla="*/ 410 w 412"/>
                <a:gd name="T13" fmla="*/ 67 h 677"/>
                <a:gd name="T14" fmla="*/ 410 w 412"/>
                <a:gd name="T15" fmla="*/ 69 h 677"/>
                <a:gd name="T16" fmla="*/ 412 w 412"/>
                <a:gd name="T17" fmla="*/ 505 h 677"/>
                <a:gd name="T18" fmla="*/ 412 w 412"/>
                <a:gd name="T19" fmla="*/ 506 h 677"/>
                <a:gd name="T20" fmla="*/ 410 w 412"/>
                <a:gd name="T21" fmla="*/ 508 h 677"/>
                <a:gd name="T22" fmla="*/ 118 w 412"/>
                <a:gd name="T23" fmla="*/ 677 h 677"/>
                <a:gd name="T24" fmla="*/ 118 w 412"/>
                <a:gd name="T25" fmla="*/ 677 h 677"/>
                <a:gd name="T26" fmla="*/ 116 w 412"/>
                <a:gd name="T27" fmla="*/ 677 h 677"/>
                <a:gd name="T28" fmla="*/ 4 w 412"/>
                <a:gd name="T29" fmla="*/ 611 h 677"/>
                <a:gd name="T30" fmla="*/ 2 w 412"/>
                <a:gd name="T31" fmla="*/ 609 h 677"/>
                <a:gd name="T32" fmla="*/ 2 w 412"/>
                <a:gd name="T33" fmla="*/ 609 h 677"/>
                <a:gd name="T34" fmla="*/ 0 w 412"/>
                <a:gd name="T35" fmla="*/ 172 h 677"/>
                <a:gd name="T36" fmla="*/ 0 w 412"/>
                <a:gd name="T37" fmla="*/ 170 h 677"/>
                <a:gd name="T38" fmla="*/ 2 w 412"/>
                <a:gd name="T39" fmla="*/ 170 h 677"/>
                <a:gd name="T40" fmla="*/ 400 w 412"/>
                <a:gd name="T41" fmla="*/ 74 h 677"/>
                <a:gd name="T42" fmla="*/ 349 w 412"/>
                <a:gd name="T43" fmla="*/ 43 h 677"/>
                <a:gd name="T44" fmla="*/ 294 w 412"/>
                <a:gd name="T45" fmla="*/ 13 h 677"/>
                <a:gd name="T46" fmla="*/ 153 w 412"/>
                <a:gd name="T47" fmla="*/ 95 h 677"/>
                <a:gd name="T48" fmla="*/ 12 w 412"/>
                <a:gd name="T49" fmla="*/ 177 h 677"/>
                <a:gd name="T50" fmla="*/ 12 w 412"/>
                <a:gd name="T51" fmla="*/ 415 h 677"/>
                <a:gd name="T52" fmla="*/ 12 w 412"/>
                <a:gd name="T53" fmla="*/ 604 h 677"/>
                <a:gd name="T54" fmla="*/ 68 w 412"/>
                <a:gd name="T55" fmla="*/ 636 h 677"/>
                <a:gd name="T56" fmla="*/ 118 w 412"/>
                <a:gd name="T57" fmla="*/ 665 h 677"/>
                <a:gd name="T58" fmla="*/ 179 w 412"/>
                <a:gd name="T59" fmla="*/ 628 h 677"/>
                <a:gd name="T60" fmla="*/ 400 w 412"/>
                <a:gd name="T61" fmla="*/ 501 h 677"/>
                <a:gd name="T62" fmla="*/ 400 w 412"/>
                <a:gd name="T63" fmla="*/ 74 h 67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12"/>
                <a:gd name="T97" fmla="*/ 0 h 677"/>
                <a:gd name="T98" fmla="*/ 412 w 412"/>
                <a:gd name="T99" fmla="*/ 677 h 67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12" h="677">
                  <a:moveTo>
                    <a:pt x="2" y="170"/>
                  </a:moveTo>
                  <a:lnTo>
                    <a:pt x="294" y="2"/>
                  </a:lnTo>
                  <a:lnTo>
                    <a:pt x="294" y="0"/>
                  </a:lnTo>
                  <a:lnTo>
                    <a:pt x="296" y="2"/>
                  </a:lnTo>
                  <a:lnTo>
                    <a:pt x="298" y="2"/>
                  </a:lnTo>
                  <a:lnTo>
                    <a:pt x="408" y="67"/>
                  </a:lnTo>
                  <a:lnTo>
                    <a:pt x="410" y="67"/>
                  </a:lnTo>
                  <a:lnTo>
                    <a:pt x="410" y="69"/>
                  </a:lnTo>
                  <a:lnTo>
                    <a:pt x="412" y="505"/>
                  </a:lnTo>
                  <a:lnTo>
                    <a:pt x="412" y="506"/>
                  </a:lnTo>
                  <a:lnTo>
                    <a:pt x="410" y="508"/>
                  </a:lnTo>
                  <a:lnTo>
                    <a:pt x="118" y="677"/>
                  </a:lnTo>
                  <a:lnTo>
                    <a:pt x="116" y="677"/>
                  </a:lnTo>
                  <a:lnTo>
                    <a:pt x="4" y="611"/>
                  </a:lnTo>
                  <a:lnTo>
                    <a:pt x="2" y="609"/>
                  </a:lnTo>
                  <a:lnTo>
                    <a:pt x="0" y="172"/>
                  </a:lnTo>
                  <a:lnTo>
                    <a:pt x="0" y="170"/>
                  </a:lnTo>
                  <a:lnTo>
                    <a:pt x="2" y="170"/>
                  </a:lnTo>
                  <a:close/>
                  <a:moveTo>
                    <a:pt x="400" y="74"/>
                  </a:moveTo>
                  <a:lnTo>
                    <a:pt x="349" y="43"/>
                  </a:lnTo>
                  <a:lnTo>
                    <a:pt x="294" y="13"/>
                  </a:lnTo>
                  <a:lnTo>
                    <a:pt x="153" y="95"/>
                  </a:lnTo>
                  <a:lnTo>
                    <a:pt x="12" y="177"/>
                  </a:lnTo>
                  <a:lnTo>
                    <a:pt x="12" y="415"/>
                  </a:lnTo>
                  <a:lnTo>
                    <a:pt x="12" y="604"/>
                  </a:lnTo>
                  <a:lnTo>
                    <a:pt x="68" y="636"/>
                  </a:lnTo>
                  <a:lnTo>
                    <a:pt x="118" y="665"/>
                  </a:lnTo>
                  <a:lnTo>
                    <a:pt x="179" y="628"/>
                  </a:lnTo>
                  <a:lnTo>
                    <a:pt x="400" y="501"/>
                  </a:lnTo>
                  <a:lnTo>
                    <a:pt x="400" y="74"/>
                  </a:lnTo>
                  <a:close/>
                </a:path>
              </a:pathLst>
            </a:custGeom>
            <a:solidFill>
              <a:srgbClr val="771B0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3" name="Freeform 745"/>
            <p:cNvSpPr/>
            <p:nvPr/>
          </p:nvSpPr>
          <p:spPr bwMode="auto">
            <a:xfrm>
              <a:off x="4641101" y="3732866"/>
              <a:ext cx="112128" cy="95397"/>
            </a:xfrm>
            <a:custGeom>
              <a:avLst/>
              <a:gdLst>
                <a:gd name="T0" fmla="*/ 119 w 137"/>
                <a:gd name="T1" fmla="*/ 5 h 149"/>
                <a:gd name="T2" fmla="*/ 220 w 137"/>
                <a:gd name="T3" fmla="*/ 181 h 149"/>
                <a:gd name="T4" fmla="*/ 117 w 137"/>
                <a:gd name="T5" fmla="*/ 239 h 149"/>
                <a:gd name="T6" fmla="*/ 117 w 137"/>
                <a:gd name="T7" fmla="*/ 175 h 149"/>
                <a:gd name="T8" fmla="*/ 0 w 137"/>
                <a:gd name="T9" fmla="*/ 107 h 149"/>
                <a:gd name="T10" fmla="*/ 0 w 137"/>
                <a:gd name="T11" fmla="*/ 0 h 149"/>
                <a:gd name="T12" fmla="*/ 119 w 137"/>
                <a:gd name="T13" fmla="*/ 69 h 149"/>
                <a:gd name="T14" fmla="*/ 119 w 137"/>
                <a:gd name="T15" fmla="*/ 5 h 1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7"/>
                <a:gd name="T25" fmla="*/ 0 h 149"/>
                <a:gd name="T26" fmla="*/ 137 w 137"/>
                <a:gd name="T27" fmla="*/ 149 h 14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7" h="149">
                  <a:moveTo>
                    <a:pt x="74" y="3"/>
                  </a:moveTo>
                  <a:cubicBezTo>
                    <a:pt x="137" y="113"/>
                    <a:pt x="137" y="113"/>
                    <a:pt x="137" y="113"/>
                  </a:cubicBezTo>
                  <a:cubicBezTo>
                    <a:pt x="73" y="149"/>
                    <a:pt x="73" y="149"/>
                    <a:pt x="73" y="149"/>
                  </a:cubicBezTo>
                  <a:cubicBezTo>
                    <a:pt x="73" y="136"/>
                    <a:pt x="73" y="123"/>
                    <a:pt x="73" y="109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30"/>
                    <a:pt x="74" y="17"/>
                    <a:pt x="74" y="3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4" name="Freeform 746"/>
            <p:cNvSpPr/>
            <p:nvPr/>
          </p:nvSpPr>
          <p:spPr bwMode="auto">
            <a:xfrm>
              <a:off x="4468321" y="3674989"/>
              <a:ext cx="60651" cy="51490"/>
            </a:xfrm>
            <a:custGeom>
              <a:avLst/>
              <a:gdLst>
                <a:gd name="T0" fmla="*/ 64 w 74"/>
                <a:gd name="T1" fmla="*/ 2 h 80"/>
                <a:gd name="T2" fmla="*/ 119 w 74"/>
                <a:gd name="T3" fmla="*/ 98 h 80"/>
                <a:gd name="T4" fmla="*/ 64 w 74"/>
                <a:gd name="T5" fmla="*/ 129 h 80"/>
                <a:gd name="T6" fmla="*/ 64 w 74"/>
                <a:gd name="T7" fmla="*/ 95 h 80"/>
                <a:gd name="T8" fmla="*/ 0 w 74"/>
                <a:gd name="T9" fmla="*/ 58 h 80"/>
                <a:gd name="T10" fmla="*/ 0 w 74"/>
                <a:gd name="T11" fmla="*/ 0 h 80"/>
                <a:gd name="T12" fmla="*/ 64 w 74"/>
                <a:gd name="T13" fmla="*/ 37 h 80"/>
                <a:gd name="T14" fmla="*/ 64 w 74"/>
                <a:gd name="T15" fmla="*/ 2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4"/>
                <a:gd name="T25" fmla="*/ 0 h 80"/>
                <a:gd name="T26" fmla="*/ 74 w 74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4" h="80">
                  <a:moveTo>
                    <a:pt x="40" y="1"/>
                  </a:moveTo>
                  <a:cubicBezTo>
                    <a:pt x="74" y="61"/>
                    <a:pt x="74" y="61"/>
                    <a:pt x="74" y="61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73"/>
                    <a:pt x="40" y="66"/>
                    <a:pt x="40" y="5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6"/>
                    <a:pt x="40" y="8"/>
                    <a:pt x="40" y="1"/>
                  </a:cubicBez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5" name="Freeform 747"/>
            <p:cNvSpPr/>
            <p:nvPr/>
          </p:nvSpPr>
          <p:spPr bwMode="auto">
            <a:xfrm>
              <a:off x="4468321" y="3710913"/>
              <a:ext cx="60651" cy="51490"/>
            </a:xfrm>
            <a:custGeom>
              <a:avLst/>
              <a:gdLst>
                <a:gd name="T0" fmla="*/ 64 w 74"/>
                <a:gd name="T1" fmla="*/ 2 h 80"/>
                <a:gd name="T2" fmla="*/ 119 w 74"/>
                <a:gd name="T3" fmla="*/ 98 h 80"/>
                <a:gd name="T4" fmla="*/ 64 w 74"/>
                <a:gd name="T5" fmla="*/ 129 h 80"/>
                <a:gd name="T6" fmla="*/ 64 w 74"/>
                <a:gd name="T7" fmla="*/ 95 h 80"/>
                <a:gd name="T8" fmla="*/ 0 w 74"/>
                <a:gd name="T9" fmla="*/ 58 h 80"/>
                <a:gd name="T10" fmla="*/ 0 w 74"/>
                <a:gd name="T11" fmla="*/ 0 h 80"/>
                <a:gd name="T12" fmla="*/ 64 w 74"/>
                <a:gd name="T13" fmla="*/ 37 h 80"/>
                <a:gd name="T14" fmla="*/ 64 w 74"/>
                <a:gd name="T15" fmla="*/ 2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4"/>
                <a:gd name="T25" fmla="*/ 0 h 80"/>
                <a:gd name="T26" fmla="*/ 74 w 74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4" h="80">
                  <a:moveTo>
                    <a:pt x="40" y="1"/>
                  </a:moveTo>
                  <a:cubicBezTo>
                    <a:pt x="74" y="61"/>
                    <a:pt x="74" y="61"/>
                    <a:pt x="74" y="61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73"/>
                    <a:pt x="40" y="66"/>
                    <a:pt x="40" y="5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6"/>
                    <a:pt x="40" y="8"/>
                    <a:pt x="40" y="1"/>
                  </a:cubicBez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6" name="Freeform 748"/>
            <p:cNvSpPr/>
            <p:nvPr/>
          </p:nvSpPr>
          <p:spPr bwMode="auto">
            <a:xfrm>
              <a:off x="4468321" y="3749231"/>
              <a:ext cx="60651" cy="52289"/>
            </a:xfrm>
            <a:custGeom>
              <a:avLst/>
              <a:gdLst>
                <a:gd name="T0" fmla="*/ 64 w 74"/>
                <a:gd name="T1" fmla="*/ 3 h 81"/>
                <a:gd name="T2" fmla="*/ 119 w 74"/>
                <a:gd name="T3" fmla="*/ 99 h 81"/>
                <a:gd name="T4" fmla="*/ 64 w 74"/>
                <a:gd name="T5" fmla="*/ 131 h 81"/>
                <a:gd name="T6" fmla="*/ 64 w 74"/>
                <a:gd name="T7" fmla="*/ 97 h 81"/>
                <a:gd name="T8" fmla="*/ 0 w 74"/>
                <a:gd name="T9" fmla="*/ 58 h 81"/>
                <a:gd name="T10" fmla="*/ 0 w 74"/>
                <a:gd name="T11" fmla="*/ 0 h 81"/>
                <a:gd name="T12" fmla="*/ 64 w 74"/>
                <a:gd name="T13" fmla="*/ 37 h 81"/>
                <a:gd name="T14" fmla="*/ 64 w 74"/>
                <a:gd name="T15" fmla="*/ 3 h 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4"/>
                <a:gd name="T25" fmla="*/ 0 h 81"/>
                <a:gd name="T26" fmla="*/ 74 w 74"/>
                <a:gd name="T27" fmla="*/ 81 h 8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4" h="81">
                  <a:moveTo>
                    <a:pt x="40" y="2"/>
                  </a:moveTo>
                  <a:cubicBezTo>
                    <a:pt x="74" y="61"/>
                    <a:pt x="74" y="61"/>
                    <a:pt x="74" y="6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74"/>
                    <a:pt x="40" y="67"/>
                    <a:pt x="40" y="6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16"/>
                    <a:pt x="40" y="9"/>
                    <a:pt x="40" y="2"/>
                  </a:cubicBez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81" name="Picture 2"/>
          <p:cNvPicPr>
            <a:picLocks noChangeAspect="1" noChangeArrowheads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44" y="2829808"/>
            <a:ext cx="328891" cy="2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2" name="Text Box 3"/>
          <p:cNvSpPr txBox="1">
            <a:spLocks noChangeArrowheads="1"/>
          </p:cNvSpPr>
          <p:nvPr/>
        </p:nvSpPr>
        <p:spPr bwMode="auto">
          <a:xfrm>
            <a:off x="5858916" y="2872916"/>
            <a:ext cx="2118452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9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800" dirty="0" smtClean="0">
                <a:solidFill>
                  <a:srgbClr val="FF0000"/>
                </a:solidFill>
              </a:rPr>
              <a:t>流量</a:t>
            </a:r>
            <a:r>
              <a:rPr lang="zh-CN" altLang="en-US" sz="800" dirty="0">
                <a:solidFill>
                  <a:srgbClr val="FF0000"/>
                </a:solidFill>
              </a:rPr>
              <a:t>探针</a:t>
            </a:r>
            <a:endParaRPr lang="zh-CN" altLang="zh-CN" sz="800" dirty="0">
              <a:solidFill>
                <a:srgbClr val="FF0000"/>
              </a:solidFill>
            </a:endParaRPr>
          </a:p>
        </p:txBody>
      </p:sp>
      <p:sp>
        <p:nvSpPr>
          <p:cNvPr id="583" name="圆角矩形 582"/>
          <p:cNvSpPr/>
          <p:nvPr/>
        </p:nvSpPr>
        <p:spPr bwMode="auto">
          <a:xfrm>
            <a:off x="6182777" y="2774713"/>
            <a:ext cx="437849" cy="342301"/>
          </a:xfrm>
          <a:prstGeom prst="roundRect">
            <a:avLst>
              <a:gd name="adj" fmla="val 4256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90" name="组合 589"/>
          <p:cNvGrpSpPr/>
          <p:nvPr/>
        </p:nvGrpSpPr>
        <p:grpSpPr>
          <a:xfrm>
            <a:off x="7619975" y="3495822"/>
            <a:ext cx="3954196" cy="1932190"/>
            <a:chOff x="0" y="2593662"/>
            <a:chExt cx="5509239" cy="1806179"/>
          </a:xfrm>
        </p:grpSpPr>
        <p:sp>
          <p:nvSpPr>
            <p:cNvPr id="591" name="矩形 590"/>
            <p:cNvSpPr/>
            <p:nvPr/>
          </p:nvSpPr>
          <p:spPr>
            <a:xfrm>
              <a:off x="0" y="2774441"/>
              <a:ext cx="5509239" cy="16254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2" name="文本框 591"/>
            <p:cNvSpPr txBox="1"/>
            <p:nvPr/>
          </p:nvSpPr>
          <p:spPr>
            <a:xfrm>
              <a:off x="0" y="2593662"/>
              <a:ext cx="5509239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7578" tIns="499872" rIns="427578" bIns="113792" numCol="1" spcCol="1270" anchor="t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rgbClr val="002060"/>
                  </a:solidFill>
                  <a:sym typeface="+mn-ea"/>
                </a:rPr>
                <a:t>网络设备、安全设备日志</a:t>
              </a:r>
              <a:endParaRPr lang="en-US" altLang="zh-CN" sz="1600" dirty="0" smtClean="0">
                <a:solidFill>
                  <a:srgbClr val="002060"/>
                </a:solidFill>
                <a:sym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rgbClr val="002060"/>
                  </a:solidFill>
                  <a:sym typeface="+mn-ea"/>
                </a:rPr>
                <a:t>存储设备日志</a:t>
              </a:r>
              <a:endParaRPr lang="en-US" altLang="zh-CN" sz="1600" dirty="0" smtClean="0">
                <a:solidFill>
                  <a:srgbClr val="002060"/>
                </a:solidFill>
                <a:sym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rgbClr val="002060"/>
                  </a:solidFill>
                  <a:sym typeface="+mn-ea"/>
                </a:rPr>
                <a:t>应用系统日志</a:t>
              </a:r>
              <a:endParaRPr lang="en-US" altLang="zh-CN" sz="1600" dirty="0" smtClean="0">
                <a:solidFill>
                  <a:srgbClr val="002060"/>
                </a:solidFill>
                <a:sym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rgbClr val="002060"/>
                  </a:solidFill>
                  <a:sym typeface="+mn-ea"/>
                </a:rPr>
                <a:t>数据库日志</a:t>
              </a:r>
              <a:endParaRPr lang="en-US" altLang="zh-CN" sz="1600" dirty="0" smtClean="0">
                <a:solidFill>
                  <a:srgbClr val="002060"/>
                </a:solidFill>
                <a:sym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02060"/>
                  </a:solidFill>
                  <a:sym typeface="+mn-ea"/>
                </a:rPr>
                <a:t>虚拟</a:t>
              </a:r>
              <a:r>
                <a:rPr lang="zh-CN" altLang="en-US" sz="1600" dirty="0" smtClean="0">
                  <a:solidFill>
                    <a:srgbClr val="002060"/>
                  </a:solidFill>
                  <a:sym typeface="+mn-ea"/>
                </a:rPr>
                <a:t>化日志</a:t>
              </a:r>
              <a:endParaRPr lang="zh-CN" altLang="en-US" sz="1600" dirty="0">
                <a:solidFill>
                  <a:srgbClr val="002060"/>
                </a:solidFill>
                <a:sym typeface="+mn-ea"/>
              </a:endParaRPr>
            </a:p>
          </p:txBody>
        </p:sp>
      </p:grpSp>
      <p:grpSp>
        <p:nvGrpSpPr>
          <p:cNvPr id="593" name="组合 592"/>
          <p:cNvGrpSpPr/>
          <p:nvPr/>
        </p:nvGrpSpPr>
        <p:grpSpPr>
          <a:xfrm>
            <a:off x="7863494" y="3515412"/>
            <a:ext cx="3459514" cy="345225"/>
            <a:chOff x="275461" y="2420201"/>
            <a:chExt cx="3856467" cy="708480"/>
          </a:xfrm>
        </p:grpSpPr>
        <p:sp>
          <p:nvSpPr>
            <p:cNvPr id="594" name="圆角矩形 593"/>
            <p:cNvSpPr/>
            <p:nvPr/>
          </p:nvSpPr>
          <p:spPr>
            <a:xfrm>
              <a:off x="275461" y="2420201"/>
              <a:ext cx="3856467" cy="708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95" name="圆角矩形 10"/>
            <p:cNvSpPr txBox="1"/>
            <p:nvPr/>
          </p:nvSpPr>
          <p:spPr>
            <a:xfrm>
              <a:off x="310046" y="2454788"/>
              <a:ext cx="3787297" cy="6393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5765" tIns="0" rIns="145765" bIns="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日志收集</a:t>
              </a:r>
              <a:endParaRPr lang="zh-CN" altLang="en-US" sz="16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15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zh-CN" altLang="en-US" dirty="0" smtClean="0"/>
              <a:t>主要功能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31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71775" y="1174045"/>
            <a:ext cx="96632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安全事件态势感知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大屏、安全事件归类统计、关联分析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流量及行为态势感知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屏、异常流量分析、用户行为分析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资产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运维态势感知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大屏、区域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资产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业务管理、策略管理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50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安全事件态势感知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大屏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32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88" y="1343620"/>
            <a:ext cx="8470896" cy="476410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634153" y="1786882"/>
            <a:ext cx="4614583" cy="2855777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34153" y="4691652"/>
            <a:ext cx="4614584" cy="1332412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292967" y="6254257"/>
            <a:ext cx="1987064" cy="404449"/>
          </a:xfrm>
          <a:prstGeom prst="wedgeRoundRectCallout">
            <a:avLst>
              <a:gd name="adj1" fmla="val -35027"/>
              <a:gd name="adj2" fmla="val -83842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、实时的安全事件</a:t>
            </a:r>
            <a:endParaRPr lang="en-US" altLang="zh-CN" sz="1200" dirty="0"/>
          </a:p>
        </p:txBody>
      </p:sp>
      <p:sp>
        <p:nvSpPr>
          <p:cNvPr id="11" name="矩形 10"/>
          <p:cNvSpPr/>
          <p:nvPr/>
        </p:nvSpPr>
        <p:spPr>
          <a:xfrm>
            <a:off x="1805353" y="1786882"/>
            <a:ext cx="1781907" cy="1366624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199292" y="1395333"/>
            <a:ext cx="1559168" cy="1007896"/>
          </a:xfrm>
          <a:prstGeom prst="wedgeRoundRectCallout">
            <a:avLst>
              <a:gd name="adj1" fmla="val 38716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、按</a:t>
            </a:r>
            <a:r>
              <a:rPr lang="zh-CN" altLang="en-US" sz="1200" dirty="0" smtClean="0"/>
              <a:t>攻击发生次数</a:t>
            </a:r>
            <a:r>
              <a:rPr lang="zh-CN" altLang="en-US" sz="1200" dirty="0"/>
              <a:t>对攻击源区域排名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、可选择国内</a:t>
            </a:r>
            <a:r>
              <a:rPr lang="en-US" altLang="zh-CN" sz="1200" dirty="0"/>
              <a:t>/</a:t>
            </a:r>
            <a:r>
              <a:rPr lang="zh-CN" altLang="en-US" sz="1200" dirty="0"/>
              <a:t>外</a:t>
            </a:r>
            <a:r>
              <a:rPr lang="zh-CN" altLang="en-US" sz="1200" dirty="0" smtClean="0"/>
              <a:t>切换</a:t>
            </a:r>
            <a:endParaRPr lang="en-US" altLang="zh-CN" sz="1200" dirty="0"/>
          </a:p>
        </p:txBody>
      </p:sp>
      <p:sp>
        <p:nvSpPr>
          <p:cNvPr id="13" name="圆角矩形标注 12"/>
          <p:cNvSpPr/>
          <p:nvPr/>
        </p:nvSpPr>
        <p:spPr>
          <a:xfrm>
            <a:off x="199292" y="3113316"/>
            <a:ext cx="1559168" cy="867220"/>
          </a:xfrm>
          <a:prstGeom prst="wedgeRoundRectCallout">
            <a:avLst>
              <a:gd name="adj1" fmla="val 38716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、按百分比对攻击类别进行统计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、数据来源为全网安全事件</a:t>
            </a:r>
            <a:endParaRPr lang="en-US" altLang="zh-CN" sz="1200" dirty="0"/>
          </a:p>
        </p:txBody>
      </p:sp>
      <p:sp>
        <p:nvSpPr>
          <p:cNvPr id="14" name="圆角矩形标注 13"/>
          <p:cNvSpPr/>
          <p:nvPr/>
        </p:nvSpPr>
        <p:spPr>
          <a:xfrm>
            <a:off x="199292" y="4774354"/>
            <a:ext cx="1559168" cy="867220"/>
          </a:xfrm>
          <a:prstGeom prst="wedgeRoundRectCallout">
            <a:avLst>
              <a:gd name="adj1" fmla="val 38716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、漏洞攻击类型的百分比统计</a:t>
            </a:r>
            <a:endParaRPr lang="en-US" altLang="zh-CN" sz="1200" dirty="0"/>
          </a:p>
        </p:txBody>
      </p:sp>
      <p:sp>
        <p:nvSpPr>
          <p:cNvPr id="16" name="圆角矩形标注 15"/>
          <p:cNvSpPr/>
          <p:nvPr/>
        </p:nvSpPr>
        <p:spPr>
          <a:xfrm>
            <a:off x="10276249" y="1292389"/>
            <a:ext cx="1559168" cy="987302"/>
          </a:xfrm>
          <a:prstGeom prst="wedgeRoundRectCallout">
            <a:avLst>
              <a:gd name="adj1" fmla="val -44743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、以时间维度展示攻击趋势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、周期可选择天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周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月</a:t>
            </a:r>
            <a:endParaRPr lang="en-US" altLang="zh-CN" sz="1200" dirty="0"/>
          </a:p>
        </p:txBody>
      </p:sp>
      <p:sp>
        <p:nvSpPr>
          <p:cNvPr id="17" name="矩形 16"/>
          <p:cNvSpPr/>
          <p:nvPr/>
        </p:nvSpPr>
        <p:spPr>
          <a:xfrm>
            <a:off x="1805353" y="3238216"/>
            <a:ext cx="1781907" cy="1326434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05353" y="4672968"/>
            <a:ext cx="1781907" cy="141130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42522" y="1746691"/>
            <a:ext cx="1809662" cy="139509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42522" y="3238216"/>
            <a:ext cx="1809662" cy="139509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10276249" y="2902408"/>
            <a:ext cx="1559168" cy="987302"/>
          </a:xfrm>
          <a:prstGeom prst="wedgeRoundRectCallout">
            <a:avLst>
              <a:gd name="adj1" fmla="val -44743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、僵木蠕分类统计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、数据来源为</a:t>
            </a:r>
            <a:r>
              <a:rPr lang="en-US" altLang="zh-CN" sz="1200" dirty="0" smtClean="0"/>
              <a:t>AV</a:t>
            </a:r>
            <a:r>
              <a:rPr lang="zh-CN" altLang="en-US" sz="1200" dirty="0"/>
              <a:t>检测</a:t>
            </a:r>
            <a:r>
              <a:rPr lang="zh-CN" altLang="en-US" sz="1200" dirty="0" smtClean="0"/>
              <a:t>事件</a:t>
            </a:r>
            <a:endParaRPr lang="en-US" altLang="zh-CN" sz="1200" dirty="0"/>
          </a:p>
        </p:txBody>
      </p:sp>
      <p:sp>
        <p:nvSpPr>
          <p:cNvPr id="22" name="矩形 21"/>
          <p:cNvSpPr/>
          <p:nvPr/>
        </p:nvSpPr>
        <p:spPr>
          <a:xfrm>
            <a:off x="8342522" y="4691652"/>
            <a:ext cx="1809662" cy="139509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圆角矩形标注 22"/>
          <p:cNvSpPr/>
          <p:nvPr/>
        </p:nvSpPr>
        <p:spPr>
          <a:xfrm>
            <a:off x="10276249" y="4564650"/>
            <a:ext cx="1559168" cy="987302"/>
          </a:xfrm>
          <a:prstGeom prst="wedgeRoundRectCallout">
            <a:avLst>
              <a:gd name="adj1" fmla="val -44743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天内的</a:t>
            </a:r>
            <a:r>
              <a:rPr lang="en-US" altLang="zh-CN" sz="1200" dirty="0" smtClean="0"/>
              <a:t>DDOS</a:t>
            </a:r>
            <a:r>
              <a:rPr lang="zh-CN" altLang="en-US" sz="1200" dirty="0" smtClean="0"/>
              <a:t>攻击变化趋势</a:t>
            </a:r>
            <a:endParaRPr lang="en-US" altLang="zh-CN" sz="1200" dirty="0" smtClean="0"/>
          </a:p>
        </p:txBody>
      </p:sp>
      <p:sp>
        <p:nvSpPr>
          <p:cNvPr id="24" name="矩形 23"/>
          <p:cNvSpPr/>
          <p:nvPr/>
        </p:nvSpPr>
        <p:spPr>
          <a:xfrm>
            <a:off x="1770240" y="1371033"/>
            <a:ext cx="1406714" cy="33114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圆角矩形标注 24"/>
          <p:cNvSpPr/>
          <p:nvPr/>
        </p:nvSpPr>
        <p:spPr>
          <a:xfrm>
            <a:off x="1236811" y="1038351"/>
            <a:ext cx="2198078" cy="230578"/>
          </a:xfrm>
          <a:prstGeom prst="wedgeRoundRectCallout">
            <a:avLst>
              <a:gd name="adj1" fmla="val -11546"/>
              <a:gd name="adj2" fmla="val 8636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、全网安全评估和攻击总数</a:t>
            </a:r>
            <a:endParaRPr lang="zh-CN" altLang="en-US" sz="1200" dirty="0"/>
          </a:p>
        </p:txBody>
      </p:sp>
      <p:sp>
        <p:nvSpPr>
          <p:cNvPr id="26" name="矩形 25"/>
          <p:cNvSpPr/>
          <p:nvPr/>
        </p:nvSpPr>
        <p:spPr>
          <a:xfrm>
            <a:off x="3275156" y="1371033"/>
            <a:ext cx="6888752" cy="328813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圆角矩形标注 26"/>
          <p:cNvSpPr/>
          <p:nvPr/>
        </p:nvSpPr>
        <p:spPr>
          <a:xfrm>
            <a:off x="6719532" y="898781"/>
            <a:ext cx="2342406" cy="311703"/>
          </a:xfrm>
          <a:prstGeom prst="wedgeRoundRectCallout">
            <a:avLst>
              <a:gd name="adj1" fmla="val -31074"/>
              <a:gd name="adj2" fmla="val 91239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、全网资产、告警、工单统计</a:t>
            </a:r>
            <a:endParaRPr lang="zh-CN" altLang="en-US" sz="1200" dirty="0"/>
          </a:p>
        </p:txBody>
      </p:sp>
      <p:sp>
        <p:nvSpPr>
          <p:cNvPr id="5" name="圆角矩形标注 4"/>
          <p:cNvSpPr/>
          <p:nvPr/>
        </p:nvSpPr>
        <p:spPr>
          <a:xfrm>
            <a:off x="3411415" y="1292389"/>
            <a:ext cx="2690448" cy="597437"/>
          </a:xfrm>
          <a:prstGeom prst="wedgeRoundRectCallout">
            <a:avLst>
              <a:gd name="adj1" fmla="val -7812"/>
              <a:gd name="adj2" fmla="val 76194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、全球地图</a:t>
            </a:r>
            <a:endParaRPr lang="en-US" altLang="zh-CN" sz="1200" dirty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、攻击源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目区域</a:t>
            </a:r>
            <a:endParaRPr lang="en-US" altLang="zh-CN" sz="1200" dirty="0" smtClean="0"/>
          </a:p>
          <a:p>
            <a:r>
              <a:rPr lang="en-US" altLang="zh-CN" sz="1200" dirty="0" smtClean="0"/>
              <a:t>3</a:t>
            </a:r>
            <a:r>
              <a:rPr lang="zh-CN" altLang="en-US" sz="1200" dirty="0" smtClean="0"/>
              <a:t>、数据来源为实时的安全事件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9779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安全事件分析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安全事件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33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374" y="1057900"/>
            <a:ext cx="8019018" cy="450262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29104" y="1668128"/>
            <a:ext cx="7903330" cy="1364172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4777078" y="930493"/>
            <a:ext cx="2690448" cy="562807"/>
          </a:xfrm>
          <a:prstGeom prst="wedgeRoundRectCallout">
            <a:avLst>
              <a:gd name="adj1" fmla="val -7812"/>
              <a:gd name="adj2" fmla="val 76194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、安全事件列表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、数据来源为关联分析引擎</a:t>
            </a:r>
            <a:endParaRPr lang="en-US" altLang="zh-CN" sz="1200" dirty="0" smtClean="0"/>
          </a:p>
        </p:txBody>
      </p:sp>
      <p:sp>
        <p:nvSpPr>
          <p:cNvPr id="8" name="矩形 7"/>
          <p:cNvSpPr/>
          <p:nvPr/>
        </p:nvSpPr>
        <p:spPr>
          <a:xfrm>
            <a:off x="1900355" y="3402779"/>
            <a:ext cx="2511592" cy="198489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1487441" y="5659497"/>
            <a:ext cx="1998229" cy="562807"/>
          </a:xfrm>
          <a:prstGeom prst="wedgeRoundRectCallout">
            <a:avLst>
              <a:gd name="adj1" fmla="val -17964"/>
              <a:gd name="adj2" fmla="val -84167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、安全事件趋势图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、仅展示最近一天</a:t>
            </a:r>
            <a:endParaRPr lang="en-US" altLang="zh-CN" sz="1200" dirty="0" smtClean="0"/>
          </a:p>
          <a:p>
            <a:r>
              <a:rPr lang="en-US" altLang="zh-CN" sz="1200" dirty="0" smtClean="0"/>
              <a:t>3</a:t>
            </a:r>
            <a:r>
              <a:rPr lang="zh-CN" altLang="en-US" sz="1200" dirty="0" smtClean="0"/>
              <a:t>、不随搜索时间而变化</a:t>
            </a:r>
            <a:endParaRPr lang="en-US" altLang="zh-CN" sz="1200" dirty="0"/>
          </a:p>
        </p:txBody>
      </p:sp>
      <p:sp>
        <p:nvSpPr>
          <p:cNvPr id="10" name="矩形 9"/>
          <p:cNvSpPr/>
          <p:nvPr/>
        </p:nvSpPr>
        <p:spPr>
          <a:xfrm>
            <a:off x="4487193" y="3412675"/>
            <a:ext cx="2511592" cy="198489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4610823" y="5659497"/>
            <a:ext cx="1998229" cy="562807"/>
          </a:xfrm>
          <a:prstGeom prst="wedgeRoundRectCallout">
            <a:avLst>
              <a:gd name="adj1" fmla="val -17964"/>
              <a:gd name="adj2" fmla="val -84167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、受影响资产</a:t>
            </a:r>
            <a:r>
              <a:rPr lang="en-US" altLang="zh-CN" sz="1200" dirty="0" smtClean="0"/>
              <a:t>TOP10</a:t>
            </a:r>
            <a:endParaRPr lang="en-US" altLang="zh-CN" sz="1200" dirty="0"/>
          </a:p>
        </p:txBody>
      </p:sp>
      <p:sp>
        <p:nvSpPr>
          <p:cNvPr id="12" name="矩形 11"/>
          <p:cNvSpPr/>
          <p:nvPr/>
        </p:nvSpPr>
        <p:spPr>
          <a:xfrm>
            <a:off x="7081759" y="3412675"/>
            <a:ext cx="2511592" cy="198489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7734205" y="5659497"/>
            <a:ext cx="1998229" cy="562807"/>
          </a:xfrm>
          <a:prstGeom prst="wedgeRoundRectCallout">
            <a:avLst>
              <a:gd name="adj1" fmla="val -17964"/>
              <a:gd name="adj2" fmla="val -84167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、受影响资产系统分类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、仅展示</a:t>
            </a:r>
            <a:r>
              <a:rPr lang="en-US" altLang="zh-CN" sz="1200" dirty="0" smtClean="0"/>
              <a:t>Windows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Linux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40383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安全事件分析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关联分析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97470" y="63086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34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96" y="1370238"/>
            <a:ext cx="7187746" cy="4035872"/>
          </a:xfrm>
          <a:prstGeom prst="rect">
            <a:avLst/>
          </a:prstGeom>
        </p:spPr>
      </p:pic>
      <p:sp>
        <p:nvSpPr>
          <p:cNvPr id="6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771895" y="1029382"/>
            <a:ext cx="7187746" cy="3408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/>
              <a:t>关联规则配置界面</a:t>
            </a:r>
            <a:endParaRPr lang="en-US" altLang="zh-CN" sz="1200" dirty="0"/>
          </a:p>
        </p:txBody>
      </p:sp>
      <p:sp>
        <p:nvSpPr>
          <p:cNvPr id="7" name="圆角矩形 6"/>
          <p:cNvSpPr/>
          <p:nvPr/>
        </p:nvSpPr>
        <p:spPr bwMode="auto">
          <a:xfrm>
            <a:off x="971270" y="3541873"/>
            <a:ext cx="6878320" cy="222607"/>
          </a:xfrm>
          <a:prstGeom prst="roundRect">
            <a:avLst>
              <a:gd name="adj" fmla="val 425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738" y="1395807"/>
            <a:ext cx="6910419" cy="3880155"/>
          </a:xfrm>
          <a:prstGeom prst="rect">
            <a:avLst/>
          </a:prstGeom>
        </p:spPr>
      </p:pic>
      <p:sp>
        <p:nvSpPr>
          <p:cNvPr id="9" name="任意多边形 8"/>
          <p:cNvSpPr/>
          <p:nvPr/>
        </p:nvSpPr>
        <p:spPr>
          <a:xfrm>
            <a:off x="1256945" y="3796080"/>
            <a:ext cx="2277275" cy="630390"/>
          </a:xfrm>
          <a:custGeom>
            <a:avLst/>
            <a:gdLst>
              <a:gd name="connsiteX0" fmla="*/ 0 w 2156178"/>
              <a:gd name="connsiteY0" fmla="*/ 11289 h 564453"/>
              <a:gd name="connsiteX1" fmla="*/ 857956 w 2156178"/>
              <a:gd name="connsiteY1" fmla="*/ 564444 h 564453"/>
              <a:gd name="connsiteX2" fmla="*/ 2156178 w 2156178"/>
              <a:gd name="connsiteY2" fmla="*/ 0 h 564453"/>
              <a:gd name="connsiteX0" fmla="*/ 0 w 2141075"/>
              <a:gd name="connsiteY0" fmla="*/ 62646 h 615810"/>
              <a:gd name="connsiteX1" fmla="*/ 857956 w 2141075"/>
              <a:gd name="connsiteY1" fmla="*/ 615801 h 615810"/>
              <a:gd name="connsiteX2" fmla="*/ 2141075 w 2141075"/>
              <a:gd name="connsiteY2" fmla="*/ 0 h 615810"/>
              <a:gd name="connsiteX0" fmla="*/ 0 w 2141075"/>
              <a:gd name="connsiteY0" fmla="*/ 62646 h 769875"/>
              <a:gd name="connsiteX1" fmla="*/ 540794 w 2141075"/>
              <a:gd name="connsiteY1" fmla="*/ 769870 h 769875"/>
              <a:gd name="connsiteX2" fmla="*/ 2141075 w 2141075"/>
              <a:gd name="connsiteY2" fmla="*/ 0 h 769875"/>
              <a:gd name="connsiteX0" fmla="*/ 0 w 2110869"/>
              <a:gd name="connsiteY0" fmla="*/ 11289 h 769875"/>
              <a:gd name="connsiteX1" fmla="*/ 510588 w 2110869"/>
              <a:gd name="connsiteY1" fmla="*/ 769870 h 769875"/>
              <a:gd name="connsiteX2" fmla="*/ 2110869 w 2110869"/>
              <a:gd name="connsiteY2" fmla="*/ 0 h 769875"/>
              <a:gd name="connsiteX0" fmla="*/ 0 w 2110869"/>
              <a:gd name="connsiteY0" fmla="*/ 11289 h 769875"/>
              <a:gd name="connsiteX1" fmla="*/ 510588 w 2110869"/>
              <a:gd name="connsiteY1" fmla="*/ 769870 h 769875"/>
              <a:gd name="connsiteX2" fmla="*/ 2110869 w 2110869"/>
              <a:gd name="connsiteY2" fmla="*/ 0 h 769875"/>
              <a:gd name="connsiteX0" fmla="*/ 0 w 1325516"/>
              <a:gd name="connsiteY0" fmla="*/ 0 h 758586"/>
              <a:gd name="connsiteX1" fmla="*/ 510588 w 1325516"/>
              <a:gd name="connsiteY1" fmla="*/ 758581 h 758586"/>
              <a:gd name="connsiteX2" fmla="*/ 1325516 w 1325516"/>
              <a:gd name="connsiteY2" fmla="*/ 476598 h 758586"/>
              <a:gd name="connsiteX0" fmla="*/ 0 w 1476545"/>
              <a:gd name="connsiteY0" fmla="*/ 0 h 758586"/>
              <a:gd name="connsiteX1" fmla="*/ 510588 w 1476545"/>
              <a:gd name="connsiteY1" fmla="*/ 758581 h 758586"/>
              <a:gd name="connsiteX2" fmla="*/ 1476545 w 1476545"/>
              <a:gd name="connsiteY2" fmla="*/ 412402 h 758586"/>
              <a:gd name="connsiteX0" fmla="*/ 0 w 1431236"/>
              <a:gd name="connsiteY0" fmla="*/ 0 h 681552"/>
              <a:gd name="connsiteX1" fmla="*/ 465279 w 1431236"/>
              <a:gd name="connsiteY1" fmla="*/ 681546 h 681552"/>
              <a:gd name="connsiteX2" fmla="*/ 1431236 w 1431236"/>
              <a:gd name="connsiteY2" fmla="*/ 335367 h 681552"/>
              <a:gd name="connsiteX0" fmla="*/ 0 w 1431236"/>
              <a:gd name="connsiteY0" fmla="*/ 0 h 681553"/>
              <a:gd name="connsiteX1" fmla="*/ 465279 w 1431236"/>
              <a:gd name="connsiteY1" fmla="*/ 681546 h 681553"/>
              <a:gd name="connsiteX2" fmla="*/ 1431236 w 1431236"/>
              <a:gd name="connsiteY2" fmla="*/ 335367 h 681553"/>
              <a:gd name="connsiteX0" fmla="*/ 0 w 2896222"/>
              <a:gd name="connsiteY0" fmla="*/ 0 h 681553"/>
              <a:gd name="connsiteX1" fmla="*/ 465279 w 2896222"/>
              <a:gd name="connsiteY1" fmla="*/ 681546 h 681553"/>
              <a:gd name="connsiteX2" fmla="*/ 2896222 w 2896222"/>
              <a:gd name="connsiteY2" fmla="*/ 117102 h 68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6222" h="681553">
                <a:moveTo>
                  <a:pt x="0" y="0"/>
                </a:moveTo>
                <a:cubicBezTo>
                  <a:pt x="83164" y="328875"/>
                  <a:pt x="105916" y="683427"/>
                  <a:pt x="465279" y="681546"/>
                </a:cubicBezTo>
                <a:cubicBezTo>
                  <a:pt x="824642" y="679665"/>
                  <a:pt x="2426792" y="398383"/>
                  <a:pt x="2896222" y="117102"/>
                </a:cubicBez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 bwMode="auto">
          <a:xfrm>
            <a:off x="3926247" y="3211582"/>
            <a:ext cx="4754616" cy="1431672"/>
          </a:xfrm>
          <a:prstGeom prst="roundRect">
            <a:avLst>
              <a:gd name="adj" fmla="val 425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3084023" y="4886871"/>
            <a:ext cx="2039383" cy="635143"/>
          </a:xfrm>
          <a:prstGeom prst="wedgeRoundRectCallout">
            <a:avLst>
              <a:gd name="adj1" fmla="val 22377"/>
              <a:gd name="adj2" fmla="val -7151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、暴力破解成功事件包含了两个子规则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、子规则的关系为与</a:t>
            </a:r>
            <a:endParaRPr lang="en-US" altLang="zh-CN" sz="12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477" y="3833207"/>
            <a:ext cx="5698099" cy="2911980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 bwMode="auto">
          <a:xfrm>
            <a:off x="5672817" y="4593484"/>
            <a:ext cx="2017681" cy="279367"/>
          </a:xfrm>
          <a:prstGeom prst="roundRect">
            <a:avLst>
              <a:gd name="adj" fmla="val 425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7768145" y="4001069"/>
            <a:ext cx="1632910" cy="584226"/>
          </a:xfrm>
          <a:prstGeom prst="wedgeRoundRectCallout">
            <a:avLst>
              <a:gd name="adj1" fmla="val -46747"/>
              <a:gd name="adj2" fmla="val 8085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 smtClean="0"/>
              <a:t>自定义条件属性，如操作日志、威胁日志、资产状态等</a:t>
            </a:r>
            <a:endParaRPr lang="en-US" altLang="zh-CN" sz="1200" dirty="0"/>
          </a:p>
        </p:txBody>
      </p:sp>
      <p:sp>
        <p:nvSpPr>
          <p:cNvPr id="16" name="圆角矩形 15"/>
          <p:cNvSpPr/>
          <p:nvPr/>
        </p:nvSpPr>
        <p:spPr bwMode="auto">
          <a:xfrm>
            <a:off x="6421147" y="5075769"/>
            <a:ext cx="3064791" cy="279367"/>
          </a:xfrm>
          <a:prstGeom prst="roundRect">
            <a:avLst>
              <a:gd name="adj" fmla="val 425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9685861" y="4693058"/>
            <a:ext cx="1005039" cy="359585"/>
          </a:xfrm>
          <a:prstGeom prst="wedgeRoundRectCallout">
            <a:avLst>
              <a:gd name="adj1" fmla="val -46747"/>
              <a:gd name="adj2" fmla="val 8085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 smtClean="0"/>
              <a:t>日志字段</a:t>
            </a:r>
            <a:endParaRPr lang="en-US" altLang="zh-CN" sz="1200" dirty="0"/>
          </a:p>
        </p:txBody>
      </p:sp>
      <p:sp>
        <p:nvSpPr>
          <p:cNvPr id="18" name="圆角矩形标注 17"/>
          <p:cNvSpPr/>
          <p:nvPr/>
        </p:nvSpPr>
        <p:spPr>
          <a:xfrm>
            <a:off x="8983418" y="5713498"/>
            <a:ext cx="1055487" cy="422315"/>
          </a:xfrm>
          <a:prstGeom prst="wedgeRoundRectCallout">
            <a:avLst>
              <a:gd name="adj1" fmla="val -67976"/>
              <a:gd name="adj2" fmla="val 6684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执行结果</a:t>
            </a:r>
            <a:endParaRPr lang="en-US" altLang="zh-CN" sz="1200" dirty="0"/>
          </a:p>
        </p:txBody>
      </p:sp>
      <p:sp>
        <p:nvSpPr>
          <p:cNvPr id="19" name="圆角矩形 18"/>
          <p:cNvSpPr/>
          <p:nvPr/>
        </p:nvSpPr>
        <p:spPr bwMode="auto">
          <a:xfrm>
            <a:off x="5672884" y="5557790"/>
            <a:ext cx="2986456" cy="478449"/>
          </a:xfrm>
          <a:prstGeom prst="roundRect">
            <a:avLst>
              <a:gd name="adj" fmla="val 425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989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zh-CN" altLang="en-US" dirty="0" smtClean="0"/>
              <a:t>流量及行为态势感知</a:t>
            </a:r>
            <a:r>
              <a:rPr lang="en-US" altLang="zh-CN" dirty="0"/>
              <a:t>—</a:t>
            </a:r>
            <a:r>
              <a:rPr lang="zh-CN" altLang="en-US" dirty="0"/>
              <a:t>大屏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35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00" y="1348154"/>
            <a:ext cx="8434245" cy="473577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25084" y="1383629"/>
            <a:ext cx="2993672" cy="33114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372532" y="1153940"/>
            <a:ext cx="1191775" cy="388427"/>
          </a:xfrm>
          <a:prstGeom prst="wedgeRoundRectCallout">
            <a:avLst>
              <a:gd name="adj1" fmla="val 63436"/>
              <a:gd name="adj2" fmla="val 3872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、流量统计</a:t>
            </a:r>
            <a:endParaRPr lang="zh-CN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6957484" y="1383629"/>
            <a:ext cx="2993672" cy="33114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10159329" y="1040973"/>
            <a:ext cx="1617899" cy="787827"/>
          </a:xfrm>
          <a:prstGeom prst="wedgeRoundRectCallout">
            <a:avLst>
              <a:gd name="adj1" fmla="val -63180"/>
              <a:gd name="adj2" fmla="val 28960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、用户数统计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、数据来源为流量探针</a:t>
            </a:r>
            <a:endParaRPr lang="zh-CN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1725084" y="4644088"/>
            <a:ext cx="1537405" cy="134291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25084" y="3173784"/>
            <a:ext cx="1537405" cy="134291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25083" y="1767176"/>
            <a:ext cx="1537405" cy="134291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59685" y="1680902"/>
            <a:ext cx="1535637" cy="926831"/>
          </a:xfrm>
          <a:prstGeom prst="wedgeRoundRectCallout">
            <a:avLst>
              <a:gd name="adj1" fmla="val 59025"/>
              <a:gd name="adj2" fmla="val 3872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、应用程序使用情况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、类似于我们的应用分析</a:t>
            </a:r>
            <a:endParaRPr lang="zh-CN" altLang="en-US" sz="1200" dirty="0"/>
          </a:p>
        </p:txBody>
      </p:sp>
      <p:sp>
        <p:nvSpPr>
          <p:cNvPr id="13" name="圆角矩形标注 12"/>
          <p:cNvSpPr/>
          <p:nvPr/>
        </p:nvSpPr>
        <p:spPr>
          <a:xfrm>
            <a:off x="55466" y="3160885"/>
            <a:ext cx="1535637" cy="524935"/>
          </a:xfrm>
          <a:prstGeom prst="wedgeRoundRectCallout">
            <a:avLst>
              <a:gd name="adj1" fmla="val 59025"/>
              <a:gd name="adj2" fmla="val 3872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P2P</a:t>
            </a:r>
            <a:r>
              <a:rPr lang="zh-CN" altLang="en-US" sz="1200" dirty="0" smtClean="0"/>
              <a:t>工具</a:t>
            </a:r>
            <a:r>
              <a:rPr lang="en-US" altLang="zh-CN" sz="1200" dirty="0" smtClean="0"/>
              <a:t>TOP5</a:t>
            </a:r>
            <a:endParaRPr lang="zh-CN" altLang="en-US" sz="1200" dirty="0"/>
          </a:p>
        </p:txBody>
      </p:sp>
      <p:sp>
        <p:nvSpPr>
          <p:cNvPr id="14" name="圆角矩形标注 13"/>
          <p:cNvSpPr/>
          <p:nvPr/>
        </p:nvSpPr>
        <p:spPr>
          <a:xfrm>
            <a:off x="55466" y="4617238"/>
            <a:ext cx="1535637" cy="524935"/>
          </a:xfrm>
          <a:prstGeom prst="wedgeRoundRectCallout">
            <a:avLst>
              <a:gd name="adj1" fmla="val 59025"/>
              <a:gd name="adj2" fmla="val 3872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、用户流量 </a:t>
            </a:r>
            <a:r>
              <a:rPr lang="en-US" altLang="zh-CN" sz="1200" dirty="0" smtClean="0"/>
              <a:t>TOP6</a:t>
            </a:r>
            <a:endParaRPr lang="zh-CN" altLang="en-US" sz="1200" dirty="0"/>
          </a:p>
        </p:txBody>
      </p:sp>
      <p:sp>
        <p:nvSpPr>
          <p:cNvPr id="15" name="圆角矩形标注 14"/>
          <p:cNvSpPr/>
          <p:nvPr/>
        </p:nvSpPr>
        <p:spPr>
          <a:xfrm>
            <a:off x="3470356" y="6119403"/>
            <a:ext cx="1767688" cy="653930"/>
          </a:xfrm>
          <a:prstGeom prst="wedgeRoundRectCallout">
            <a:avLst>
              <a:gd name="adj1" fmla="val -2692"/>
              <a:gd name="adj2" fmla="val -67062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、应用流量变化趋势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、以分钟为单位实时更新</a:t>
            </a:r>
            <a:endParaRPr lang="zh-CN" altLang="en-US" sz="1200" dirty="0"/>
          </a:p>
        </p:txBody>
      </p:sp>
      <p:sp>
        <p:nvSpPr>
          <p:cNvPr id="16" name="矩形 15"/>
          <p:cNvSpPr/>
          <p:nvPr/>
        </p:nvSpPr>
        <p:spPr>
          <a:xfrm>
            <a:off x="3307644" y="4649732"/>
            <a:ext cx="2551289" cy="134291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32311" y="4655376"/>
            <a:ext cx="2173112" cy="134291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5932311" y="6119403"/>
            <a:ext cx="1767688" cy="653930"/>
          </a:xfrm>
          <a:prstGeom prst="wedgeRoundRectCallout">
            <a:avLst>
              <a:gd name="adj1" fmla="val -2692"/>
              <a:gd name="adj2" fmla="val -67062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、网站访问的归类排名</a:t>
            </a:r>
            <a:endParaRPr lang="zh-CN" altLang="en-US" sz="1200" dirty="0"/>
          </a:p>
        </p:txBody>
      </p:sp>
      <p:sp>
        <p:nvSpPr>
          <p:cNvPr id="19" name="矩形 18"/>
          <p:cNvSpPr/>
          <p:nvPr/>
        </p:nvSpPr>
        <p:spPr>
          <a:xfrm>
            <a:off x="8178861" y="4655375"/>
            <a:ext cx="1721495" cy="134291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10187201" y="5182234"/>
            <a:ext cx="1617899" cy="787827"/>
          </a:xfrm>
          <a:prstGeom prst="wedgeRoundRectCallout">
            <a:avLst>
              <a:gd name="adj1" fmla="val -63180"/>
              <a:gd name="adj2" fmla="val 28960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、用户搜索关键字统计</a:t>
            </a:r>
            <a:endParaRPr lang="zh-CN" altLang="en-US" sz="1200" dirty="0"/>
          </a:p>
        </p:txBody>
      </p:sp>
      <p:sp>
        <p:nvSpPr>
          <p:cNvPr id="23" name="矩形 22"/>
          <p:cNvSpPr/>
          <p:nvPr/>
        </p:nvSpPr>
        <p:spPr>
          <a:xfrm>
            <a:off x="8178861" y="1767176"/>
            <a:ext cx="1721495" cy="2804824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圆角矩形标注 23"/>
          <p:cNvSpPr/>
          <p:nvPr/>
        </p:nvSpPr>
        <p:spPr>
          <a:xfrm>
            <a:off x="10187201" y="2583630"/>
            <a:ext cx="1617899" cy="787827"/>
          </a:xfrm>
          <a:prstGeom prst="wedgeRoundRectCallout">
            <a:avLst>
              <a:gd name="adj1" fmla="val -63180"/>
              <a:gd name="adj2" fmla="val 28960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、业务被访问流量统计排名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、用户对业务</a:t>
            </a:r>
            <a:r>
              <a:rPr lang="zh-CN" altLang="en-US" sz="1200" dirty="0"/>
              <a:t>访问</a:t>
            </a:r>
            <a:r>
              <a:rPr lang="zh-CN" altLang="en-US" sz="1200" dirty="0" smtClean="0"/>
              <a:t>的流量排名</a:t>
            </a:r>
            <a:endParaRPr lang="zh-CN" altLang="en-US" sz="1200" dirty="0"/>
          </a:p>
        </p:txBody>
      </p:sp>
      <p:sp>
        <p:nvSpPr>
          <p:cNvPr id="25" name="矩形 24"/>
          <p:cNvSpPr/>
          <p:nvPr/>
        </p:nvSpPr>
        <p:spPr>
          <a:xfrm>
            <a:off x="3361237" y="1806222"/>
            <a:ext cx="4710991" cy="274884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圆角矩形标注 25"/>
          <p:cNvSpPr/>
          <p:nvPr/>
        </p:nvSpPr>
        <p:spPr>
          <a:xfrm>
            <a:off x="6220266" y="654756"/>
            <a:ext cx="2189955" cy="703177"/>
          </a:xfrm>
          <a:prstGeom prst="wedgeRoundRectCallout">
            <a:avLst>
              <a:gd name="adj1" fmla="val -38244"/>
              <a:gd name="adj2" fmla="val 9585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、业务系统流量趋势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、以秒为单位实时更新</a:t>
            </a:r>
            <a:endParaRPr lang="en-US" altLang="zh-CN" sz="1200" dirty="0" smtClean="0"/>
          </a:p>
          <a:p>
            <a:r>
              <a:rPr lang="en-US" altLang="zh-CN" sz="1200" dirty="0" smtClean="0"/>
              <a:t>3</a:t>
            </a:r>
            <a:r>
              <a:rPr lang="zh-CN" altLang="en-US" sz="1200" dirty="0" smtClean="0"/>
              <a:t>、可点击白线查看访问关系</a:t>
            </a:r>
            <a:endParaRPr lang="zh-CN" altLang="en-US" sz="1200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935" y="1933799"/>
            <a:ext cx="4975696" cy="289800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339" y="2508949"/>
            <a:ext cx="4975875" cy="2948918"/>
          </a:xfrm>
          <a:prstGeom prst="rect">
            <a:avLst/>
          </a:prstGeom>
        </p:spPr>
      </p:pic>
      <p:sp>
        <p:nvSpPr>
          <p:cNvPr id="29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2672936" y="1592806"/>
            <a:ext cx="4998274" cy="3408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/>
              <a:t>用户与业务系统间互访关系</a:t>
            </a:r>
            <a:endParaRPr lang="en-US" altLang="zh-CN" sz="1200" dirty="0"/>
          </a:p>
        </p:txBody>
      </p:sp>
      <p:sp>
        <p:nvSpPr>
          <p:cNvPr id="30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4187761" y="2170402"/>
            <a:ext cx="4998274" cy="3408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/>
              <a:t>业务系统与用户间互访关系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73226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流量及</a:t>
            </a:r>
            <a:r>
              <a:rPr lang="zh-CN" altLang="en-US" dirty="0" smtClean="0"/>
              <a:t>行为分析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内网流量透视镜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36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039" y="1255622"/>
            <a:ext cx="8111637" cy="455463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139144" y="3326184"/>
            <a:ext cx="567563" cy="976185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01639" y="3185508"/>
            <a:ext cx="654701" cy="84723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111402" y="2279490"/>
            <a:ext cx="1535637" cy="926831"/>
          </a:xfrm>
          <a:prstGeom prst="wedgeRoundRectCallout">
            <a:avLst>
              <a:gd name="adj1" fmla="val 59025"/>
              <a:gd name="adj2" fmla="val 3872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 smtClean="0"/>
              <a:t>三个维度，用户、业务、资产</a:t>
            </a:r>
            <a:endParaRPr lang="zh-CN" altLang="en-US" sz="1200" dirty="0"/>
          </a:p>
        </p:txBody>
      </p:sp>
      <p:sp>
        <p:nvSpPr>
          <p:cNvPr id="9" name="圆角矩形标注 8"/>
          <p:cNvSpPr/>
          <p:nvPr/>
        </p:nvSpPr>
        <p:spPr>
          <a:xfrm>
            <a:off x="9848445" y="2919459"/>
            <a:ext cx="1445868" cy="726418"/>
          </a:xfrm>
          <a:prstGeom prst="wedgeRoundRectCallout">
            <a:avLst>
              <a:gd name="adj1" fmla="val -47088"/>
              <a:gd name="adj2" fmla="val 71611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 smtClean="0"/>
              <a:t>多种</a:t>
            </a:r>
            <a:r>
              <a:rPr lang="zh-CN" altLang="en-US" sz="1200" dirty="0"/>
              <a:t>安全</a:t>
            </a:r>
            <a:r>
              <a:rPr lang="zh-CN" altLang="en-US" sz="1200" dirty="0" smtClean="0"/>
              <a:t>状态，可选择过滤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9660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流量及行为分析</a:t>
            </a:r>
            <a:r>
              <a:rPr lang="en-US" altLang="zh-CN" dirty="0"/>
              <a:t>—</a:t>
            </a:r>
            <a:r>
              <a:rPr lang="zh-CN" altLang="en-US" dirty="0" smtClean="0"/>
              <a:t>异常流量分析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37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917" y="1385877"/>
            <a:ext cx="8107005" cy="45520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48624" y="1415323"/>
            <a:ext cx="1158791" cy="19074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8520736" y="772089"/>
            <a:ext cx="1445868" cy="449906"/>
          </a:xfrm>
          <a:prstGeom prst="wedgeRoundRectCallout">
            <a:avLst>
              <a:gd name="adj1" fmla="val -37358"/>
              <a:gd name="adj2" fmla="val 82034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 smtClean="0"/>
              <a:t>选择业务系统和周期</a:t>
            </a:r>
            <a:endParaRPr lang="zh-CN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4679301" y="2681415"/>
            <a:ext cx="830545" cy="61277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812705" y="2844278"/>
            <a:ext cx="1338372" cy="578859"/>
          </a:xfrm>
          <a:prstGeom prst="wedgeRoundRectCallout">
            <a:avLst>
              <a:gd name="adj1" fmla="val -64114"/>
              <a:gd name="adj2" fmla="val -24799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NTA</a:t>
            </a:r>
            <a:r>
              <a:rPr lang="zh-CN" altLang="en-US" sz="1200" dirty="0" smtClean="0"/>
              <a:t>技术，超出警戒值视为异常</a:t>
            </a:r>
            <a:endParaRPr lang="zh-CN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1643025" y="3680908"/>
            <a:ext cx="7864390" cy="223924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9839157" y="4221672"/>
            <a:ext cx="1338372" cy="578859"/>
          </a:xfrm>
          <a:prstGeom prst="wedgeRoundRectCallout">
            <a:avLst>
              <a:gd name="adj1" fmla="val -64114"/>
              <a:gd name="adj2" fmla="val -24799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 smtClean="0"/>
              <a:t>罗列出每次异常访问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7586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流量及行为分析</a:t>
            </a:r>
            <a:r>
              <a:rPr lang="en-US" altLang="zh-CN" dirty="0"/>
              <a:t>—</a:t>
            </a:r>
            <a:r>
              <a:rPr lang="zh-CN" altLang="en-US" dirty="0" smtClean="0"/>
              <a:t>用户行为分析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38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01" y="1311516"/>
            <a:ext cx="7959237" cy="446905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06285" y="1626337"/>
            <a:ext cx="3773037" cy="265258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5916222" y="666673"/>
            <a:ext cx="1903070" cy="810435"/>
          </a:xfrm>
          <a:prstGeom prst="wedgeRoundRectCallout">
            <a:avLst>
              <a:gd name="adj1" fmla="val -37358"/>
              <a:gd name="adj2" fmla="val 82034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、用户画像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、实时行为</a:t>
            </a:r>
            <a:endParaRPr lang="en-US" altLang="zh-CN" sz="1200" dirty="0" smtClean="0"/>
          </a:p>
          <a:p>
            <a:r>
              <a:rPr lang="en-US" altLang="zh-CN" sz="1200" dirty="0" smtClean="0"/>
              <a:t>3</a:t>
            </a:r>
            <a:r>
              <a:rPr lang="zh-CN" altLang="en-US" sz="1200" dirty="0" smtClean="0"/>
              <a:t>、数据来源为上网行为日志和</a:t>
            </a:r>
            <a:r>
              <a:rPr lang="en-US" altLang="zh-CN" sz="1200" dirty="0" smtClean="0"/>
              <a:t>URL</a:t>
            </a:r>
            <a:r>
              <a:rPr lang="zh-CN" altLang="en-US" sz="1200" dirty="0" smtClean="0"/>
              <a:t>日志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2356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zh-CN" altLang="en-US" dirty="0" smtClean="0"/>
              <a:t>资产运维态势感知</a:t>
            </a:r>
            <a:r>
              <a:rPr lang="en-US" altLang="zh-CN" dirty="0"/>
              <a:t>—</a:t>
            </a:r>
            <a:r>
              <a:rPr lang="zh-CN" altLang="en-US" dirty="0"/>
              <a:t>大屏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39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237" y="1287050"/>
            <a:ext cx="7976499" cy="447875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28283" y="1309511"/>
            <a:ext cx="2677583" cy="34995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97091" y="1111108"/>
            <a:ext cx="1591483" cy="522535"/>
          </a:xfrm>
          <a:prstGeom prst="wedgeRoundRectCallout">
            <a:avLst>
              <a:gd name="adj1" fmla="val 60463"/>
              <a:gd name="adj2" fmla="val 20312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、全网资产健康度评分</a:t>
            </a:r>
            <a:endParaRPr lang="zh-CN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3725333" y="1696696"/>
            <a:ext cx="4244623" cy="261566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6514824" y="770298"/>
            <a:ext cx="1680909" cy="602077"/>
          </a:xfrm>
          <a:prstGeom prst="wedgeRoundRectCallout">
            <a:avLst>
              <a:gd name="adj1" fmla="val -27033"/>
              <a:gd name="adj2" fmla="val 83820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、全局资产分布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、各区域资产安全评估</a:t>
            </a:r>
            <a:endParaRPr lang="zh-CN" altLang="en-US" sz="1200" dirty="0"/>
          </a:p>
        </p:txBody>
      </p:sp>
      <p:sp>
        <p:nvSpPr>
          <p:cNvPr id="11" name="矩形 10"/>
          <p:cNvSpPr/>
          <p:nvPr/>
        </p:nvSpPr>
        <p:spPr>
          <a:xfrm>
            <a:off x="3730977" y="4368799"/>
            <a:ext cx="4244623" cy="1326445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4296558" y="5942849"/>
            <a:ext cx="1680909" cy="602077"/>
          </a:xfrm>
          <a:prstGeom prst="wedgeRoundRectCallout">
            <a:avLst>
              <a:gd name="adj1" fmla="val 30053"/>
              <a:gd name="adj2" fmla="val -79304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、实时的资产告警信息</a:t>
            </a:r>
            <a:endParaRPr lang="zh-CN" altLang="en-US" sz="1200" dirty="0"/>
          </a:p>
        </p:txBody>
      </p:sp>
      <p:sp>
        <p:nvSpPr>
          <p:cNvPr id="13" name="矩形 12"/>
          <p:cNvSpPr/>
          <p:nvPr/>
        </p:nvSpPr>
        <p:spPr>
          <a:xfrm>
            <a:off x="1928284" y="1704623"/>
            <a:ext cx="1718028" cy="396240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69504" y="2738600"/>
            <a:ext cx="1619070" cy="952867"/>
          </a:xfrm>
          <a:prstGeom prst="wedgeRoundRectCallout">
            <a:avLst>
              <a:gd name="adj1" fmla="val 60463"/>
              <a:gd name="adj2" fmla="val 20312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、设备检测信息，包含攻击趋势、攻击类型分布和各区域攻击拦截数</a:t>
            </a:r>
            <a:endParaRPr lang="zh-CN" altLang="en-US" sz="1200" dirty="0"/>
          </a:p>
        </p:txBody>
      </p:sp>
      <p:sp>
        <p:nvSpPr>
          <p:cNvPr id="15" name="矩形 14"/>
          <p:cNvSpPr/>
          <p:nvPr/>
        </p:nvSpPr>
        <p:spPr>
          <a:xfrm>
            <a:off x="8043154" y="4368799"/>
            <a:ext cx="1718028" cy="133209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9855344" y="3898947"/>
            <a:ext cx="1680910" cy="939704"/>
          </a:xfrm>
          <a:prstGeom prst="wedgeRoundRectCallout">
            <a:avLst>
              <a:gd name="adj1" fmla="val -47181"/>
              <a:gd name="adj2" fmla="val 70752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、资产使用年数统计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、数据来源需手动为每台资产配置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161384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部署场景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</a:t>
            </a:fld>
            <a:endParaRPr lang="en-US" altLang="zh-CN"/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36" y="1116470"/>
            <a:ext cx="5826770" cy="475375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6637232" y="1564258"/>
            <a:ext cx="4407908" cy="2172364"/>
            <a:chOff x="0" y="2626665"/>
            <a:chExt cx="5509239" cy="1773176"/>
          </a:xfrm>
        </p:grpSpPr>
        <p:sp>
          <p:nvSpPr>
            <p:cNvPr id="8" name="矩形 7"/>
            <p:cNvSpPr/>
            <p:nvPr/>
          </p:nvSpPr>
          <p:spPr>
            <a:xfrm>
              <a:off x="0" y="2774441"/>
              <a:ext cx="5509239" cy="16254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文本框 8"/>
            <p:cNvSpPr txBox="1"/>
            <p:nvPr/>
          </p:nvSpPr>
          <p:spPr>
            <a:xfrm>
              <a:off x="0" y="2626665"/>
              <a:ext cx="5509239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7578" tIns="499872" rIns="427578" bIns="113792" numCol="1" spcCol="1270" anchor="t" anchorCtr="0">
              <a:no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zh-CN" altLang="en-US" sz="1600" dirty="0">
                  <a:solidFill>
                    <a:srgbClr val="002060"/>
                  </a:solidFill>
                  <a:sym typeface="+mn-ea"/>
                </a:rPr>
                <a:t>将</a:t>
              </a:r>
              <a:r>
                <a:rPr lang="zh-CN" altLang="en-US" sz="1600" dirty="0" smtClean="0">
                  <a:solidFill>
                    <a:srgbClr val="002060"/>
                  </a:solidFill>
                  <a:sym typeface="+mn-ea"/>
                </a:rPr>
                <a:t>探针旁路</a:t>
              </a:r>
              <a:r>
                <a:rPr lang="zh-CN" altLang="en-US" sz="1600" dirty="0">
                  <a:solidFill>
                    <a:srgbClr val="002060"/>
                  </a:solidFill>
                  <a:sym typeface="+mn-ea"/>
                </a:rPr>
                <a:t>接到区域的交换机上，并在交换机上做镜像流量，镜像到探针上</a:t>
              </a:r>
              <a:r>
                <a:rPr lang="zh-CN" altLang="en-US" sz="1600" dirty="0" smtClean="0">
                  <a:solidFill>
                    <a:srgbClr val="002060"/>
                  </a:solidFill>
                  <a:sym typeface="+mn-ea"/>
                </a:rPr>
                <a:t>。</a:t>
              </a:r>
              <a:endParaRPr lang="en-US" altLang="zh-CN" sz="1600" dirty="0" smtClean="0">
                <a:solidFill>
                  <a:srgbClr val="002060"/>
                </a:solidFill>
                <a:sym typeface="+mn-ea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zh-CN" altLang="en-US" sz="1600" dirty="0" smtClean="0">
                  <a:solidFill>
                    <a:srgbClr val="002060"/>
                  </a:solidFill>
                </a:rPr>
                <a:t>在客户网络管理区上</a:t>
              </a:r>
              <a:r>
                <a:rPr lang="zh-CN" altLang="en-US" sz="1600" dirty="0">
                  <a:solidFill>
                    <a:srgbClr val="002060"/>
                  </a:solidFill>
                </a:rPr>
                <a:t>架</a:t>
              </a:r>
              <a:r>
                <a:rPr lang="en-US" altLang="zh-CN" sz="1600" dirty="0" smtClean="0">
                  <a:solidFill>
                    <a:srgbClr val="002060"/>
                  </a:solidFill>
                </a:rPr>
                <a:t>SIS</a:t>
              </a:r>
              <a:r>
                <a:rPr lang="zh-CN" altLang="en-US" sz="1600" dirty="0" smtClean="0">
                  <a:solidFill>
                    <a:srgbClr val="002060"/>
                  </a:solidFill>
                </a:rPr>
                <a:t>，</a:t>
              </a:r>
              <a:r>
                <a:rPr lang="zh-CN" altLang="en-US" sz="1600" dirty="0">
                  <a:solidFill>
                    <a:srgbClr val="002060"/>
                  </a:solidFill>
                </a:rPr>
                <a:t>保证</a:t>
              </a:r>
              <a:r>
                <a:rPr lang="en-US" altLang="zh-CN" sz="1600" dirty="0">
                  <a:solidFill>
                    <a:srgbClr val="002060"/>
                  </a:solidFill>
                </a:rPr>
                <a:t>STA</a:t>
              </a:r>
              <a:r>
                <a:rPr lang="zh-CN" altLang="en-US" sz="1600" dirty="0">
                  <a:solidFill>
                    <a:srgbClr val="002060"/>
                  </a:solidFill>
                </a:rPr>
                <a:t>能连接到</a:t>
              </a:r>
              <a:r>
                <a:rPr lang="en-US" altLang="zh-CN" sz="1600" dirty="0">
                  <a:solidFill>
                    <a:srgbClr val="002060"/>
                  </a:solidFill>
                </a:rPr>
                <a:t>SIS</a:t>
              </a:r>
              <a:r>
                <a:rPr lang="zh-CN" altLang="en-US" sz="1600" dirty="0">
                  <a:solidFill>
                    <a:srgbClr val="002060"/>
                  </a:solidFill>
                </a:rPr>
                <a:t>的</a:t>
              </a:r>
              <a:r>
                <a:rPr lang="en-US" altLang="zh-CN" sz="1600" dirty="0">
                  <a:solidFill>
                    <a:srgbClr val="002060"/>
                  </a:solidFill>
                </a:rPr>
                <a:t>4430</a:t>
              </a:r>
              <a:r>
                <a:rPr lang="zh-CN" altLang="en-US" sz="1600" dirty="0" smtClean="0">
                  <a:solidFill>
                    <a:srgbClr val="002060"/>
                  </a:solidFill>
                </a:rPr>
                <a:t>端口。</a:t>
              </a:r>
              <a:endParaRPr lang="en-US" altLang="zh-CN" sz="1600" dirty="0" smtClean="0">
                <a:solidFill>
                  <a:srgbClr val="002060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zh-CN" altLang="en-US" sz="1600" dirty="0">
                  <a:solidFill>
                    <a:srgbClr val="002060"/>
                  </a:solidFill>
                </a:rPr>
                <a:t>配置用户、资产及业务等。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sz="1600" dirty="0">
                <a:solidFill>
                  <a:srgbClr val="002060"/>
                </a:solidFill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902925" y="1569154"/>
            <a:ext cx="3856467" cy="384837"/>
            <a:chOff x="275461" y="2420201"/>
            <a:chExt cx="3856467" cy="708480"/>
          </a:xfrm>
        </p:grpSpPr>
        <p:sp>
          <p:nvSpPr>
            <p:cNvPr id="11" name="圆角矩形 10"/>
            <p:cNvSpPr/>
            <p:nvPr/>
          </p:nvSpPr>
          <p:spPr>
            <a:xfrm>
              <a:off x="275461" y="2420201"/>
              <a:ext cx="3856467" cy="708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圆角矩形 10"/>
            <p:cNvSpPr txBox="1"/>
            <p:nvPr/>
          </p:nvSpPr>
          <p:spPr>
            <a:xfrm>
              <a:off x="310046" y="2454788"/>
              <a:ext cx="3787297" cy="6393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5765" tIns="0" rIns="145765" bIns="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部署步骤</a:t>
              </a:r>
              <a:endParaRPr lang="zh-CN" altLang="en-US" sz="16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627204" y="4186107"/>
            <a:ext cx="4407908" cy="1029361"/>
            <a:chOff x="0" y="2683146"/>
            <a:chExt cx="5509239" cy="1716695"/>
          </a:xfrm>
        </p:grpSpPr>
        <p:sp>
          <p:nvSpPr>
            <p:cNvPr id="20" name="矩形 19"/>
            <p:cNvSpPr/>
            <p:nvPr/>
          </p:nvSpPr>
          <p:spPr>
            <a:xfrm>
              <a:off x="0" y="2774441"/>
              <a:ext cx="5509239" cy="16254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文本框 20"/>
            <p:cNvSpPr txBox="1"/>
            <p:nvPr/>
          </p:nvSpPr>
          <p:spPr>
            <a:xfrm>
              <a:off x="0" y="2683146"/>
              <a:ext cx="5509239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7578" tIns="499872" rIns="427578" bIns="113792" numCol="1" spcCol="1270" anchor="t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rgbClr val="002060"/>
                  </a:solidFill>
                  <a:sym typeface="+mn-ea"/>
                </a:rPr>
                <a:t>深信服设备</a:t>
              </a:r>
              <a:r>
                <a:rPr lang="zh-CN" altLang="en-US" sz="1600" dirty="0" smtClean="0">
                  <a:solidFill>
                    <a:srgbClr val="002060"/>
                  </a:solidFill>
                  <a:sym typeface="+mn-ea"/>
                </a:rPr>
                <a:t>日志</a:t>
              </a:r>
            </a:p>
            <a:p>
              <a:endParaRPr lang="zh-CN" altLang="en-US" sz="1600" dirty="0">
                <a:solidFill>
                  <a:srgbClr val="002060"/>
                </a:solidFill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927482" y="4043855"/>
            <a:ext cx="3856467" cy="384837"/>
            <a:chOff x="275461" y="2420201"/>
            <a:chExt cx="3856467" cy="708480"/>
          </a:xfrm>
        </p:grpSpPr>
        <p:sp>
          <p:nvSpPr>
            <p:cNvPr id="23" name="圆角矩形 22"/>
            <p:cNvSpPr/>
            <p:nvPr/>
          </p:nvSpPr>
          <p:spPr>
            <a:xfrm>
              <a:off x="275461" y="2420201"/>
              <a:ext cx="3856467" cy="708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圆角矩形 10"/>
            <p:cNvSpPr txBox="1"/>
            <p:nvPr/>
          </p:nvSpPr>
          <p:spPr>
            <a:xfrm>
              <a:off x="310046" y="2454788"/>
              <a:ext cx="3787297" cy="6393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5765" tIns="0" rIns="145765" bIns="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日志收集</a:t>
              </a:r>
              <a:endParaRPr lang="zh-CN" altLang="en-US" sz="16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032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zh-CN" altLang="en-US" dirty="0"/>
              <a:t>资产运维态势</a:t>
            </a:r>
            <a:r>
              <a:rPr lang="zh-CN" altLang="en-US" dirty="0" smtClean="0"/>
              <a:t>感知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区域管理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40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97" y="1111915"/>
            <a:ext cx="7606812" cy="427117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 bwMode="auto">
          <a:xfrm>
            <a:off x="720203" y="2093982"/>
            <a:ext cx="7543264" cy="231529"/>
          </a:xfrm>
          <a:prstGeom prst="roundRect">
            <a:avLst>
              <a:gd name="adj" fmla="val 425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924" y="1965529"/>
            <a:ext cx="4675073" cy="4390658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3677772" y="947329"/>
            <a:ext cx="1903070" cy="810435"/>
          </a:xfrm>
          <a:prstGeom prst="wedgeRoundRectCallout">
            <a:avLst>
              <a:gd name="adj1" fmla="val -37358"/>
              <a:gd name="adj2" fmla="val 82034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、划分全局资产区域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、部署各区域采集器</a:t>
            </a:r>
            <a:endParaRPr lang="en-US" altLang="zh-CN" sz="1200" dirty="0" smtClean="0"/>
          </a:p>
          <a:p>
            <a:r>
              <a:rPr lang="en-US" altLang="zh-CN" sz="1200" dirty="0" smtClean="0"/>
              <a:t>3</a:t>
            </a:r>
            <a:r>
              <a:rPr lang="zh-CN" altLang="en-US" sz="1200" dirty="0" smtClean="0"/>
              <a:t>、关联各区域资产</a:t>
            </a:r>
            <a:endParaRPr lang="zh-CN" altLang="en-US" sz="1200" dirty="0"/>
          </a:p>
        </p:txBody>
      </p:sp>
      <p:sp>
        <p:nvSpPr>
          <p:cNvPr id="8" name="圆角矩形 7"/>
          <p:cNvSpPr/>
          <p:nvPr/>
        </p:nvSpPr>
        <p:spPr bwMode="auto">
          <a:xfrm>
            <a:off x="6716889" y="3346019"/>
            <a:ext cx="4143022" cy="1519492"/>
          </a:xfrm>
          <a:prstGeom prst="roundRect">
            <a:avLst>
              <a:gd name="adj" fmla="val 425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6571573" y="5236662"/>
            <a:ext cx="1903070" cy="810435"/>
          </a:xfrm>
          <a:prstGeom prst="wedgeRoundRectCallout">
            <a:avLst>
              <a:gd name="adj1" fmla="val 34418"/>
              <a:gd name="adj2" fmla="val -80940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、配置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个或多个区域采集器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、为区域配置网段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0694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zh-CN" altLang="en-US" dirty="0"/>
              <a:t>资产运维态势感知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资产管理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41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42" y="1292344"/>
            <a:ext cx="7177171" cy="4029934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 bwMode="auto">
          <a:xfrm>
            <a:off x="1001557" y="1894690"/>
            <a:ext cx="1108597" cy="1047802"/>
          </a:xfrm>
          <a:prstGeom prst="roundRect">
            <a:avLst>
              <a:gd name="adj" fmla="val 425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853342" y="3247782"/>
            <a:ext cx="1690566" cy="769405"/>
          </a:xfrm>
          <a:prstGeom prst="wedgeRoundRectCallout">
            <a:avLst>
              <a:gd name="adj1" fmla="val -12102"/>
              <a:gd name="adj2" fmla="val -7274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、可管理的资产类型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、单机快速过滤</a:t>
            </a:r>
            <a:endParaRPr lang="zh-CN" altLang="en-US" sz="1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630" y="2697478"/>
            <a:ext cx="7592984" cy="3005556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 bwMode="auto">
          <a:xfrm>
            <a:off x="4333353" y="3517395"/>
            <a:ext cx="1903323" cy="263055"/>
          </a:xfrm>
          <a:prstGeom prst="roundRect">
            <a:avLst>
              <a:gd name="adj" fmla="val 425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9714245" y="4607642"/>
            <a:ext cx="1704031" cy="251331"/>
          </a:xfrm>
          <a:prstGeom prst="roundRect">
            <a:avLst>
              <a:gd name="adj" fmla="val 425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4180953" y="4831000"/>
            <a:ext cx="1715754" cy="227265"/>
          </a:xfrm>
          <a:prstGeom prst="roundRect">
            <a:avLst>
              <a:gd name="adj" fmla="val 425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009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zh-CN" altLang="en-US" dirty="0"/>
              <a:t>资产运维态势感知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业务管理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42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97" y="1265203"/>
            <a:ext cx="7183932" cy="403373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 bwMode="auto">
          <a:xfrm>
            <a:off x="720203" y="1789181"/>
            <a:ext cx="7091708" cy="208952"/>
          </a:xfrm>
          <a:prstGeom prst="roundRect">
            <a:avLst>
              <a:gd name="adj" fmla="val 425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421" y="2877829"/>
            <a:ext cx="6459890" cy="2866060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8112098" y="1235145"/>
            <a:ext cx="1690566" cy="769405"/>
          </a:xfrm>
          <a:prstGeom prst="wedgeRoundRectCallout">
            <a:avLst>
              <a:gd name="adj1" fmla="val -62852"/>
              <a:gd name="adj2" fmla="val 37299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、手动添加资产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、手动关联资产、配置业务端口等</a:t>
            </a:r>
            <a:endParaRPr lang="zh-CN" altLang="en-US" sz="1200" dirty="0"/>
          </a:p>
        </p:txBody>
      </p:sp>
      <p:sp>
        <p:nvSpPr>
          <p:cNvPr id="10" name="圆角矩形标注 9"/>
          <p:cNvSpPr/>
          <p:nvPr/>
        </p:nvSpPr>
        <p:spPr>
          <a:xfrm>
            <a:off x="4856158" y="4826457"/>
            <a:ext cx="1494524" cy="608216"/>
          </a:xfrm>
          <a:prstGeom prst="wedgeRoundRectCallout">
            <a:avLst>
              <a:gd name="adj1" fmla="val 34640"/>
              <a:gd name="adj2" fmla="val -88882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 smtClean="0"/>
              <a:t>业务与资产关联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3489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zh-CN" altLang="en-US" dirty="0"/>
              <a:t>资产运维态势</a:t>
            </a:r>
            <a:r>
              <a:rPr lang="zh-CN" altLang="en-US" dirty="0" smtClean="0"/>
              <a:t>感知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策略管理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43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97" y="1189052"/>
            <a:ext cx="7153519" cy="4016653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 bwMode="auto">
          <a:xfrm>
            <a:off x="755372" y="2574627"/>
            <a:ext cx="6829459" cy="203742"/>
          </a:xfrm>
          <a:prstGeom prst="roundRect">
            <a:avLst>
              <a:gd name="adj" fmla="val 425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algn="ctr" defTabSz="743585"/>
            <a:endParaRPr lang="zh-CN" altLang="en-US" sz="10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139" y="2889388"/>
            <a:ext cx="7130939" cy="346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2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zh-CN" altLang="en-US" dirty="0" smtClean="0"/>
              <a:t>分析总结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通用性功能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44</a:t>
            </a:fld>
            <a:endParaRPr lang="en-US" altLang="zh-C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74989"/>
              </p:ext>
            </p:extLst>
          </p:nvPr>
        </p:nvGraphicFramePr>
        <p:xfrm>
          <a:off x="1178508" y="1067280"/>
          <a:ext cx="8997948" cy="5288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1735">
                  <a:extLst>
                    <a:ext uri="{9D8B030D-6E8A-4147-A177-3AD203B41FA5}">
                      <a16:colId xmlns:a16="http://schemas.microsoft.com/office/drawing/2014/main" val="2879637490"/>
                    </a:ext>
                  </a:extLst>
                </a:gridCol>
              </a:tblGrid>
              <a:tr h="4253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通用性功能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相似点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厂商各自亮点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902"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大屏投放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、全网攻击事件态势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、分支安全概览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、全网资产安全态势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360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：全局拓扑投放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H3C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：全局流量态势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3319170975"/>
                  </a:ext>
                </a:extLst>
              </a:tr>
              <a:tr h="71737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资产管理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、手动添加资产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、划分安全域、分支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深信服：透视镜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H3C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：资产使用时长、维保时长统计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4255491860"/>
                  </a:ext>
                </a:extLst>
              </a:tr>
              <a:tr h="77690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威胁告警及处理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、威胁告警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、威胁评估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、处置建议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深信服：攻击链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3110186179"/>
                  </a:ext>
                </a:extLst>
              </a:tr>
              <a:tr h="44025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关联分析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、跨设备事件关联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360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H3C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：自定义关联规则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646411626"/>
                  </a:ext>
                </a:extLst>
              </a:tr>
              <a:tr h="71737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溯源分析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、定位全局威胁事件起源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、互联网威胁情报追踪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3626547007"/>
                  </a:ext>
                </a:extLst>
              </a:tr>
              <a:tr h="71737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知识库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、威胁详细阐述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、处置案例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深信服：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BBS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社区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145350599"/>
                  </a:ext>
                </a:extLst>
              </a:tr>
              <a:tr h="71737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日志审计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、大容量日志存储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、日志检索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1953490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80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zh-CN" altLang="en-US" dirty="0"/>
              <a:t>分析</a:t>
            </a:r>
            <a:r>
              <a:rPr lang="zh-CN" altLang="en-US" dirty="0" smtClean="0"/>
              <a:t>总结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差异化功能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45</a:t>
            </a:fld>
            <a:endParaRPr lang="en-US" altLang="zh-CN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936090"/>
              </p:ext>
            </p:extLst>
          </p:nvPr>
        </p:nvGraphicFramePr>
        <p:xfrm>
          <a:off x="1178508" y="1135014"/>
          <a:ext cx="9105670" cy="4405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4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88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差异化功能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厂商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67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工单流程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360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：威胁事件状态管理及处理流程跟踪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2484868195"/>
                  </a:ext>
                </a:extLst>
              </a:tr>
              <a:tr h="558579"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拓扑绘制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360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：手工绘制拓扑图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3319170975"/>
                  </a:ext>
                </a:extLst>
              </a:tr>
              <a:tr h="586509"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漏洞扫描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H3C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：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Web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、数据库等漏洞扫描，需联动漏扫设备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2642265980"/>
                  </a:ext>
                </a:extLst>
              </a:tr>
              <a:tr h="55857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异常流量分析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H3C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：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NTA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技术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4255491860"/>
                  </a:ext>
                </a:extLst>
              </a:tr>
              <a:tr h="54461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用户行为分析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H3C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：行为画像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3110186179"/>
                  </a:ext>
                </a:extLst>
              </a:tr>
              <a:tr h="51671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策略管理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H3C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：安全策略、配置、版本管理等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3626547007"/>
                  </a:ext>
                </a:extLst>
              </a:tr>
              <a:tr h="51671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tc>
                  <a:txBody>
                    <a:bodyPr/>
                    <a:lstStyle/>
                    <a:p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/>
                </a:tc>
                <a:extLst>
                  <a:ext uri="{0D108BD9-81ED-4DB2-BD59-A6C34878D82A}">
                    <a16:rowId xmlns:a16="http://schemas.microsoft.com/office/drawing/2014/main" val="541005430"/>
                  </a:ext>
                </a:extLst>
              </a:tr>
            </a:tbl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904838"/>
              </p:ext>
            </p:extLst>
          </p:nvPr>
        </p:nvGraphicFramePr>
        <p:xfrm>
          <a:off x="10413999" y="4480631"/>
          <a:ext cx="1439333" cy="1304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工作表" showAsIcon="1" r:id="rId3" imgW="914400" imgH="828720" progId="Excel.Sheet.12">
                  <p:embed/>
                </p:oleObj>
              </mc:Choice>
              <mc:Fallback>
                <p:oleObj name="工作表" showAsIcon="1" r:id="rId3" imgW="914400" imgH="8287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13999" y="4480631"/>
                        <a:ext cx="1439333" cy="1304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749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4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各阶段功能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5</a:t>
            </a:fld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71775" y="1174045"/>
            <a:ext cx="96632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安全总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全网安全状况及大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展示（三块大屏内容）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事前感知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资产梳理、透视镜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事中感知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残余攻击检测、外部风险访问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事后感知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失陷主机检测、溯源定位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邮件通知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知识库、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求助</a:t>
            </a:r>
          </a:p>
        </p:txBody>
      </p:sp>
    </p:spTree>
    <p:extLst>
      <p:ext uri="{BB962C8B-B14F-4D97-AF65-F5344CB8AC3E}">
        <p14:creationId xmlns:p14="http://schemas.microsoft.com/office/powerpoint/2010/main" val="335647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全网安全状况及分支安全状况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6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76" y="1311275"/>
            <a:ext cx="7039096" cy="39632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601" y="1230490"/>
            <a:ext cx="3728128" cy="22317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541" y="1876610"/>
            <a:ext cx="1502521" cy="3316279"/>
          </a:xfrm>
          <a:prstGeom prst="rect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062" y="1876610"/>
            <a:ext cx="7836925" cy="4230334"/>
          </a:xfrm>
          <a:prstGeom prst="rect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直接箭头连接符 11"/>
          <p:cNvCxnSpPr/>
          <p:nvPr/>
        </p:nvCxnSpPr>
        <p:spPr>
          <a:xfrm>
            <a:off x="3573902" y="4163846"/>
            <a:ext cx="970845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539776" y="1136452"/>
            <a:ext cx="7039096" cy="3441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览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网安全评分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4">
            <a:extLst>
              <a:ext uri="{FF2B5EF4-FFF2-40B4-BE49-F238E27FC236}">
                <a16:creationId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2031541" y="1506531"/>
            <a:ext cx="7039096" cy="3441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选择各办事处进入单独的分支页面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443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大屏</a:t>
            </a:r>
            <a:r>
              <a:rPr lang="zh-CN" altLang="en-US" dirty="0" smtClean="0"/>
              <a:t>展示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全网安全态势感知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7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293" y="1476485"/>
            <a:ext cx="8655821" cy="426956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53531" y="1897397"/>
            <a:ext cx="4719625" cy="2647327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6432820" y="822840"/>
            <a:ext cx="2482580" cy="1011067"/>
          </a:xfrm>
          <a:prstGeom prst="wedgeRoundRectCallout">
            <a:avLst>
              <a:gd name="adj1" fmla="val -34666"/>
              <a:gd name="adj2" fmla="val 85642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、全球办事处分布及各分支风险状况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、互访风险关系数据来源为内网互访流量</a:t>
            </a:r>
            <a:endParaRPr lang="en-US" altLang="zh-CN" sz="1200" dirty="0" smtClean="0"/>
          </a:p>
          <a:p>
            <a:r>
              <a:rPr lang="en-US" altLang="zh-CN" sz="1200" dirty="0" smtClean="0"/>
              <a:t>3</a:t>
            </a:r>
            <a:r>
              <a:rPr lang="zh-CN" altLang="en-US" sz="1200" dirty="0" smtClean="0"/>
              <a:t>、需要配置分支</a:t>
            </a:r>
            <a:endParaRPr lang="zh-CN" altLang="en-US" sz="1200" dirty="0"/>
          </a:p>
        </p:txBody>
      </p:sp>
      <p:sp>
        <p:nvSpPr>
          <p:cNvPr id="13" name="矩形 12"/>
          <p:cNvSpPr/>
          <p:nvPr/>
        </p:nvSpPr>
        <p:spPr>
          <a:xfrm>
            <a:off x="1733550" y="4638675"/>
            <a:ext cx="1666876" cy="106680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112890" y="4330961"/>
            <a:ext cx="1536189" cy="816772"/>
          </a:xfrm>
          <a:prstGeom prst="wedgeRoundRectCallout">
            <a:avLst>
              <a:gd name="adj1" fmla="val 42287"/>
              <a:gd name="adj2" fmla="val 73611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</a:t>
            </a:r>
            <a:r>
              <a:rPr lang="zh-CN" altLang="en-US" sz="1200" dirty="0" smtClean="0"/>
              <a:t>国内外攻击源</a:t>
            </a:r>
            <a:r>
              <a:rPr lang="en-US" altLang="zh-CN" sz="1200" dirty="0" smtClean="0"/>
              <a:t>TOPN</a:t>
            </a:r>
            <a:endParaRPr lang="zh-CN" altLang="en-US" sz="1200" dirty="0"/>
          </a:p>
        </p:txBody>
      </p:sp>
      <p:sp>
        <p:nvSpPr>
          <p:cNvPr id="15" name="矩形 14"/>
          <p:cNvSpPr/>
          <p:nvPr/>
        </p:nvSpPr>
        <p:spPr>
          <a:xfrm>
            <a:off x="3453530" y="4629150"/>
            <a:ext cx="4719625" cy="1076325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3835670" y="5939570"/>
            <a:ext cx="2383802" cy="630725"/>
          </a:xfrm>
          <a:prstGeom prst="wedgeRoundRectCallout">
            <a:avLst>
              <a:gd name="adj1" fmla="val -29871"/>
              <a:gd name="adj2" fmla="val -79470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、展示实时的外部攻击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、数据来源为威胁日志</a:t>
            </a:r>
            <a:endParaRPr lang="zh-CN" altLang="en-US" sz="1200" dirty="0"/>
          </a:p>
        </p:txBody>
      </p:sp>
      <p:sp>
        <p:nvSpPr>
          <p:cNvPr id="17" name="矩形 16"/>
          <p:cNvSpPr/>
          <p:nvPr/>
        </p:nvSpPr>
        <p:spPr>
          <a:xfrm>
            <a:off x="8226259" y="1897397"/>
            <a:ext cx="1811135" cy="228407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10090497" y="1645845"/>
            <a:ext cx="1506906" cy="783030"/>
          </a:xfrm>
          <a:prstGeom prst="wedgeRoundRectCallout">
            <a:avLst>
              <a:gd name="adj1" fmla="val -46044"/>
              <a:gd name="adj2" fmla="val 84218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、对各分支风险等级评估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394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大屏</a:t>
            </a:r>
            <a:r>
              <a:rPr lang="zh-CN" altLang="en-US" dirty="0" smtClean="0"/>
              <a:t>展示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业务外连风险监控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8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532" y="1517453"/>
            <a:ext cx="8222246" cy="40007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065021" y="1851378"/>
            <a:ext cx="4990536" cy="2889955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6399801" y="703274"/>
            <a:ext cx="2553699" cy="808329"/>
          </a:xfrm>
          <a:prstGeom prst="wedgeRoundRectCallout">
            <a:avLst>
              <a:gd name="adj1" fmla="val -34666"/>
              <a:gd name="adj2" fmla="val 85642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、内网业务向外网发起异常</a:t>
            </a:r>
            <a:r>
              <a:rPr lang="zh-CN" altLang="en-US" sz="1200" dirty="0" smtClean="0"/>
              <a:t>连接</a:t>
            </a:r>
            <a:endParaRPr lang="zh-CN" altLang="en-US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、外网向内网业务发起风险访问</a:t>
            </a:r>
            <a:endParaRPr lang="zh-CN" altLang="en-US" sz="1200" dirty="0"/>
          </a:p>
        </p:txBody>
      </p:sp>
      <p:sp>
        <p:nvSpPr>
          <p:cNvPr id="11" name="矩形 10"/>
          <p:cNvSpPr/>
          <p:nvPr/>
        </p:nvSpPr>
        <p:spPr>
          <a:xfrm>
            <a:off x="7193279" y="1790419"/>
            <a:ext cx="2750821" cy="2103402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9710176" y="1386254"/>
            <a:ext cx="1908650" cy="808329"/>
          </a:xfrm>
          <a:prstGeom prst="wedgeRoundRectCallout">
            <a:avLst>
              <a:gd name="adj1" fmla="val -35863"/>
              <a:gd name="adj2" fmla="val 72444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 smtClean="0"/>
              <a:t>、存在外联风险的业务</a:t>
            </a:r>
            <a:r>
              <a:rPr lang="en-US" altLang="zh-CN" sz="1200" dirty="0" smtClean="0"/>
              <a:t>TOP10</a:t>
            </a:r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、以外连次数进行排名</a:t>
            </a:r>
            <a:endParaRPr lang="zh-CN" altLang="en-US" sz="1200" dirty="0"/>
          </a:p>
        </p:txBody>
      </p:sp>
      <p:sp>
        <p:nvSpPr>
          <p:cNvPr id="13" name="矩形 12"/>
          <p:cNvSpPr/>
          <p:nvPr/>
        </p:nvSpPr>
        <p:spPr>
          <a:xfrm>
            <a:off x="2065021" y="4861279"/>
            <a:ext cx="1716404" cy="625122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314495" y="4021180"/>
            <a:ext cx="1612804" cy="808329"/>
          </a:xfrm>
          <a:prstGeom prst="wedgeRoundRectCallout">
            <a:avLst>
              <a:gd name="adj1" fmla="val 42312"/>
              <a:gd name="adj2" fmla="val 81871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 smtClean="0"/>
              <a:t>、风险访问事件</a:t>
            </a:r>
            <a:r>
              <a:rPr lang="en-US" altLang="zh-CN" sz="1200" dirty="0" smtClean="0"/>
              <a:t>TOP5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778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大屏展示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全网攻击监测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9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706" y="1466499"/>
            <a:ext cx="8510005" cy="40796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38706" y="1633193"/>
            <a:ext cx="1037819" cy="195607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25902" y="1923538"/>
            <a:ext cx="1612804" cy="638688"/>
          </a:xfrm>
          <a:prstGeom prst="wedgeRoundRectCallout">
            <a:avLst>
              <a:gd name="adj1" fmla="val 44674"/>
              <a:gd name="adj2" fmla="val -78458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、以区域为视角展示攻击分布</a:t>
            </a:r>
            <a:endParaRPr lang="zh-CN" altLang="en-US" sz="1200" dirty="0"/>
          </a:p>
        </p:txBody>
      </p:sp>
      <p:sp>
        <p:nvSpPr>
          <p:cNvPr id="12" name="矩形 11"/>
          <p:cNvSpPr/>
          <p:nvPr/>
        </p:nvSpPr>
        <p:spPr>
          <a:xfrm>
            <a:off x="2724556" y="4443068"/>
            <a:ext cx="6286094" cy="1081432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2854827" y="5760244"/>
            <a:ext cx="1612804" cy="638688"/>
          </a:xfrm>
          <a:prstGeom prst="wedgeRoundRectCallout">
            <a:avLst>
              <a:gd name="adj1" fmla="val 44674"/>
              <a:gd name="adj2" fmla="val -78458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</a:t>
            </a:r>
            <a:r>
              <a:rPr lang="zh-CN" altLang="en-US" sz="1200" dirty="0"/>
              <a:t>外网向内网</a:t>
            </a:r>
            <a:r>
              <a:rPr lang="zh-CN" altLang="en-US" sz="1200" dirty="0" smtClean="0"/>
              <a:t>发起的实时攻击事件</a:t>
            </a:r>
            <a:endParaRPr lang="zh-CN" altLang="en-US" sz="1200" dirty="0"/>
          </a:p>
        </p:txBody>
      </p:sp>
      <p:sp>
        <p:nvSpPr>
          <p:cNvPr id="14" name="圆角矩形标注 13"/>
          <p:cNvSpPr/>
          <p:nvPr/>
        </p:nvSpPr>
        <p:spPr>
          <a:xfrm>
            <a:off x="7081623" y="958270"/>
            <a:ext cx="1612804" cy="638688"/>
          </a:xfrm>
          <a:prstGeom prst="wedgeRoundRectCallout">
            <a:avLst>
              <a:gd name="adj1" fmla="val -32693"/>
              <a:gd name="adj2" fmla="val 76642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、外到内攻击源分布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0488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山石网科">
      <a:dk1>
        <a:sysClr val="windowText" lastClr="000000"/>
      </a:dk1>
      <a:lt1>
        <a:sysClr val="window" lastClr="FFFFFF"/>
      </a:lt1>
      <a:dk2>
        <a:srgbClr val="C1D1D8"/>
      </a:dk2>
      <a:lt2>
        <a:srgbClr val="203556"/>
      </a:lt2>
      <a:accent1>
        <a:srgbClr val="203556"/>
      </a:accent1>
      <a:accent2>
        <a:srgbClr val="F57E5D"/>
      </a:accent2>
      <a:accent3>
        <a:srgbClr val="5F899D"/>
      </a:accent3>
      <a:accent4>
        <a:srgbClr val="AABEBC"/>
      </a:accent4>
      <a:accent5>
        <a:srgbClr val="404040"/>
      </a:accent5>
      <a:accent6>
        <a:srgbClr val="F39C12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10474</TotalTime>
  <Words>2939</Words>
  <Application>Microsoft Office PowerPoint</Application>
  <PresentationFormat>宽屏</PresentationFormat>
  <Paragraphs>522</Paragraphs>
  <Slides>46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1" baseType="lpstr">
      <vt:lpstr>Arial Unicode MS</vt:lpstr>
      <vt:lpstr>Open Sans Light</vt:lpstr>
      <vt:lpstr>等线</vt:lpstr>
      <vt:lpstr>黑体</vt:lpstr>
      <vt:lpstr>华文楷体</vt:lpstr>
      <vt:lpstr>思源黑体 CN Bold</vt:lpstr>
      <vt:lpstr>思源黑体 CN Normal</vt:lpstr>
      <vt:lpstr>宋体</vt:lpstr>
      <vt:lpstr>微软雅黑</vt:lpstr>
      <vt:lpstr>Arial</vt:lpstr>
      <vt:lpstr>Calibri</vt:lpstr>
      <vt:lpstr>Times New Roman</vt:lpstr>
      <vt:lpstr>Wingdings</vt:lpstr>
      <vt:lpstr>Office 主题​​</vt:lpstr>
      <vt:lpstr>Microsoft Excel 工作表</vt:lpstr>
      <vt:lpstr>PowerPoint 演示文稿</vt:lpstr>
      <vt:lpstr>深信服</vt:lpstr>
      <vt:lpstr>产品参数</vt:lpstr>
      <vt:lpstr>部署场景</vt:lpstr>
      <vt:lpstr>各阶段功能</vt:lpstr>
      <vt:lpstr>全网安全状况及分支安全状况</vt:lpstr>
      <vt:lpstr>大屏展示—全网安全态势感知</vt:lpstr>
      <vt:lpstr>大屏展示—业务外连风险监控</vt:lpstr>
      <vt:lpstr>大屏展示—全网攻击监测</vt:lpstr>
      <vt:lpstr>大屏展示—投放配置</vt:lpstr>
      <vt:lpstr>事前感知</vt:lpstr>
      <vt:lpstr>事中感知</vt:lpstr>
      <vt:lpstr>事后感知</vt:lpstr>
      <vt:lpstr>潜伏黄金眼（溯源分析）</vt:lpstr>
      <vt:lpstr>360</vt:lpstr>
      <vt:lpstr>产品参数</vt:lpstr>
      <vt:lpstr>部署场景</vt:lpstr>
      <vt:lpstr>主要功能</vt:lpstr>
      <vt:lpstr>Dashboard—资产威胁视图</vt:lpstr>
      <vt:lpstr>Dashboard—安全告警视图</vt:lpstr>
      <vt:lpstr>Dashboard—互联网威胁视图</vt:lpstr>
      <vt:lpstr>Dashboard—资产安全监控</vt:lpstr>
      <vt:lpstr>资产管理</vt:lpstr>
      <vt:lpstr>安全域管理</vt:lpstr>
      <vt:lpstr>关联规则管理</vt:lpstr>
      <vt:lpstr>告警与处置中心</vt:lpstr>
      <vt:lpstr>威胁溯源</vt:lpstr>
      <vt:lpstr>云端威胁情报</vt:lpstr>
      <vt:lpstr>H3C</vt:lpstr>
      <vt:lpstr>部署场景</vt:lpstr>
      <vt:lpstr>主要功能</vt:lpstr>
      <vt:lpstr>安全事件态势感知—大屏</vt:lpstr>
      <vt:lpstr>安全事件分析—安全事件</vt:lpstr>
      <vt:lpstr>安全事件分析—关联分析</vt:lpstr>
      <vt:lpstr>流量及行为态势感知—大屏</vt:lpstr>
      <vt:lpstr>流量及行为分析—内网流量透视镜</vt:lpstr>
      <vt:lpstr>流量及行为分析—异常流量分析</vt:lpstr>
      <vt:lpstr>流量及行为分析—用户行为分析</vt:lpstr>
      <vt:lpstr>资产运维态势感知—大屏</vt:lpstr>
      <vt:lpstr>资产运维态势感知—区域管理</vt:lpstr>
      <vt:lpstr>资产运维态势感知—资产管理</vt:lpstr>
      <vt:lpstr>资产运维态势感知—业务管理</vt:lpstr>
      <vt:lpstr>资产运维态势感知—策略管理</vt:lpstr>
      <vt:lpstr>分析总结—通用性功能</vt:lpstr>
      <vt:lpstr>分析总结—差异化功能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Driver Liu</dc:creator>
  <cp:lastModifiedBy>892976806@qq.com</cp:lastModifiedBy>
  <cp:revision>1306</cp:revision>
  <dcterms:created xsi:type="dcterms:W3CDTF">2017-02-03T03:01:39Z</dcterms:created>
  <dcterms:modified xsi:type="dcterms:W3CDTF">2018-04-08T08:46:39Z</dcterms:modified>
</cp:coreProperties>
</file>